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notesMasterIdLst>
    <p:notesMasterId r:id="rId6"/>
  </p:notesMasterIdLst>
  <p:sldIdLst>
    <p:sldId id="285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FF446E4-F7BE-F423-CC77-1335FB971868}" v="6" dt="2026-05-18T14:18:03.49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21" autoAdjust="0"/>
    <p:restoredTop sz="94660"/>
  </p:normalViewPr>
  <p:slideViewPr>
    <p:cSldViewPr snapToGrid="0">
      <p:cViewPr varScale="1">
        <p:scale>
          <a:sx n="68" d="100"/>
          <a:sy n="68" d="100"/>
        </p:scale>
        <p:origin x="72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12" Type="http://schemas.microsoft.com/office/2015/10/relationships/revisionInfo" Target="revisionInfo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microsoft.com/office/2016/11/relationships/changesInfo" Target="changesInfos/changesInfo1.xml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abie, Brent" userId="S::brabie@mercy.com::89ec8d4a-b07f-4d95-8f15-ab872f457aa9" providerId="AD" clId="Web-{9FF446E4-F7BE-F423-CC77-1335FB971868}"/>
    <pc:docChg chg="modSld">
      <pc:chgData name="Rabie, Brent" userId="S::brabie@mercy.com::89ec8d4a-b07f-4d95-8f15-ab872f457aa9" providerId="AD" clId="Web-{9FF446E4-F7BE-F423-CC77-1335FB971868}" dt="2026-05-18T14:18:03.497" v="5"/>
      <pc:docMkLst>
        <pc:docMk/>
      </pc:docMkLst>
      <pc:sldChg chg="modSp">
        <pc:chgData name="Rabie, Brent" userId="S::brabie@mercy.com::89ec8d4a-b07f-4d95-8f15-ab872f457aa9" providerId="AD" clId="Web-{9FF446E4-F7BE-F423-CC77-1335FB971868}" dt="2026-05-18T14:18:03.497" v="5"/>
        <pc:sldMkLst>
          <pc:docMk/>
          <pc:sldMk cId="327160469" sldId="285"/>
        </pc:sldMkLst>
        <pc:picChg chg="mod modCrop">
          <ac:chgData name="Rabie, Brent" userId="S::brabie@mercy.com::89ec8d4a-b07f-4d95-8f15-ab872f457aa9" providerId="AD" clId="Web-{9FF446E4-F7BE-F423-CC77-1335FB971868}" dt="2026-05-18T14:18:03.497" v="5"/>
          <ac:picMkLst>
            <pc:docMk/>
            <pc:sldMk cId="327160469" sldId="285"/>
            <ac:picMk id="13" creationId="{F760C31B-7FCB-6316-D78A-5F110CDF89BB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B64325-FBCE-492E-8895-B9AC5678229B}" type="datetimeFigureOut">
              <a:rPr lang="en-US" smtClean="0"/>
              <a:t>5/18/2026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C40CD8-25DD-4862-89F7-6B987BA76C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17682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 dirty="0"/>
              <a:t>Laurene loves supporting Mercy Health Foundation Lorain by volunteering at the Mercy Health Auxiliary Thrift Store.</a:t>
            </a:r>
          </a:p>
          <a:p>
            <a:endParaRPr lang="en-US" dirty="0"/>
          </a:p>
          <a:p>
            <a:r>
              <a:rPr lang="en-US" dirty="0"/>
              <a:t>“Helping others makes me feel good It is one of my biggest enjoyments.”</a:t>
            </a:r>
          </a:p>
          <a:p>
            <a:endParaRPr lang="en-US" dirty="0"/>
          </a:p>
          <a:p>
            <a:r>
              <a:rPr lang="en-US" dirty="0"/>
              <a:t>Through </a:t>
            </a:r>
            <a:r>
              <a:rPr lang="en-US"/>
              <a:t>initiatives Women's </a:t>
            </a:r>
            <a:r>
              <a:rPr lang="en-US" dirty="0"/>
              <a:t>Health, Cancer Centers, and the Birthing Center, support from the Foundation is helping to expand care and access across the region.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‹#›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5/18/2026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07340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04800" y="183092"/>
            <a:ext cx="5486400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4800" y="1066800"/>
            <a:ext cx="5486400" cy="30173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04800" y="4237567"/>
            <a:ext cx="14224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5/18/2026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082800" y="4237567"/>
            <a:ext cx="19304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68800" y="4237567"/>
            <a:ext cx="14224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55058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3366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3137420" y="187352"/>
            <a:ext cx="5917160" cy="1479290"/>
          </a:xfrm>
          <a:custGeom>
            <a:avLst/>
            <a:gdLst/>
            <a:ahLst/>
            <a:cxnLst/>
            <a:rect l="l" t="t" r="r" b="b"/>
            <a:pathLst>
              <a:path w="8875740" h="2218935">
                <a:moveTo>
                  <a:pt x="0" y="0"/>
                </a:moveTo>
                <a:lnTo>
                  <a:pt x="8875740" y="0"/>
                </a:lnTo>
                <a:lnTo>
                  <a:pt x="8875740" y="2218935"/>
                </a:lnTo>
                <a:lnTo>
                  <a:pt x="0" y="2218935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0953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Freeform 3"/>
          <p:cNvSpPr/>
          <p:nvPr/>
        </p:nvSpPr>
        <p:spPr>
          <a:xfrm>
            <a:off x="3378114" y="2273794"/>
            <a:ext cx="4007479" cy="2908586"/>
          </a:xfrm>
          <a:custGeom>
            <a:avLst/>
            <a:gdLst/>
            <a:ahLst/>
            <a:cxnLst/>
            <a:rect l="l" t="t" r="r" b="b"/>
            <a:pathLst>
              <a:path w="6011219" h="5725686">
                <a:moveTo>
                  <a:pt x="0" y="0"/>
                </a:moveTo>
                <a:lnTo>
                  <a:pt x="6011219" y="0"/>
                </a:lnTo>
                <a:lnTo>
                  <a:pt x="6011219" y="5725686"/>
                </a:lnTo>
                <a:lnTo>
                  <a:pt x="0" y="5725686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0953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8353751" y="1457911"/>
            <a:ext cx="3654092" cy="69850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609539" rtl="0" eaLnBrk="1" fontAlgn="auto" latinLnBrk="0" hangingPunct="1">
              <a:lnSpc>
                <a:spcPts val="2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BF63"/>
                </a:solidFill>
                <a:effectLst/>
                <a:uLnTx/>
                <a:uFillTx/>
                <a:latin typeface="Montserrat Bold"/>
                <a:ea typeface="Montserrat Bold"/>
                <a:cs typeface="Montserrat Bold"/>
                <a:sym typeface="Montserrat Bold"/>
              </a:rPr>
              <a:t>Your Giving in Action</a:t>
            </a:r>
          </a:p>
          <a:p>
            <a:pPr marL="0" marR="0" lvl="0" indent="0" algn="ctr" defTabSz="609539" rtl="0" eaLnBrk="1" fontAlgn="auto" latinLnBrk="0" hangingPunct="1">
              <a:lnSpc>
                <a:spcPts val="2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1" i="0" u="none" strike="noStrike" kern="1200" cap="none" spc="0" normalizeH="0" baseline="0" noProof="0">
              <a:ln>
                <a:noFill/>
              </a:ln>
              <a:solidFill>
                <a:srgbClr val="00BF63"/>
              </a:solidFill>
              <a:effectLst/>
              <a:uLnTx/>
              <a:uFillTx/>
              <a:latin typeface="Montserrat Bold"/>
              <a:ea typeface="Montserrat Bold"/>
              <a:cs typeface="Montserrat Bold"/>
              <a:sym typeface="Montserrat Bold"/>
            </a:endParaRPr>
          </a:p>
        </p:txBody>
      </p:sp>
      <p:sp>
        <p:nvSpPr>
          <p:cNvPr id="7" name="Freeform 7"/>
          <p:cNvSpPr/>
          <p:nvPr/>
        </p:nvSpPr>
        <p:spPr>
          <a:xfrm>
            <a:off x="7607843" y="1996841"/>
            <a:ext cx="1538790" cy="1654519"/>
          </a:xfrm>
          <a:custGeom>
            <a:avLst/>
            <a:gdLst/>
            <a:ahLst/>
            <a:cxnLst/>
            <a:rect l="l" t="t" r="r" b="b"/>
            <a:pathLst>
              <a:path w="2308185" h="2481778">
                <a:moveTo>
                  <a:pt x="0" y="0"/>
                </a:moveTo>
                <a:lnTo>
                  <a:pt x="2308185" y="0"/>
                </a:lnTo>
                <a:lnTo>
                  <a:pt x="2308185" y="2481778"/>
                </a:lnTo>
                <a:lnTo>
                  <a:pt x="0" y="2481778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t="-31890" b="-7704"/>
            </a:stretch>
          </a:blipFill>
        </p:spPr>
        <p:txBody>
          <a:bodyPr/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0953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Freeform 8"/>
          <p:cNvSpPr/>
          <p:nvPr/>
        </p:nvSpPr>
        <p:spPr>
          <a:xfrm>
            <a:off x="7544343" y="5361028"/>
            <a:ext cx="1602290" cy="1368210"/>
          </a:xfrm>
          <a:custGeom>
            <a:avLst/>
            <a:gdLst/>
            <a:ahLst/>
            <a:cxnLst/>
            <a:rect l="l" t="t" r="r" b="b"/>
            <a:pathLst>
              <a:path w="2403435" h="2052315">
                <a:moveTo>
                  <a:pt x="0" y="0"/>
                </a:moveTo>
                <a:lnTo>
                  <a:pt x="2403435" y="0"/>
                </a:lnTo>
                <a:lnTo>
                  <a:pt x="2403435" y="2052316"/>
                </a:lnTo>
                <a:lnTo>
                  <a:pt x="0" y="2052316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-14290" r="-13636"/>
            </a:stretch>
          </a:blipFill>
        </p:spPr>
        <p:txBody>
          <a:bodyPr/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0953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9548792" y="2642704"/>
            <a:ext cx="2586257" cy="25950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09539" rtl="0" eaLnBrk="1" fontAlgn="auto" latinLnBrk="0" hangingPunct="1">
              <a:lnSpc>
                <a:spcPts val="214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BSMH Sans Regular"/>
                <a:ea typeface="BSMH Sans Regular"/>
                <a:cs typeface="BSMH Sans Regular"/>
                <a:sym typeface="Montserrat"/>
              </a:rPr>
              <a:t>Women’s Health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9548792" y="5785630"/>
            <a:ext cx="2137147" cy="25950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09539" rtl="0" eaLnBrk="1" fontAlgn="auto" latinLnBrk="0" hangingPunct="1">
              <a:lnSpc>
                <a:spcPts val="214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BSMH Sans Regular"/>
                <a:ea typeface="BSMH Sans Regular"/>
                <a:cs typeface="BSMH Sans Regular"/>
                <a:sym typeface="Montserrat"/>
              </a:rPr>
              <a:t>Birthing Center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9548792" y="4238262"/>
            <a:ext cx="2194099" cy="25950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09539" rtl="0" eaLnBrk="1" fontAlgn="auto" latinLnBrk="0" hangingPunct="1">
              <a:lnSpc>
                <a:spcPts val="214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BSMH Sans Regular"/>
                <a:ea typeface="BSMH Sans Regular"/>
                <a:cs typeface="BSMH Sans Regular"/>
                <a:sym typeface="Montserrat"/>
              </a:rPr>
              <a:t>Cancer Center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3748471" y="2640339"/>
            <a:ext cx="3266378" cy="252697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609539" rtl="0" eaLnBrk="1" fontAlgn="auto" latinLnBrk="0" hangingPunct="1">
              <a:lnSpc>
                <a:spcPts val="337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BSMH Sans Regular"/>
                <a:ea typeface="BSMH Sans Regular"/>
                <a:cs typeface="BSMH Sans Regular"/>
                <a:sym typeface="Canva Sans"/>
              </a:rPr>
              <a:t>Helping others makes me feel good. It is one of my greatest enjoyments.</a:t>
            </a:r>
            <a:endParaRPr kumimoji="0" lang="en-US" sz="2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BSMH Sans Regular"/>
              <a:ea typeface="BSMH Sans Regular"/>
              <a:cs typeface="BSMH Sans Regular"/>
            </a:endParaRPr>
          </a:p>
          <a:p>
            <a:pPr marL="0" marR="0" lvl="0" indent="0" algn="ctr" defTabSz="609539" rtl="0" eaLnBrk="1" fontAlgn="auto" latinLnBrk="0" hangingPunct="1">
              <a:lnSpc>
                <a:spcPts val="196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BSMH Sans Regular"/>
              <a:ea typeface="BSMH Sans Regular"/>
              <a:cs typeface="BSMH Sans Regular"/>
            </a:endParaRPr>
          </a:p>
          <a:p>
            <a:pPr marL="0" marR="0" lvl="0" indent="0" algn="ctr" defTabSz="60953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BSMH Sans Regular"/>
                <a:ea typeface="BSMH Sans Regular"/>
                <a:cs typeface="BSMH Sans Regular"/>
                <a:sym typeface="Canva Sans Bold"/>
              </a:rPr>
              <a:t>-Laurene Cyran</a:t>
            </a:r>
            <a:endParaRPr kumimoji="0" lang="en-US" sz="22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BSMH Sans Regular"/>
              <a:ea typeface="BSMH Sans Regular"/>
              <a:cs typeface="BSMH Sans Regular"/>
            </a:endParaRPr>
          </a:p>
          <a:p>
            <a:pPr marL="0" marR="0" lvl="0" indent="0" algn="ctr" defTabSz="60953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BSMH Sans Regular"/>
                <a:ea typeface="BSMH Sans Regular"/>
                <a:cs typeface="BSMH Sans Regular"/>
                <a:sym typeface="Canva Sans Bold"/>
              </a:rPr>
              <a:t>Volunteer | Lorain</a:t>
            </a:r>
            <a:endParaRPr kumimoji="0" lang="en-US" sz="22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BSMH Sans Regular"/>
              <a:ea typeface="BSMH Sans Regular"/>
              <a:cs typeface="BSMH Sans Regular"/>
            </a:endParaRPr>
          </a:p>
          <a:p>
            <a:pPr marL="0" marR="0" lvl="0" indent="0" algn="ctr" defTabSz="609539" rtl="0" eaLnBrk="1" fontAlgn="auto" latinLnBrk="0" hangingPunct="1">
              <a:lnSpc>
                <a:spcPts val="2506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26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nva Sans Bold"/>
              <a:ea typeface="Canva Sans Bold"/>
              <a:cs typeface="Canva Sans Bold"/>
              <a:sym typeface="Canva Sans Bold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F760C31B-7FCB-6316-D78A-5F110CDF89B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84157" y="1454447"/>
            <a:ext cx="3054361" cy="459068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E418986F-C421-9976-F57A-794FDA4870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5189" y="3791750"/>
            <a:ext cx="1602290" cy="13750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7160469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de38d1a3-b157-4f76-8c21-6ec709699950">
      <Terms xmlns="http://schemas.microsoft.com/office/infopath/2007/PartnerControls"/>
    </lcf76f155ced4ddcb4097134ff3c332f>
    <TaxCatchAll xmlns="7e03b64a-db36-4cc5-b7ed-9d51c319646a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3989920164D1458E02DD569FB0CAEC" ma:contentTypeVersion="18" ma:contentTypeDescription="Create a new document." ma:contentTypeScope="" ma:versionID="a65029bd0a47c45d4e3bcb7e37b98b4e">
  <xsd:schema xmlns:xsd="http://www.w3.org/2001/XMLSchema" xmlns:xs="http://www.w3.org/2001/XMLSchema" xmlns:p="http://schemas.microsoft.com/office/2006/metadata/properties" xmlns:ns2="de38d1a3-b157-4f76-8c21-6ec709699950" xmlns:ns3="7e03b64a-db36-4cc5-b7ed-9d51c319646a" targetNamespace="http://schemas.microsoft.com/office/2006/metadata/properties" ma:root="true" ma:fieldsID="d7185e386606b595111a922a3664273b" ns2:_="" ns3:_="">
    <xsd:import namespace="de38d1a3-b157-4f76-8c21-6ec709699950"/>
    <xsd:import namespace="7e03b64a-db36-4cc5-b7ed-9d51c319646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2:lcf76f155ced4ddcb4097134ff3c332f" minOccurs="0"/>
                <xsd:element ref="ns3:TaxCatchAll" minOccurs="0"/>
                <xsd:element ref="ns2:MediaLengthInSeconds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e38d1a3-b157-4f76-8c21-6ec70969995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0" nillable="true" ma:taxonomy="true" ma:internalName="lcf76f155ced4ddcb4097134ff3c332f" ma:taxonomyFieldName="MediaServiceImageTags" ma:displayName="Image Tags" ma:readOnly="false" ma:fieldId="{5cf76f15-5ced-4ddc-b409-7134ff3c332f}" ma:taxonomyMulti="true" ma:sspId="a55dbc56-9ccf-4022-aacd-75bdc51dfa1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LengthInSeconds" ma:index="22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bjectDetectorVersions" ma:index="23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e03b64a-db36-4cc5-b7ed-9d51c319646a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1" nillable="true" ma:displayName="Taxonomy Catch All Column" ma:hidden="true" ma:list="{e5701c39-03c0-42d3-85fd-ee2e41f47e66}" ma:internalName="TaxCatchAll" ma:showField="CatchAllData" ma:web="7e03b64a-db36-4cc5-b7ed-9d51c319646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B2175149-F6E5-4D4A-B1BA-A2EA26057541}">
  <ds:schemaRefs>
    <ds:schemaRef ds:uri="http://schemas.microsoft.com/office/2006/metadata/properties"/>
    <ds:schemaRef ds:uri="http://schemas.microsoft.com/office/infopath/2007/PartnerControls"/>
    <ds:schemaRef ds:uri="de38d1a3-b157-4f76-8c21-6ec709699950"/>
    <ds:schemaRef ds:uri="7e03b64a-db36-4cc5-b7ed-9d51c319646a"/>
  </ds:schemaRefs>
</ds:datastoreItem>
</file>

<file path=customXml/itemProps2.xml><?xml version="1.0" encoding="utf-8"?>
<ds:datastoreItem xmlns:ds="http://schemas.openxmlformats.org/officeDocument/2006/customXml" ds:itemID="{A030FEF1-7530-4842-B734-11FF2B1FE478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87023BA2-199F-4F91-AEC6-03F40C431FC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e38d1a3-b157-4f76-8c21-6ec709699950"/>
    <ds:schemaRef ds:uri="7e03b64a-db36-4cc5-b7ed-9d51c319646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93</Words>
  <Application>Microsoft Office PowerPoint</Application>
  <PresentationFormat>Widescreen</PresentationFormat>
  <Paragraphs>15</Paragraphs>
  <Slides>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1_Office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Rabie, Brent</dc:creator>
  <cp:lastModifiedBy>Rabie, Brent</cp:lastModifiedBy>
  <cp:revision>5</cp:revision>
  <dcterms:created xsi:type="dcterms:W3CDTF">2026-05-11T11:33:23Z</dcterms:created>
  <dcterms:modified xsi:type="dcterms:W3CDTF">2026-05-18T14:18:13Z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0x0101003A3989920164D1458E02DD569FB0CAEC</vt:lpwstr>
  </property>
  <property fmtid="{D5CDD505-2E9C-101B-9397-08002B2CF9AE}" pid="3" name="MediaServiceImageTags">
    <vt:lpwstr/>
  </property>
</Properties>
</file>