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28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159FEE-1DE7-85C0-291A-FB731D846ECE}" v="15" dt="2026-05-14T14:21:48.8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bie, Brent" userId="S::brabie@mercy.com::89ec8d4a-b07f-4d95-8f15-ab872f457aa9" providerId="AD" clId="Web-{D7159FEE-1DE7-85C0-291A-FB731D846ECE}"/>
    <pc:docChg chg="modSld">
      <pc:chgData name="Rabie, Brent" userId="S::brabie@mercy.com::89ec8d4a-b07f-4d95-8f15-ab872f457aa9" providerId="AD" clId="Web-{D7159FEE-1DE7-85C0-291A-FB731D846ECE}" dt="2026-05-14T14:21:48.896" v="9" actId="1076"/>
      <pc:docMkLst>
        <pc:docMk/>
      </pc:docMkLst>
      <pc:sldChg chg="modSp">
        <pc:chgData name="Rabie, Brent" userId="S::brabie@mercy.com::89ec8d4a-b07f-4d95-8f15-ab872f457aa9" providerId="AD" clId="Web-{D7159FEE-1DE7-85C0-291A-FB731D846ECE}" dt="2026-05-14T14:21:48.896" v="9" actId="1076"/>
        <pc:sldMkLst>
          <pc:docMk/>
          <pc:sldMk cId="4276852571" sldId="286"/>
        </pc:sldMkLst>
        <pc:spChg chg="mod">
          <ac:chgData name="Rabie, Brent" userId="S::brabie@mercy.com::89ec8d4a-b07f-4d95-8f15-ab872f457aa9" providerId="AD" clId="Web-{D7159FEE-1DE7-85C0-291A-FB731D846ECE}" dt="2026-05-14T14:20:59.330" v="2" actId="1076"/>
          <ac:spMkLst>
            <pc:docMk/>
            <pc:sldMk cId="4276852571" sldId="286"/>
            <ac:spMk id="2" creationId="{00000000-0000-0000-0000-000000000000}"/>
          </ac:spMkLst>
        </pc:spChg>
        <pc:spChg chg="mod">
          <ac:chgData name="Rabie, Brent" userId="S::brabie@mercy.com::89ec8d4a-b07f-4d95-8f15-ab872f457aa9" providerId="AD" clId="Web-{D7159FEE-1DE7-85C0-291A-FB731D846ECE}" dt="2026-05-14T14:21:40.598" v="8" actId="1076"/>
          <ac:spMkLst>
            <pc:docMk/>
            <pc:sldMk cId="4276852571" sldId="286"/>
            <ac:spMk id="3" creationId="{00000000-0000-0000-0000-000000000000}"/>
          </ac:spMkLst>
        </pc:spChg>
        <pc:spChg chg="mod">
          <ac:chgData name="Rabie, Brent" userId="S::brabie@mercy.com::89ec8d4a-b07f-4d95-8f15-ab872f457aa9" providerId="AD" clId="Web-{D7159FEE-1DE7-85C0-291A-FB731D846ECE}" dt="2026-05-14T14:21:11.299" v="6" actId="1076"/>
          <ac:spMkLst>
            <pc:docMk/>
            <pc:sldMk cId="4276852571" sldId="286"/>
            <ac:spMk id="8" creationId="{00000000-0000-0000-0000-000000000000}"/>
          </ac:spMkLst>
        </pc:spChg>
        <pc:spChg chg="mod">
          <ac:chgData name="Rabie, Brent" userId="S::brabie@mercy.com::89ec8d4a-b07f-4d95-8f15-ab872f457aa9" providerId="AD" clId="Web-{D7159FEE-1DE7-85C0-291A-FB731D846ECE}" dt="2026-05-14T14:21:20.909" v="7" actId="1076"/>
          <ac:spMkLst>
            <pc:docMk/>
            <pc:sldMk cId="4276852571" sldId="286"/>
            <ac:spMk id="12" creationId="{00000000-0000-0000-0000-000000000000}"/>
          </ac:spMkLst>
        </pc:spChg>
        <pc:picChg chg="mod">
          <ac:chgData name="Rabie, Brent" userId="S::brabie@mercy.com::89ec8d4a-b07f-4d95-8f15-ab872f457aa9" providerId="AD" clId="Web-{D7159FEE-1DE7-85C0-291A-FB731D846ECE}" dt="2026-05-14T14:21:48.896" v="9" actId="1076"/>
          <ac:picMkLst>
            <pc:docMk/>
            <pc:sldMk cId="4276852571" sldId="286"/>
            <ac:picMk id="13" creationId="{BC6AE4D7-6564-A7BE-1430-48DE9367244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9A1935-9264-4104-B3F6-106EACFF97BF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5B24B-2E2D-41F6-815C-B608BF686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207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Suzanne's parents have always been big on giving. That has stuck with her, her entire life. So, when she had the opportunity, she did the same.</a:t>
            </a:r>
          </a:p>
          <a:p>
            <a:endParaRPr lang="en-US" dirty="0"/>
          </a:p>
          <a:p>
            <a:r>
              <a:rPr lang="en-US" dirty="0"/>
              <a:t>“Together, we help people out and make sure that they can get the care that they need.”</a:t>
            </a:r>
          </a:p>
          <a:p>
            <a:endParaRPr lang="en-US" dirty="0"/>
          </a:p>
          <a:p>
            <a:r>
              <a:rPr lang="en-US" dirty="0"/>
              <a:t>Today, the Foundation’s impact reaches even further, supporting programs like the Behavioral Health Services, Graduate Medical Education, and ongoing Nursing Education.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433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506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36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37420" y="-796"/>
            <a:ext cx="5917160" cy="1479290"/>
          </a:xfrm>
          <a:custGeom>
            <a:avLst/>
            <a:gdLst/>
            <a:ahLst/>
            <a:cxnLst/>
            <a:rect l="l" t="t" r="r" b="b"/>
            <a:pathLst>
              <a:path w="8875740" h="2218935">
                <a:moveTo>
                  <a:pt x="0" y="0"/>
                </a:moveTo>
                <a:lnTo>
                  <a:pt x="8875740" y="0"/>
                </a:lnTo>
                <a:lnTo>
                  <a:pt x="8875740" y="2218935"/>
                </a:lnTo>
                <a:lnTo>
                  <a:pt x="0" y="221893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3378114" y="2160182"/>
            <a:ext cx="4007479" cy="3817124"/>
          </a:xfrm>
          <a:custGeom>
            <a:avLst/>
            <a:gdLst/>
            <a:ahLst/>
            <a:cxnLst/>
            <a:rect l="l" t="t" r="r" b="b"/>
            <a:pathLst>
              <a:path w="6011219" h="5725686">
                <a:moveTo>
                  <a:pt x="0" y="0"/>
                </a:moveTo>
                <a:lnTo>
                  <a:pt x="6011219" y="0"/>
                </a:lnTo>
                <a:lnTo>
                  <a:pt x="6011219" y="5725686"/>
                </a:lnTo>
                <a:lnTo>
                  <a:pt x="0" y="572568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7549178" y="3720623"/>
            <a:ext cx="1609145" cy="1190822"/>
          </a:xfrm>
          <a:custGeom>
            <a:avLst/>
            <a:gdLst/>
            <a:ahLst/>
            <a:cxnLst/>
            <a:rect l="l" t="t" r="r" b="b"/>
            <a:pathLst>
              <a:path w="2413718" h="1786233">
                <a:moveTo>
                  <a:pt x="0" y="0"/>
                </a:moveTo>
                <a:lnTo>
                  <a:pt x="2413718" y="0"/>
                </a:lnTo>
                <a:lnTo>
                  <a:pt x="2413718" y="1786234"/>
                </a:lnTo>
                <a:lnTo>
                  <a:pt x="0" y="17862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6809" r="-33631"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7510080" y="5205099"/>
            <a:ext cx="1687341" cy="1124191"/>
          </a:xfrm>
          <a:custGeom>
            <a:avLst/>
            <a:gdLst/>
            <a:ahLst/>
            <a:cxnLst/>
            <a:rect l="l" t="t" r="r" b="b"/>
            <a:pathLst>
              <a:path w="2531012" h="1686287">
                <a:moveTo>
                  <a:pt x="0" y="0"/>
                </a:moveTo>
                <a:lnTo>
                  <a:pt x="2531012" y="0"/>
                </a:lnTo>
                <a:lnTo>
                  <a:pt x="2531012" y="1686287"/>
                </a:lnTo>
                <a:lnTo>
                  <a:pt x="0" y="168628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601158" y="1476726"/>
            <a:ext cx="3654092" cy="332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39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F63"/>
                </a:solidFill>
                <a:effectLst/>
                <a:uLnTx/>
                <a:uFillTx/>
                <a:latin typeface="Montserrat Bold"/>
                <a:ea typeface="Montserrat Bold"/>
                <a:cs typeface="Montserrat Bold"/>
                <a:sym typeface="Montserrat Bold"/>
              </a:rPr>
              <a:t>Your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F63"/>
                </a:solidFill>
                <a:effectLst/>
                <a:uLnTx/>
                <a:uFillTx/>
                <a:latin typeface="Montserrat Bold"/>
                <a:ea typeface="Montserrat Bold"/>
                <a:cs typeface="Montserrat Bold"/>
                <a:sym typeface="Montserrat Bold"/>
              </a:rPr>
              <a:t> Giving in Action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9321908" y="2633109"/>
            <a:ext cx="2586257" cy="2595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Behavioral Health Services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421586" y="5785630"/>
            <a:ext cx="2137147" cy="2595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Nursing Education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321909" y="4214167"/>
            <a:ext cx="2867752" cy="2595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Graduate Medical Education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807279" y="2574460"/>
            <a:ext cx="3149148" cy="29831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39" rtl="0" eaLnBrk="1" fontAlgn="auto" latinLnBrk="0" hangingPunct="1">
              <a:lnSpc>
                <a:spcPts val="35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Canva Sans"/>
                <a:cs typeface="Canva Sans"/>
                <a:sym typeface="Canva Sans"/>
              </a:rPr>
              <a:t>Together, we help people out and make sure that they can get the care that they need.</a:t>
            </a:r>
            <a:endParaRPr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"/>
              <a:cs typeface="Canva Sans"/>
            </a:endParaRPr>
          </a:p>
          <a:p>
            <a:pPr marL="0" marR="0" lvl="0" indent="0" algn="ctr" defTabSz="609539" rtl="0" eaLnBrk="1" fontAlgn="auto" latinLnBrk="0" hangingPunct="1">
              <a:lnSpc>
                <a:spcPts val="35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"/>
              <a:cs typeface="Canva Sans"/>
            </a:endParaRPr>
          </a:p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Canva Sans"/>
                <a:cs typeface="Canva Sans"/>
                <a:sym typeface="Canva Sans"/>
              </a:rPr>
              <a:t>-Suzanne Hammel</a:t>
            </a:r>
            <a:endParaRPr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"/>
              <a:cs typeface="Canva Sans"/>
            </a:endParaRPr>
          </a:p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Canva Sans"/>
                <a:cs typeface="Canva Sans"/>
                <a:sym typeface="Canva Sans"/>
              </a:rPr>
              <a:t>Clinical Pharmacy Specialist | Lima</a:t>
            </a:r>
            <a:endParaRPr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"/>
              <a:cs typeface="Canva Sans"/>
            </a:endParaRPr>
          </a:p>
          <a:p>
            <a:pPr marL="0" marR="0" lvl="0" indent="0" algn="ctr" defTabSz="609539" rtl="0" eaLnBrk="1" fontAlgn="auto" latinLnBrk="0" hangingPunct="1">
              <a:lnSpc>
                <a:spcPts val="196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 Bold"/>
              <a:cs typeface="Canva Sans Bold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C6AE4D7-6564-A7BE-1430-48DE936724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0967" y="2565052"/>
            <a:ext cx="2767824" cy="32067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6" name="Picture 2" descr="Behavioral health programs show massive ROI | Employee Benefit News">
            <a:extLst>
              <a:ext uri="{FF2B5EF4-FFF2-40B4-BE49-F238E27FC236}">
                <a16:creationId xmlns:a16="http://schemas.microsoft.com/office/drawing/2014/main" id="{1D14FDB1-3477-5728-5D8F-2BDB70C5E9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917" y="2302779"/>
            <a:ext cx="1687935" cy="1124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68525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e38d1a3-b157-4f76-8c21-6ec709699950">
      <Terms xmlns="http://schemas.microsoft.com/office/infopath/2007/PartnerControls"/>
    </lcf76f155ced4ddcb4097134ff3c332f>
    <TaxCatchAll xmlns="7e03b64a-db36-4cc5-b7ed-9d51c319646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3989920164D1458E02DD569FB0CAEC" ma:contentTypeVersion="18" ma:contentTypeDescription="Create a new document." ma:contentTypeScope="" ma:versionID="a65029bd0a47c45d4e3bcb7e37b98b4e">
  <xsd:schema xmlns:xsd="http://www.w3.org/2001/XMLSchema" xmlns:xs="http://www.w3.org/2001/XMLSchema" xmlns:p="http://schemas.microsoft.com/office/2006/metadata/properties" xmlns:ns2="de38d1a3-b157-4f76-8c21-6ec709699950" xmlns:ns3="7e03b64a-db36-4cc5-b7ed-9d51c319646a" targetNamespace="http://schemas.microsoft.com/office/2006/metadata/properties" ma:root="true" ma:fieldsID="d7185e386606b595111a922a3664273b" ns2:_="" ns3:_="">
    <xsd:import namespace="de38d1a3-b157-4f76-8c21-6ec709699950"/>
    <xsd:import namespace="7e03b64a-db36-4cc5-b7ed-9d51c31964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38d1a3-b157-4f76-8c21-6ec70969995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55dbc56-9ccf-4022-aacd-75bdc51dfa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03b64a-db36-4cc5-b7ed-9d51c319646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e5701c39-03c0-42d3-85fd-ee2e41f47e66}" ma:internalName="TaxCatchAll" ma:showField="CatchAllData" ma:web="7e03b64a-db36-4cc5-b7ed-9d51c31964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15F78DD-ECAE-4F08-9D3D-B10E6156854F}">
  <ds:schemaRefs>
    <ds:schemaRef ds:uri="http://schemas.microsoft.com/office/2006/metadata/properties"/>
    <ds:schemaRef ds:uri="http://schemas.microsoft.com/office/infopath/2007/PartnerControls"/>
    <ds:schemaRef ds:uri="de38d1a3-b157-4f76-8c21-6ec709699950"/>
    <ds:schemaRef ds:uri="7e03b64a-db36-4cc5-b7ed-9d51c319646a"/>
  </ds:schemaRefs>
</ds:datastoreItem>
</file>

<file path=customXml/itemProps2.xml><?xml version="1.0" encoding="utf-8"?>
<ds:datastoreItem xmlns:ds="http://schemas.openxmlformats.org/officeDocument/2006/customXml" ds:itemID="{0A7042D6-BD78-4801-A1A9-FB8DC2894ED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A926B54-A97A-4FFF-B1E5-0CD0A4E028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e38d1a3-b157-4f76-8c21-6ec709699950"/>
    <ds:schemaRef ds:uri="7e03b64a-db36-4cc5-b7ed-9d51c31964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</Words>
  <Application>Microsoft Office PowerPoint</Application>
  <PresentationFormat>Widescreen</PresentationFormat>
  <Paragraphs>15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Rabie, Brent</dc:creator>
  <cp:lastModifiedBy>Rabie, Brent</cp:lastModifiedBy>
  <cp:revision>8</cp:revision>
  <dcterms:created xsi:type="dcterms:W3CDTF">2026-05-04T17:48:57Z</dcterms:created>
  <dcterms:modified xsi:type="dcterms:W3CDTF">2026-05-14T14:21:49Z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0x0101003A3989920164D1458E02DD569FB0CAEC</vt:lpwstr>
  </property>
  <property fmtid="{D5CDD505-2E9C-101B-9397-08002B2CF9AE}" pid="3" name="MediaServiceImageTags">
    <vt:lpwstr/>
  </property>
</Properties>
</file>