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311327-47DE-8804-DCCF-775B1C6B915F}" v="14" dt="2026-05-14T14:23:02.656"/>
    <p1510:client id="{8170480C-3E82-9DBE-5DDA-30E37CF5BDC5}" v="20" dt="2026-05-15T18:38:13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E8C90D64-8128-5FF4-F8C3-C3084F10CC94}"/>
    <pc:docChg chg="modSld">
      <pc:chgData name="Rabie, Brent" userId="S::brabie@mercy.com::89ec8d4a-b07f-4d95-8f15-ab872f457aa9" providerId="AD" clId="Web-{E8C90D64-8128-5FF4-F8C3-C3084F10CC94}" dt="2026-05-13T11:54:41.336" v="15" actId="1076"/>
      <pc:docMkLst>
        <pc:docMk/>
      </pc:docMkLst>
      <pc:sldChg chg="modSp">
        <pc:chgData name="Rabie, Brent" userId="S::brabie@mercy.com::89ec8d4a-b07f-4d95-8f15-ab872f457aa9" providerId="AD" clId="Web-{E8C90D64-8128-5FF4-F8C3-C3084F10CC94}" dt="2026-05-13T11:54:41.336" v="15" actId="1076"/>
        <pc:sldMkLst>
          <pc:docMk/>
          <pc:sldMk cId="917811033" sldId="287"/>
        </pc:sldMkLst>
        <pc:spChg chg="mod">
          <ac:chgData name="Rabie, Brent" userId="S::brabie@mercy.com::89ec8d4a-b07f-4d95-8f15-ab872f457aa9" providerId="AD" clId="Web-{E8C90D64-8128-5FF4-F8C3-C3084F10CC94}" dt="2026-05-13T11:54:35.242" v="14" actId="1076"/>
          <ac:spMkLst>
            <pc:docMk/>
            <pc:sldMk cId="917811033" sldId="287"/>
            <ac:spMk id="2" creationId="{00000000-0000-0000-0000-000000000000}"/>
          </ac:spMkLst>
        </pc:spChg>
        <pc:spChg chg="mod">
          <ac:chgData name="Rabie, Brent" userId="S::brabie@mercy.com::89ec8d4a-b07f-4d95-8f15-ab872f457aa9" providerId="AD" clId="Web-{E8C90D64-8128-5FF4-F8C3-C3084F10CC94}" dt="2026-05-13T11:54:41.336" v="15" actId="1076"/>
          <ac:spMkLst>
            <pc:docMk/>
            <pc:sldMk cId="917811033" sldId="287"/>
            <ac:spMk id="5" creationId="{00000000-0000-0000-0000-000000000000}"/>
          </ac:spMkLst>
        </pc:spChg>
        <pc:spChg chg="mod">
          <ac:chgData name="Rabie, Brent" userId="S::brabie@mercy.com::89ec8d4a-b07f-4d95-8f15-ab872f457aa9" providerId="AD" clId="Web-{E8C90D64-8128-5FF4-F8C3-C3084F10CC94}" dt="2026-05-13T11:54:33.867" v="13" actId="20577"/>
          <ac:spMkLst>
            <pc:docMk/>
            <pc:sldMk cId="917811033" sldId="287"/>
            <ac:spMk id="14" creationId="{00000000-0000-0000-0000-000000000000}"/>
          </ac:spMkLst>
        </pc:spChg>
      </pc:sldChg>
    </pc:docChg>
  </pc:docChgLst>
  <pc:docChgLst>
    <pc:chgData name="Rabie, Brent" userId="S::brabie@mercy.com::89ec8d4a-b07f-4d95-8f15-ab872f457aa9" providerId="AD" clId="Web-{4F311327-47DE-8804-DCCF-775B1C6B915F}"/>
    <pc:docChg chg="modSld">
      <pc:chgData name="Rabie, Brent" userId="S::brabie@mercy.com::89ec8d4a-b07f-4d95-8f15-ab872f457aa9" providerId="AD" clId="Web-{4F311327-47DE-8804-DCCF-775B1C6B915F}" dt="2026-05-14T14:23:02.656" v="7" actId="20577"/>
      <pc:docMkLst>
        <pc:docMk/>
      </pc:docMkLst>
      <pc:sldChg chg="modSp">
        <pc:chgData name="Rabie, Brent" userId="S::brabie@mercy.com::89ec8d4a-b07f-4d95-8f15-ab872f457aa9" providerId="AD" clId="Web-{4F311327-47DE-8804-DCCF-775B1C6B915F}" dt="2026-05-14T14:23:02.656" v="7" actId="20577"/>
        <pc:sldMkLst>
          <pc:docMk/>
          <pc:sldMk cId="917811033" sldId="287"/>
        </pc:sldMkLst>
        <pc:spChg chg="mod">
          <ac:chgData name="Rabie, Brent" userId="S::brabie@mercy.com::89ec8d4a-b07f-4d95-8f15-ab872f457aa9" providerId="AD" clId="Web-{4F311327-47DE-8804-DCCF-775B1C6B915F}" dt="2026-05-14T14:22:33.311" v="4" actId="1076"/>
          <ac:spMkLst>
            <pc:docMk/>
            <pc:sldMk cId="917811033" sldId="287"/>
            <ac:spMk id="5" creationId="{00000000-0000-0000-0000-000000000000}"/>
          </ac:spMkLst>
        </pc:spChg>
        <pc:spChg chg="mod">
          <ac:chgData name="Rabie, Brent" userId="S::brabie@mercy.com::89ec8d4a-b07f-4d95-8f15-ab872f457aa9" providerId="AD" clId="Web-{4F311327-47DE-8804-DCCF-775B1C6B915F}" dt="2026-05-14T14:22:20.341" v="1" actId="14100"/>
          <ac:spMkLst>
            <pc:docMk/>
            <pc:sldMk cId="917811033" sldId="287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4F311327-47DE-8804-DCCF-775B1C6B915F}" dt="2026-05-14T14:23:02.656" v="7" actId="20577"/>
          <ac:spMkLst>
            <pc:docMk/>
            <pc:sldMk cId="917811033" sldId="287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4F311327-47DE-8804-DCCF-775B1C6B915F}" dt="2026-05-14T14:22:47.671" v="5" actId="20577"/>
          <ac:spMkLst>
            <pc:docMk/>
            <pc:sldMk cId="917811033" sldId="287"/>
            <ac:spMk id="12" creationId="{00000000-0000-0000-0000-000000000000}"/>
          </ac:spMkLst>
        </pc:spChg>
        <pc:spChg chg="mod">
          <ac:chgData name="Rabie, Brent" userId="S::brabie@mercy.com::89ec8d4a-b07f-4d95-8f15-ab872f457aa9" providerId="AD" clId="Web-{4F311327-47DE-8804-DCCF-775B1C6B915F}" dt="2026-05-14T14:22:53.656" v="6" actId="20577"/>
          <ac:spMkLst>
            <pc:docMk/>
            <pc:sldMk cId="917811033" sldId="287"/>
            <ac:spMk id="13" creationId="{00000000-0000-0000-0000-000000000000}"/>
          </ac:spMkLst>
        </pc:spChg>
        <pc:picChg chg="mod">
          <ac:chgData name="Rabie, Brent" userId="S::brabie@mercy.com::89ec8d4a-b07f-4d95-8f15-ab872f457aa9" providerId="AD" clId="Web-{4F311327-47DE-8804-DCCF-775B1C6B915F}" dt="2026-05-14T14:22:10.622" v="0" actId="1076"/>
          <ac:picMkLst>
            <pc:docMk/>
            <pc:sldMk cId="917811033" sldId="287"/>
            <ac:picMk id="16" creationId="{026CB8CE-587F-6CEB-1E17-1524B021DFF0}"/>
          </ac:picMkLst>
        </pc:picChg>
      </pc:sldChg>
    </pc:docChg>
  </pc:docChgLst>
  <pc:docChgLst>
    <pc:chgData name="Rabie, Brent" userId="S::brabie@mercy.com::89ec8d4a-b07f-4d95-8f15-ab872f457aa9" providerId="AD" clId="Web-{8170480C-3E82-9DBE-5DDA-30E37CF5BDC5}"/>
    <pc:docChg chg="modSld">
      <pc:chgData name="Rabie, Brent" userId="S::brabie@mercy.com::89ec8d4a-b07f-4d95-8f15-ab872f457aa9" providerId="AD" clId="Web-{8170480C-3E82-9DBE-5DDA-30E37CF5BDC5}" dt="2026-05-15T18:38:13.527" v="7" actId="20577"/>
      <pc:docMkLst>
        <pc:docMk/>
      </pc:docMkLst>
      <pc:sldChg chg="modSp">
        <pc:chgData name="Rabie, Brent" userId="S::brabie@mercy.com::89ec8d4a-b07f-4d95-8f15-ab872f457aa9" providerId="AD" clId="Web-{8170480C-3E82-9DBE-5DDA-30E37CF5BDC5}" dt="2026-05-15T18:38:13.527" v="7" actId="20577"/>
        <pc:sldMkLst>
          <pc:docMk/>
          <pc:sldMk cId="917811033" sldId="287"/>
        </pc:sldMkLst>
        <pc:spChg chg="mod">
          <ac:chgData name="Rabie, Brent" userId="S::brabie@mercy.com::89ec8d4a-b07f-4d95-8f15-ab872f457aa9" providerId="AD" clId="Web-{8170480C-3E82-9DBE-5DDA-30E37CF5BDC5}" dt="2026-05-15T18:38:12.684" v="5" actId="20577"/>
          <ac:spMkLst>
            <pc:docMk/>
            <pc:sldMk cId="917811033" sldId="287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8170480C-3E82-9DBE-5DDA-30E37CF5BDC5}" dt="2026-05-15T18:38:13.527" v="7" actId="20577"/>
          <ac:spMkLst>
            <pc:docMk/>
            <pc:sldMk cId="917811033" sldId="287"/>
            <ac:spMk id="12" creationId="{00000000-0000-0000-0000-000000000000}"/>
          </ac:spMkLst>
        </pc:spChg>
        <pc:spChg chg="mod">
          <ac:chgData name="Rabie, Brent" userId="S::brabie@mercy.com::89ec8d4a-b07f-4d95-8f15-ab872f457aa9" providerId="AD" clId="Web-{8170480C-3E82-9DBE-5DDA-30E37CF5BDC5}" dt="2026-05-15T18:38:13.059" v="6" actId="20577"/>
          <ac:spMkLst>
            <pc:docMk/>
            <pc:sldMk cId="917811033" sldId="287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232F3-D423-4676-8EA4-8F471491D428}" type="datetimeFigureOut">
              <a:rPr lang="en-US" smtClean="0"/>
              <a:t>5/15/2026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DB4CD-6622-4BDF-A337-DAAA1C5F8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47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As a registered nurse for Mary Immaculate Hospital, Carole McKinstry goes above and beyond to provide excellent patient care. She is also passionate about giving back to the organization.</a:t>
            </a:r>
          </a:p>
          <a:p>
            <a:endParaRPr lang="en-US" dirty="0"/>
          </a:p>
          <a:p>
            <a:r>
              <a:rPr lang="en-US" dirty="0"/>
              <a:t>“I am here to support my community through my work and my ability to offer financial support. I am very lucky to be able to do both.”</a:t>
            </a:r>
          </a:p>
          <a:p>
            <a:endParaRPr lang="en-US" dirty="0"/>
          </a:p>
          <a:p>
            <a:r>
              <a:rPr lang="en-US" dirty="0"/>
              <a:t>Through initiatives like the: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Mobile Mammography Van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Community Health – Ex: Food Pantry, </a:t>
            </a:r>
            <a:r>
              <a:rPr lang="en-US" dirty="0" err="1"/>
              <a:t>Kidz’N</a:t>
            </a:r>
            <a:r>
              <a:rPr lang="en-US" dirty="0"/>
              <a:t> Grief, Care-A-Van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Hospital Greatest Needs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We have been able to use it for medical equipment, construction/renovation (</a:t>
            </a:r>
            <a:r>
              <a:rPr lang="en-US" dirty="0" err="1"/>
              <a:t>Harbour</a:t>
            </a:r>
            <a:r>
              <a:rPr lang="en-US" dirty="0"/>
              <a:t> View Medical Center, </a:t>
            </a:r>
            <a:r>
              <a:rPr lang="en-US" dirty="0" err="1"/>
              <a:t>Harbour</a:t>
            </a:r>
            <a:r>
              <a:rPr lang="en-US" dirty="0"/>
              <a:t> View Women’s Imaging Center, Portsmouth Women’s Imaging Center), furniture (recliners at Southampton, patient beds at </a:t>
            </a:r>
            <a:r>
              <a:rPr lang="en-US" dirty="0" err="1"/>
              <a:t>Maryview</a:t>
            </a:r>
            <a:r>
              <a:rPr lang="en-US" dirty="0"/>
              <a:t>), NICU Cameras at MIH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96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40814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509478" y="2442697"/>
            <a:ext cx="3662529" cy="3488559"/>
          </a:xfrm>
          <a:custGeom>
            <a:avLst/>
            <a:gdLst/>
            <a:ahLst/>
            <a:cxnLst/>
            <a:rect l="l" t="t" r="r" b="b"/>
            <a:pathLst>
              <a:path w="5493793" h="5232838">
                <a:moveTo>
                  <a:pt x="0" y="0"/>
                </a:moveTo>
                <a:lnTo>
                  <a:pt x="5493793" y="0"/>
                </a:lnTo>
                <a:lnTo>
                  <a:pt x="5493793" y="5232838"/>
                </a:lnTo>
                <a:lnTo>
                  <a:pt x="0" y="52328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16765" y="1522566"/>
            <a:ext cx="3654092" cy="33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 Giving in Action</a:t>
            </a: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470574" y="2012986"/>
            <a:ext cx="1872160" cy="1389889"/>
            <a:chOff x="-58480" y="0"/>
            <a:chExt cx="5819260" cy="4686300"/>
          </a:xfrm>
        </p:grpSpPr>
        <p:sp>
          <p:nvSpPr>
            <p:cNvPr id="7" name="Freeform 7"/>
            <p:cNvSpPr/>
            <p:nvPr/>
          </p:nvSpPr>
          <p:spPr>
            <a:xfrm>
              <a:off x="0" y="3797300"/>
              <a:ext cx="5702300" cy="889000"/>
            </a:xfrm>
            <a:custGeom>
              <a:avLst/>
              <a:gdLst/>
              <a:ahLst/>
              <a:cxnLst/>
              <a:rect l="l" t="t" r="r" b="b"/>
              <a:pathLst>
                <a:path w="5702300" h="889000">
                  <a:moveTo>
                    <a:pt x="0" y="0"/>
                  </a:moveTo>
                  <a:lnTo>
                    <a:pt x="0" y="774700"/>
                  </a:lnTo>
                  <a:cubicBezTo>
                    <a:pt x="0" y="838200"/>
                    <a:pt x="50800" y="889000"/>
                    <a:pt x="114300" y="889000"/>
                  </a:cubicBezTo>
                  <a:lnTo>
                    <a:pt x="5588000" y="889000"/>
                  </a:lnTo>
                  <a:cubicBezTo>
                    <a:pt x="5651500" y="889000"/>
                    <a:pt x="5702300" y="838200"/>
                    <a:pt x="5702300" y="774700"/>
                  </a:cubicBezTo>
                  <a:lnTo>
                    <a:pt x="57023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DAA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5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8"/>
            <p:cNvSpPr/>
            <p:nvPr/>
          </p:nvSpPr>
          <p:spPr>
            <a:xfrm>
              <a:off x="-58480" y="0"/>
              <a:ext cx="5819260" cy="4685430"/>
            </a:xfrm>
            <a:custGeom>
              <a:avLst/>
              <a:gdLst/>
              <a:ahLst/>
              <a:cxnLst/>
              <a:rect l="l" t="t" r="r" b="b"/>
              <a:pathLst>
                <a:path w="5702300" h="3797300">
                  <a:moveTo>
                    <a:pt x="5588000" y="0"/>
                  </a:moveTo>
                  <a:lnTo>
                    <a:pt x="114300" y="0"/>
                  </a:lnTo>
                  <a:cubicBezTo>
                    <a:pt x="50800" y="0"/>
                    <a:pt x="0" y="50800"/>
                    <a:pt x="0" y="114300"/>
                  </a:cubicBezTo>
                  <a:lnTo>
                    <a:pt x="0" y="3797300"/>
                  </a:lnTo>
                  <a:lnTo>
                    <a:pt x="5702300" y="3797300"/>
                  </a:lnTo>
                  <a:lnTo>
                    <a:pt x="5702300" y="114300"/>
                  </a:lnTo>
                  <a:cubicBezTo>
                    <a:pt x="5702300" y="50800"/>
                    <a:pt x="5651500" y="0"/>
                    <a:pt x="5588000" y="0"/>
                  </a:cubicBezTo>
                  <a:close/>
                </a:path>
              </a:pathLst>
            </a:custGeom>
            <a:blipFill>
              <a:blip r:embed="rId5"/>
              <a:stretch>
                <a:fillRect t="-6240" b="-624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5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7489388" y="3631475"/>
            <a:ext cx="1834532" cy="1473416"/>
          </a:xfrm>
          <a:custGeom>
            <a:avLst/>
            <a:gdLst/>
            <a:ahLst/>
            <a:cxnLst/>
            <a:rect l="l" t="t" r="r" b="b"/>
            <a:pathLst>
              <a:path w="2751798" h="2210124">
                <a:moveTo>
                  <a:pt x="0" y="0"/>
                </a:moveTo>
                <a:lnTo>
                  <a:pt x="2751798" y="0"/>
                </a:lnTo>
                <a:lnTo>
                  <a:pt x="2751798" y="2210124"/>
                </a:lnTo>
                <a:lnTo>
                  <a:pt x="0" y="22101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57240" t="-25947" r="-3842" b="-7426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688971" y="5754592"/>
            <a:ext cx="2586257" cy="519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Mobile 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Mammography Van 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641301" y="2525230"/>
            <a:ext cx="2137147" cy="519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Hospital Greatest Needs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641421" y="4222556"/>
            <a:ext cx="2194099" cy="250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Community Health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848870" y="2676326"/>
            <a:ext cx="2983624" cy="3136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35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I am here to support my community through my work and my ability to offer financial support. I am very lucky to be able to do both</a:t>
            </a:r>
            <a:r>
              <a:rPr lang="en-US" sz="1500" dirty="0">
                <a:solidFill>
                  <a:srgbClr val="FFFFFF"/>
                </a:solidFill>
                <a:latin typeface="BSMH Sans Regular"/>
                <a:ea typeface="Canva Sans"/>
                <a:cs typeface="Canva Sans"/>
                <a:sym typeface="Canva Sans"/>
              </a:rPr>
              <a:t>.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-Carole McKinstry</a:t>
            </a:r>
            <a:endParaRPr 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RN Navigator | Mary Immaculate Hospital</a:t>
            </a:r>
            <a:endParaRPr 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31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pic>
        <p:nvPicPr>
          <p:cNvPr id="16" name="Picture 15" descr="A person wearing glasses and a black jacket&#10;&#10;AI-generated content may be incorrect.">
            <a:extLst>
              <a:ext uri="{FF2B5EF4-FFF2-40B4-BE49-F238E27FC236}">
                <a16:creationId xmlns:a16="http://schemas.microsoft.com/office/drawing/2014/main" id="{026CB8CE-587F-6CEB-1E17-1524B021DF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6" y="2009842"/>
            <a:ext cx="2668366" cy="41652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Picture 17" descr="A room with a computer and a table&#10;&#10;AI-generated content may be incorrect.">
            <a:extLst>
              <a:ext uri="{FF2B5EF4-FFF2-40B4-BE49-F238E27FC236}">
                <a16:creationId xmlns:a16="http://schemas.microsoft.com/office/drawing/2014/main" id="{A9E53AE5-2A75-C985-78D4-5979AE96F1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251" y="5331092"/>
            <a:ext cx="1887207" cy="125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1103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67F252-D1E6-493A-BBDE-89A3B9FFB06B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B5AFB79D-5397-4D32-B7CF-0A0B383C66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5741E6-C152-44AD-A549-9CFB0A8134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22</cp:revision>
  <dcterms:created xsi:type="dcterms:W3CDTF">2026-05-04T17:36:35Z</dcterms:created>
  <dcterms:modified xsi:type="dcterms:W3CDTF">2026-05-15T18:38:20Z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