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</p:sldIdLst>
  <p:sldSz cx="18288000" cy="10287000"/>
  <p:notesSz cx="6858000" cy="9144000"/>
  <p:embeddedFontLst>
    <p:embeddedFont>
      <p:font typeface="Montserrat" panose="00000500000000000000" pitchFamily="2" charset="0"/>
      <p:regular r:id="rId6"/>
      <p:bold r:id="rId7"/>
      <p:italic r:id="rId8"/>
      <p:boldItalic r:id="rId9"/>
    </p:embeddedFont>
    <p:embeddedFont>
      <p:font typeface="Montserrat Bold" panose="00000800000000000000" pitchFamily="2" charset="0"/>
      <p:regular r:id="rId10"/>
      <p:bold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6FB13B-0A61-113E-09E5-27AE802F3714}" v="3" dt="2026-05-06T14:05:07.0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wkins, Elisheba" userId="S::ehawkins@mercy.com::a9b8309b-3ef9-4761-996b-7ec564539bff" providerId="AD" clId="Web-{A16FB13B-0A61-113E-09E5-27AE802F3714}"/>
    <pc:docChg chg="modSld">
      <pc:chgData name="Hawkins, Elisheba" userId="S::ehawkins@mercy.com::a9b8309b-3ef9-4761-996b-7ec564539bff" providerId="AD" clId="Web-{A16FB13B-0A61-113E-09E5-27AE802F3714}" dt="2026-05-06T14:05:07.035" v="2" actId="1076"/>
      <pc:docMkLst>
        <pc:docMk/>
      </pc:docMkLst>
      <pc:sldChg chg="modSp">
        <pc:chgData name="Hawkins, Elisheba" userId="S::ehawkins@mercy.com::a9b8309b-3ef9-4761-996b-7ec564539bff" providerId="AD" clId="Web-{A16FB13B-0A61-113E-09E5-27AE802F3714}" dt="2026-05-06T14:05:07.035" v="2" actId="1076"/>
        <pc:sldMkLst>
          <pc:docMk/>
          <pc:sldMk cId="0" sldId="256"/>
        </pc:sldMkLst>
        <pc:spChg chg="mod">
          <ac:chgData name="Hawkins, Elisheba" userId="S::ehawkins@mercy.com::a9b8309b-3ef9-4761-996b-7ec564539bff" providerId="AD" clId="Web-{A16FB13B-0A61-113E-09E5-27AE802F3714}" dt="2026-05-06T14:05:07.035" v="2" actId="1076"/>
          <ac:spMkLst>
            <pc:docMk/>
            <pc:sldMk cId="0" sldId="256"/>
            <ac:spMk id="6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71532" y="310197"/>
            <a:ext cx="9561394" cy="2390349"/>
          </a:xfrm>
          <a:custGeom>
            <a:avLst/>
            <a:gdLst/>
            <a:ahLst/>
            <a:cxnLst/>
            <a:rect l="l" t="t" r="r" b="b"/>
            <a:pathLst>
              <a:path w="9561394" h="2390349">
                <a:moveTo>
                  <a:pt x="0" y="0"/>
                </a:moveTo>
                <a:lnTo>
                  <a:pt x="9561394" y="0"/>
                </a:lnTo>
                <a:lnTo>
                  <a:pt x="9561394" y="2390348"/>
                </a:lnTo>
                <a:lnTo>
                  <a:pt x="0" y="239034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32670" y="992810"/>
            <a:ext cx="8257378" cy="9203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47"/>
              </a:lnSpc>
            </a:pPr>
            <a:r>
              <a:rPr lang="en-US" sz="5390" b="1">
                <a:solidFill>
                  <a:srgbClr val="169D53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Huddle Notes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2576720"/>
            <a:ext cx="7387638" cy="81343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07365" lvl="1" indent="-253365" algn="l">
              <a:lnSpc>
                <a:spcPts val="4019"/>
              </a:lnSpc>
              <a:buFont typeface="Arial"/>
              <a:buChar char="•"/>
            </a:pPr>
            <a:r>
              <a:rPr lang="en-US" sz="2350">
                <a:solidFill>
                  <a:srgbClr val="0033A0"/>
                </a:solidFill>
                <a:latin typeface="Montserrat"/>
                <a:ea typeface="Montserrat"/>
                <a:cs typeface="Montserrat"/>
                <a:sym typeface="Montserrat"/>
              </a:rPr>
              <a:t>The campaign kicks off with The Big Give on </a:t>
            </a:r>
            <a:r>
              <a:rPr lang="en-US" sz="2350" b="1">
                <a:solidFill>
                  <a:srgbClr val="0033A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Wednesday, August 26th,</a:t>
            </a:r>
            <a:r>
              <a:rPr lang="en-US" sz="2350">
                <a:solidFill>
                  <a:srgbClr val="0033A0"/>
                </a:solidFill>
                <a:latin typeface="Montserrat"/>
                <a:ea typeface="Montserrat"/>
                <a:cs typeface="Montserrat"/>
                <a:sym typeface="Montserrat"/>
              </a:rPr>
              <a:t> and runs until </a:t>
            </a:r>
            <a:r>
              <a:rPr lang="en-US" sz="2350" b="1">
                <a:solidFill>
                  <a:srgbClr val="0033A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Tuesday, September 30th.</a:t>
            </a:r>
            <a:endParaRPr lang="en-US"/>
          </a:p>
          <a:p>
            <a:pPr algn="l">
              <a:lnSpc>
                <a:spcPts val="4019"/>
              </a:lnSpc>
            </a:pPr>
            <a:endParaRPr lang="en-US" sz="2350" b="1">
              <a:solidFill>
                <a:srgbClr val="0033A0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 marL="507365" lvl="1" indent="-253365" algn="l">
              <a:lnSpc>
                <a:spcPts val="4019"/>
              </a:lnSpc>
              <a:buFont typeface="Arial"/>
              <a:buChar char="•"/>
            </a:pPr>
            <a:r>
              <a:rPr lang="en-US" sz="2350">
                <a:solidFill>
                  <a:srgbClr val="0033A0"/>
                </a:solidFill>
                <a:latin typeface="Montserrat"/>
                <a:ea typeface="Montserrat"/>
                <a:cs typeface="Montserrat"/>
                <a:sym typeface="Montserrat"/>
              </a:rPr>
              <a:t>Your donation through the Give for Good campaign supports local patients, associates, and community needs.</a:t>
            </a:r>
            <a:endParaRPr lang="en-US" sz="2350">
              <a:solidFill>
                <a:srgbClr val="0033A0"/>
              </a:solidFill>
              <a:latin typeface="Montserrat"/>
              <a:ea typeface="Montserrat"/>
              <a:cs typeface="Montserrat"/>
            </a:endParaRPr>
          </a:p>
          <a:p>
            <a:pPr algn="l">
              <a:lnSpc>
                <a:spcPts val="4019"/>
              </a:lnSpc>
            </a:pPr>
            <a:endParaRPr lang="en-US" sz="2350">
              <a:solidFill>
                <a:srgbClr val="0033A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507365" lvl="1" indent="-253365" algn="l">
              <a:lnSpc>
                <a:spcPts val="4019"/>
              </a:lnSpc>
              <a:buFont typeface="Arial"/>
              <a:buChar char="•"/>
            </a:pPr>
            <a:r>
              <a:rPr lang="en-US" sz="2350" dirty="0">
                <a:solidFill>
                  <a:srgbClr val="0033A0"/>
                </a:solidFill>
                <a:latin typeface="Montserrat"/>
                <a:ea typeface="Montserrat"/>
                <a:cs typeface="Montserrat"/>
                <a:sym typeface="Montserrat"/>
              </a:rPr>
              <a:t>If you’ve made a new gift in 2026, it will count toward this year’s Give for Good campaign!</a:t>
            </a:r>
            <a:endParaRPr lang="en-US" sz="2350" dirty="0">
              <a:solidFill>
                <a:srgbClr val="0033A0"/>
              </a:solidFill>
              <a:latin typeface="Montserrat"/>
              <a:ea typeface="Montserrat"/>
              <a:cs typeface="Montserrat"/>
            </a:endParaRPr>
          </a:p>
          <a:p>
            <a:pPr algn="l">
              <a:lnSpc>
                <a:spcPts val="4019"/>
              </a:lnSpc>
            </a:pPr>
            <a:endParaRPr lang="en-US" sz="2350">
              <a:solidFill>
                <a:srgbClr val="0033A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507365" lvl="1" indent="-253365" algn="l">
              <a:lnSpc>
                <a:spcPts val="4019"/>
              </a:lnSpc>
              <a:buFont typeface="Arial"/>
              <a:buChar char="•"/>
            </a:pPr>
            <a:r>
              <a:rPr lang="en-US" sz="2350" dirty="0">
                <a:solidFill>
                  <a:srgbClr val="0033A0"/>
                </a:solidFill>
                <a:latin typeface="Montserrat"/>
                <a:ea typeface="Montserrat"/>
                <a:cs typeface="Montserrat"/>
                <a:sym typeface="Montserrat"/>
              </a:rPr>
              <a:t>Sign up on or before The Big Give for additional incentives!</a:t>
            </a:r>
            <a:endParaRPr lang="en-US" sz="2350" dirty="0">
              <a:solidFill>
                <a:srgbClr val="0033A0"/>
              </a:solidFill>
              <a:latin typeface="Montserrat"/>
              <a:ea typeface="Montserrat"/>
              <a:cs typeface="Montserrat"/>
            </a:endParaRPr>
          </a:p>
          <a:p>
            <a:pPr algn="l">
              <a:lnSpc>
                <a:spcPts val="4019"/>
              </a:lnSpc>
              <a:spcBef>
                <a:spcPct val="0"/>
              </a:spcBef>
            </a:pPr>
            <a:endParaRPr lang="en-US" sz="2350">
              <a:solidFill>
                <a:srgbClr val="0033A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4019"/>
              </a:lnSpc>
              <a:spcBef>
                <a:spcPct val="0"/>
              </a:spcBef>
            </a:pPr>
            <a:endParaRPr lang="en-US" sz="2350">
              <a:solidFill>
                <a:srgbClr val="0033A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3848"/>
              </a:lnSpc>
              <a:spcBef>
                <a:spcPct val="0"/>
              </a:spcBef>
            </a:pPr>
            <a:endParaRPr lang="en-US" sz="2350">
              <a:solidFill>
                <a:srgbClr val="0033A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789140" y="2489836"/>
            <a:ext cx="7470160" cy="6768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40"/>
              </a:lnSpc>
            </a:pPr>
            <a:r>
              <a:rPr lang="en-US" sz="2600" b="1">
                <a:solidFill>
                  <a:srgbClr val="0032A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How to Give</a:t>
            </a:r>
          </a:p>
          <a:p>
            <a:pPr marL="474984" lvl="1" indent="-237492" algn="l">
              <a:lnSpc>
                <a:spcPts val="3080"/>
              </a:lnSpc>
              <a:buFont typeface="Arial"/>
              <a:buChar char="•"/>
            </a:pPr>
            <a:r>
              <a:rPr lang="en-US" sz="2200">
                <a:solidFill>
                  <a:srgbClr val="0032A0"/>
                </a:solidFill>
                <a:latin typeface="Montserrat"/>
                <a:ea typeface="Montserrat"/>
                <a:cs typeface="Montserrat"/>
                <a:sym typeface="Montserrat"/>
              </a:rPr>
              <a:t>Associates can give online at BSMHgiveforgood.com or return the form from the mailed brochure. </a:t>
            </a:r>
          </a:p>
          <a:p>
            <a:pPr algn="l">
              <a:lnSpc>
                <a:spcPts val="3220"/>
              </a:lnSpc>
            </a:pPr>
            <a:endParaRPr lang="en-US" sz="2200">
              <a:solidFill>
                <a:srgbClr val="0032A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3360"/>
              </a:lnSpc>
            </a:pPr>
            <a:r>
              <a:rPr lang="en-US" sz="2400" b="1">
                <a:solidFill>
                  <a:srgbClr val="0032A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Ways to Give</a:t>
            </a:r>
          </a:p>
          <a:p>
            <a:pPr marL="474984" lvl="1" indent="-237492" algn="l">
              <a:lnSpc>
                <a:spcPts val="3080"/>
              </a:lnSpc>
              <a:buFont typeface="Arial"/>
              <a:buChar char="•"/>
            </a:pPr>
            <a:r>
              <a:rPr lang="en-US" sz="2200">
                <a:solidFill>
                  <a:srgbClr val="0032A0"/>
                </a:solidFill>
                <a:latin typeface="Montserrat"/>
                <a:ea typeface="Montserrat"/>
                <a:cs typeface="Montserrat"/>
                <a:sym typeface="Montserrat"/>
              </a:rPr>
              <a:t>Payroll deduction</a:t>
            </a:r>
          </a:p>
          <a:p>
            <a:pPr marL="474984" lvl="1" indent="-237492" algn="l">
              <a:lnSpc>
                <a:spcPts val="3080"/>
              </a:lnSpc>
              <a:buFont typeface="Arial"/>
              <a:buChar char="•"/>
            </a:pPr>
            <a:r>
              <a:rPr lang="en-US" sz="2200">
                <a:solidFill>
                  <a:srgbClr val="0032A0"/>
                </a:solidFill>
                <a:latin typeface="Montserrat"/>
                <a:ea typeface="Montserrat"/>
                <a:cs typeface="Montserrat"/>
                <a:sym typeface="Montserrat"/>
              </a:rPr>
              <a:t>One-time gift</a:t>
            </a:r>
          </a:p>
          <a:p>
            <a:pPr marL="474984" lvl="1" indent="-237492" algn="l">
              <a:lnSpc>
                <a:spcPts val="3080"/>
              </a:lnSpc>
              <a:buFont typeface="Arial"/>
              <a:buChar char="•"/>
            </a:pPr>
            <a:r>
              <a:rPr lang="en-US" sz="2200">
                <a:solidFill>
                  <a:srgbClr val="0032A0"/>
                </a:solidFill>
                <a:latin typeface="Montserrat"/>
                <a:ea typeface="Montserrat"/>
                <a:cs typeface="Montserrat"/>
                <a:sym typeface="Montserrat"/>
              </a:rPr>
              <a:t>Recurring gift (stop anytime)</a:t>
            </a:r>
          </a:p>
          <a:p>
            <a:pPr marL="474984" lvl="1" indent="-237492" algn="l">
              <a:lnSpc>
                <a:spcPts val="3080"/>
              </a:lnSpc>
              <a:buFont typeface="Arial"/>
              <a:buChar char="•"/>
            </a:pPr>
            <a:r>
              <a:rPr lang="en-US" sz="2200">
                <a:solidFill>
                  <a:srgbClr val="0032A0"/>
                </a:solidFill>
                <a:latin typeface="Montserrat"/>
                <a:ea typeface="Montserrat"/>
                <a:cs typeface="Montserrat"/>
                <a:sym typeface="Montserrat"/>
              </a:rPr>
              <a:t>Donate PTO (non-exempt associates)</a:t>
            </a:r>
          </a:p>
          <a:p>
            <a:pPr algn="l">
              <a:lnSpc>
                <a:spcPts val="3220"/>
              </a:lnSpc>
            </a:pPr>
            <a:endParaRPr lang="en-US" sz="2200">
              <a:solidFill>
                <a:srgbClr val="0032A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3360"/>
              </a:lnSpc>
            </a:pPr>
            <a:r>
              <a:rPr lang="en-US" sz="2400" b="1">
                <a:solidFill>
                  <a:srgbClr val="0032A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Giving Levels</a:t>
            </a:r>
          </a:p>
          <a:p>
            <a:pPr marL="474984" lvl="1" indent="-237492" algn="l">
              <a:lnSpc>
                <a:spcPts val="3080"/>
              </a:lnSpc>
              <a:buFont typeface="Arial"/>
              <a:buChar char="•"/>
            </a:pPr>
            <a:r>
              <a:rPr lang="en-US" sz="2200">
                <a:solidFill>
                  <a:srgbClr val="0032A0"/>
                </a:solidFill>
                <a:latin typeface="Montserrat"/>
                <a:ea typeface="Montserrat"/>
                <a:cs typeface="Montserrat"/>
                <a:sym typeface="Montserrat"/>
              </a:rPr>
              <a:t>Power Hour | one hour of pay per pay period</a:t>
            </a:r>
          </a:p>
          <a:p>
            <a:pPr marL="474984" lvl="1" indent="-237492" algn="l">
              <a:lnSpc>
                <a:spcPts val="3080"/>
              </a:lnSpc>
              <a:buFont typeface="Arial"/>
              <a:buChar char="•"/>
            </a:pPr>
            <a:r>
              <a:rPr lang="en-US" sz="2200">
                <a:solidFill>
                  <a:srgbClr val="0032A0"/>
                </a:solidFill>
                <a:latin typeface="Montserrat"/>
                <a:ea typeface="Montserrat"/>
                <a:cs typeface="Montserrat"/>
                <a:sym typeface="Montserrat"/>
              </a:rPr>
              <a:t>Half Hour Hero | half hour of pay per pay period</a:t>
            </a:r>
          </a:p>
          <a:p>
            <a:pPr marL="474984" lvl="1" indent="-237492" algn="l">
              <a:lnSpc>
                <a:spcPts val="3080"/>
              </a:lnSpc>
              <a:buFont typeface="Arial"/>
              <a:buChar char="•"/>
            </a:pPr>
            <a:r>
              <a:rPr lang="en-US" sz="2200">
                <a:solidFill>
                  <a:srgbClr val="0032A0"/>
                </a:solidFill>
                <a:latin typeface="Montserrat"/>
                <a:ea typeface="Montserrat"/>
                <a:cs typeface="Montserrat"/>
                <a:sym typeface="Montserrat"/>
              </a:rPr>
              <a:t>Lead for Good | $1,001</a:t>
            </a:r>
          </a:p>
          <a:p>
            <a:pPr algn="l">
              <a:lnSpc>
                <a:spcPts val="3080"/>
              </a:lnSpc>
            </a:pPr>
            <a:endParaRPr lang="en-US" sz="2200">
              <a:solidFill>
                <a:srgbClr val="0032A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3080"/>
              </a:lnSpc>
            </a:pPr>
            <a:endParaRPr lang="en-US" sz="2200">
              <a:solidFill>
                <a:srgbClr val="0032A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61516" y="9436874"/>
            <a:ext cx="13533496" cy="380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  <a:spcBef>
                <a:spcPct val="0"/>
              </a:spcBef>
            </a:pPr>
            <a:r>
              <a:rPr lang="en-US" sz="2300">
                <a:solidFill>
                  <a:srgbClr val="0032A0"/>
                </a:solidFill>
                <a:latin typeface="Montserrat"/>
                <a:ea typeface="Montserrat"/>
                <a:cs typeface="Montserrat"/>
                <a:sym typeface="Montserrat"/>
              </a:rPr>
              <a:t>Visit BSMHgiveforgood.com for resources, impact stories, and easy ways to give.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e38d1a3-b157-4f76-8c21-6ec709699950">
      <Terms xmlns="http://schemas.microsoft.com/office/infopath/2007/PartnerControls"/>
    </lcf76f155ced4ddcb4097134ff3c332f>
    <TaxCatchAll xmlns="7e03b64a-db36-4cc5-b7ed-9d51c319646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3989920164D1458E02DD569FB0CAEC" ma:contentTypeVersion="18" ma:contentTypeDescription="Create a new document." ma:contentTypeScope="" ma:versionID="a65029bd0a47c45d4e3bcb7e37b98b4e">
  <xsd:schema xmlns:xsd="http://www.w3.org/2001/XMLSchema" xmlns:xs="http://www.w3.org/2001/XMLSchema" xmlns:p="http://schemas.microsoft.com/office/2006/metadata/properties" xmlns:ns2="de38d1a3-b157-4f76-8c21-6ec709699950" xmlns:ns3="7e03b64a-db36-4cc5-b7ed-9d51c319646a" targetNamespace="http://schemas.microsoft.com/office/2006/metadata/properties" ma:root="true" ma:fieldsID="d7185e386606b595111a922a3664273b" ns2:_="" ns3:_="">
    <xsd:import namespace="de38d1a3-b157-4f76-8c21-6ec709699950"/>
    <xsd:import namespace="7e03b64a-db36-4cc5-b7ed-9d51c31964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38d1a3-b157-4f76-8c21-6ec7096999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55dbc56-9ccf-4022-aacd-75bdc51dfa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03b64a-db36-4cc5-b7ed-9d51c319646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5701c39-03c0-42d3-85fd-ee2e41f47e66}" ma:internalName="TaxCatchAll" ma:showField="CatchAllData" ma:web="7e03b64a-db36-4cc5-b7ed-9d51c31964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7E49FEF-88BF-4583-A7D6-D6E1F0313F3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9D0F8AC-B5D2-453A-BE53-F5A7FC9AFF68}">
  <ds:schemaRefs>
    <ds:schemaRef ds:uri="http://schemas.microsoft.com/office/2006/metadata/properties"/>
    <ds:schemaRef ds:uri="http://schemas.microsoft.com/office/infopath/2007/PartnerControls"/>
    <ds:schemaRef ds:uri="de38d1a3-b157-4f76-8c21-6ec709699950"/>
    <ds:schemaRef ds:uri="7e03b64a-db36-4cc5-b7ed-9d51c319646a"/>
  </ds:schemaRefs>
</ds:datastoreItem>
</file>

<file path=customXml/itemProps3.xml><?xml version="1.0" encoding="utf-8"?>
<ds:datastoreItem xmlns:ds="http://schemas.openxmlformats.org/officeDocument/2006/customXml" ds:itemID="{38081078-2D21-4A46-9AFB-F21E247C3C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38d1a3-b157-4f76-8c21-6ec709699950"/>
    <ds:schemaRef ds:uri="7e03b64a-db36-4cc5-b7ed-9d51c31964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FAQ </dc:title>
  <cp:revision>8</cp:revision>
  <dcterms:created xsi:type="dcterms:W3CDTF">2006-08-16T00:00:00Z</dcterms:created>
  <dcterms:modified xsi:type="dcterms:W3CDTF">2026-05-06T14:05:11Z</dcterms:modified>
  <dc:identifier>DAGZFsof6Ao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0x0101003A3989920164D1458E02DD569FB0CAEC</vt:lpwstr>
  </property>
  <property fmtid="{D5CDD505-2E9C-101B-9397-08002B2CF9AE}" pid="3" name="MediaServiceImageTags">
    <vt:lpwstr/>
  </property>
</Properties>
</file>