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 id="2147483648" r:id="rId6"/>
  </p:sldMasterIdLst>
  <p:notesMasterIdLst>
    <p:notesMasterId r:id="rId16"/>
  </p:notesMasterIdLst>
  <p:sldIdLst>
    <p:sldId id="283" r:id="rId7"/>
    <p:sldId id="277" r:id="rId8"/>
    <p:sldId id="288" r:id="rId9"/>
    <p:sldId id="284" r:id="rId10"/>
    <p:sldId id="285" r:id="rId11"/>
    <p:sldId id="279" r:id="rId12"/>
    <p:sldId id="280" r:id="rId13"/>
    <p:sldId id="282" r:id="rId14"/>
    <p:sldId id="28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7B259A-B329-9C30-5E02-BD0580BFEDF3}" v="44" dt="2024-04-15T14:24:59.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322" autoAdjust="0"/>
  </p:normalViewPr>
  <p:slideViewPr>
    <p:cSldViewPr snapToGrid="0">
      <p:cViewPr varScale="1">
        <p:scale>
          <a:sx n="71" d="100"/>
          <a:sy n="71" d="100"/>
        </p:scale>
        <p:origin x="20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sz="1200" kern="1200" dirty="0">
                <a:solidFill>
                  <a:schemeClr val="tx1"/>
                </a:solidFill>
                <a:effectLst/>
                <a:latin typeface="+mn-lt"/>
                <a:ea typeface="+mn-ea"/>
                <a:cs typeface="+mn-cs"/>
              </a:rPr>
              <a:t>This year’s campaign kicks off on </a:t>
            </a:r>
            <a:r>
              <a:rPr lang="en-US" dirty="0"/>
              <a:t>August 26th with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Holly has given to the Foundation for over 14 years. She has supported many initiatives. She loves to see the Foundation's impact on others' lives.</a:t>
            </a:r>
          </a:p>
          <a:p>
            <a:endParaRPr lang="en-US" dirty="0"/>
          </a:p>
          <a:p>
            <a:r>
              <a:rPr lang="en-US" dirty="0"/>
              <a:t>“It's the value of humility, kindness and gratitude of our community.“</a:t>
            </a:r>
          </a:p>
          <a:p>
            <a:endParaRPr lang="en-US" dirty="0"/>
          </a:p>
          <a:p>
            <a:r>
              <a:rPr lang="en-US" dirty="0"/>
              <a:t>The Foundation supports vital programs such as the Urbana Cancer Center, Food bags to food-insecure inpatients upon their release, Mercy Reach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2025 giving: </a:t>
            </a:r>
          </a:p>
          <a:p>
            <a:endParaRPr lang="en-US" dirty="0">
              <a:ea typeface="Calibri"/>
              <a:cs typeface="Calibri"/>
            </a:endParaRPr>
          </a:p>
          <a:p>
            <a:pPr marL="171450" indent="-171450">
              <a:buFont typeface="Arial" panose="020B0604020202020204" pitchFamily="34" charset="0"/>
              <a:buChar char="•"/>
            </a:pPr>
            <a:r>
              <a:rPr lang="en-US" dirty="0">
                <a:solidFill>
                  <a:srgbClr val="FF0000"/>
                </a:solidFill>
                <a:ea typeface="Calibri"/>
                <a:cs typeface="Calibri"/>
              </a:rPr>
              <a:t>624 associates participated</a:t>
            </a:r>
          </a:p>
          <a:p>
            <a:pPr marL="0" indent="0">
              <a:buFont typeface="Arial" panose="020B0604020202020204" pitchFamily="34" charset="0"/>
              <a:buNone/>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342 were Half Hour Hero donors</a:t>
            </a:r>
          </a:p>
          <a:p>
            <a:pPr marL="171450" indent="-171450">
              <a:buFont typeface="Arial" panose="020B0604020202020204" pitchFamily="34" charset="0"/>
              <a:buChar char="•"/>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100% of the executive leaders donated</a:t>
            </a:r>
          </a:p>
          <a:p>
            <a:pPr marL="0" indent="0">
              <a:buFont typeface="Arial" panose="020B0604020202020204" pitchFamily="34" charset="0"/>
              <a:buNone/>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Together we raised an incredible $296,403!</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26th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8/26!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2027. </a:t>
            </a:r>
          </a:p>
          <a:p>
            <a:r>
              <a:rPr lang="en-US" dirty="0">
                <a:cs typeface="Calibri" panose="020F0502020204030204"/>
              </a:rPr>
              <a:t>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Hourly associates are able to donate unused PTO (only hourly due to HR policy, if asked.)</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endParaRPr lang="en-US" dirty="0">
              <a:ea typeface="Calibri"/>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on August 26th during THE BIG GIVE, donors can be eligible for a free shirt.</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In addition to the giving level incentives: </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Donors who make a first-time, recurring gift before midnight 8/26/26 will receive 500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other recurring gifts will receive 100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DONORS will receive 75 be well points </a:t>
            </a: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6/30/2026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6/30/2026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6/30/2026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givebsmh.org/bon-secours-mercy-health-foundation/mercy-health-foundation/springfield-oh/bsmh-associates/#gfg-spr" TargetMode="Externa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923330"/>
          </a:xfrm>
          <a:prstGeom prst="rect">
            <a:avLst/>
          </a:prstGeom>
          <a:noFill/>
        </p:spPr>
        <p:txBody>
          <a:bodyPr wrap="square" lIns="91440" tIns="45720" rIns="91440" bIns="45720" rtlCol="0" anchor="t">
            <a:spAutoFit/>
          </a:bodyPr>
          <a:lstStyle/>
          <a:p>
            <a:pPr algn="ctr" rtl="0" fontAlgn="base"/>
            <a:r>
              <a:rPr lang="en-US" sz="1800" b="1" i="0" u="none" strike="noStrike" dirty="0">
                <a:solidFill>
                  <a:srgbClr val="FFFFFF"/>
                </a:solidFill>
                <a:effectLst/>
                <a:latin typeface="Montserrat" panose="00000500000000000000" pitchFamily="2" charset="0"/>
              </a:rPr>
              <a:t>Mercy Health Foundation Clark &amp; Champaign Counties​​</a:t>
            </a:r>
          </a:p>
        </p:txBody>
      </p:sp>
    </p:spTree>
    <p:extLst>
      <p:ext uri="{BB962C8B-B14F-4D97-AF65-F5344CB8AC3E}">
        <p14:creationId xmlns:p14="http://schemas.microsoft.com/office/powerpoint/2010/main" val="9330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3515452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137420" y="187352"/>
            <a:ext cx="5917160" cy="1479290"/>
          </a:xfrm>
          <a:custGeom>
            <a:avLst/>
            <a:gdLst/>
            <a:ahLst/>
            <a:cxnLst/>
            <a:rect l="l" t="t" r="r" b="b"/>
            <a:pathLst>
              <a:path w="8875740" h="2218935">
                <a:moveTo>
                  <a:pt x="0" y="0"/>
                </a:moveTo>
                <a:lnTo>
                  <a:pt x="8875740" y="0"/>
                </a:lnTo>
                <a:lnTo>
                  <a:pt x="8875740" y="2218935"/>
                </a:lnTo>
                <a:lnTo>
                  <a:pt x="0" y="221893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3572050" y="2080518"/>
            <a:ext cx="3731430" cy="3223201"/>
          </a:xfrm>
          <a:custGeom>
            <a:avLst/>
            <a:gdLst/>
            <a:ahLst/>
            <a:cxnLst/>
            <a:rect l="l" t="t" r="r" b="b"/>
            <a:pathLst>
              <a:path w="5597145" h="5331280">
                <a:moveTo>
                  <a:pt x="0" y="0"/>
                </a:moveTo>
                <a:lnTo>
                  <a:pt x="5597145" y="0"/>
                </a:lnTo>
                <a:lnTo>
                  <a:pt x="5597145" y="5331281"/>
                </a:lnTo>
                <a:lnTo>
                  <a:pt x="0" y="53312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7666694" y="1968657"/>
            <a:ext cx="1557762" cy="1623815"/>
          </a:xfrm>
          <a:custGeom>
            <a:avLst/>
            <a:gdLst/>
            <a:ahLst/>
            <a:cxnLst/>
            <a:rect l="l" t="t" r="r" b="b"/>
            <a:pathLst>
              <a:path w="2336643" h="2435723">
                <a:moveTo>
                  <a:pt x="0" y="0"/>
                </a:moveTo>
                <a:lnTo>
                  <a:pt x="2336642" y="0"/>
                </a:lnTo>
                <a:lnTo>
                  <a:pt x="2336642" y="2435723"/>
                </a:lnTo>
                <a:lnTo>
                  <a:pt x="0" y="2435723"/>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9458086" y="2501587"/>
            <a:ext cx="2586257" cy="5262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a:solidFill>
                  <a:srgbClr val="FFFFFF"/>
                </a:solidFill>
                <a:latin typeface="Montserrat"/>
                <a:ea typeface="Montserrat"/>
                <a:cs typeface="Montserrat"/>
                <a:sym typeface="Montserrat"/>
              </a:rPr>
              <a:t>Urbana Cancer Center </a:t>
            </a:r>
          </a:p>
          <a:p>
            <a:pPr algn="l">
              <a:lnSpc>
                <a:spcPts val="2147"/>
              </a:lnSpc>
            </a:pPr>
            <a:endParaRPr lang="en-US" sz="1533">
              <a:solidFill>
                <a:srgbClr val="FFFFFF"/>
              </a:solidFill>
              <a:latin typeface="Montserrat"/>
              <a:ea typeface="Montserrat"/>
              <a:cs typeface="Montserrat"/>
              <a:sym typeface="Montserrat"/>
            </a:endParaRPr>
          </a:p>
        </p:txBody>
      </p:sp>
      <p:sp>
        <p:nvSpPr>
          <p:cNvPr id="9" name="TextBox 9"/>
          <p:cNvSpPr txBox="1"/>
          <p:nvPr/>
        </p:nvSpPr>
        <p:spPr>
          <a:xfrm>
            <a:off x="9501397" y="4050279"/>
            <a:ext cx="2593669" cy="7891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dirty="0">
                <a:solidFill>
                  <a:srgbClr val="FFFFFF"/>
                </a:solidFill>
                <a:latin typeface="Montserrat"/>
                <a:ea typeface="Montserrat"/>
                <a:cs typeface="Montserrat"/>
                <a:sym typeface="Montserrat"/>
              </a:rPr>
              <a:t>Food bags to food-insecure inpatients upon their release </a:t>
            </a:r>
          </a:p>
        </p:txBody>
      </p:sp>
      <p:sp>
        <p:nvSpPr>
          <p:cNvPr id="10" name="TextBox 10"/>
          <p:cNvSpPr txBox="1"/>
          <p:nvPr/>
        </p:nvSpPr>
        <p:spPr>
          <a:xfrm>
            <a:off x="9539345" y="5931025"/>
            <a:ext cx="2555721" cy="2505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dirty="0">
                <a:solidFill>
                  <a:srgbClr val="FFFFFF"/>
                </a:solidFill>
                <a:latin typeface="Montserrat"/>
                <a:ea typeface="Montserrat"/>
                <a:cs typeface="Montserrat"/>
                <a:sym typeface="Montserrat"/>
              </a:rPr>
              <a:t>Mercy REACH</a:t>
            </a:r>
          </a:p>
        </p:txBody>
      </p:sp>
      <p:sp>
        <p:nvSpPr>
          <p:cNvPr id="11" name="TextBox 11"/>
          <p:cNvSpPr txBox="1"/>
          <p:nvPr/>
        </p:nvSpPr>
        <p:spPr>
          <a:xfrm>
            <a:off x="8422001" y="1535297"/>
            <a:ext cx="3654092" cy="698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2000" b="1" dirty="0">
                <a:solidFill>
                  <a:srgbClr val="00BF63"/>
                </a:solidFill>
                <a:latin typeface="Montserrat Bold"/>
                <a:ea typeface="Montserrat Bold"/>
                <a:cs typeface="Montserrat Bold"/>
                <a:sym typeface="Montserrat Bold"/>
              </a:rPr>
              <a:t>Your Giving in Action</a:t>
            </a:r>
          </a:p>
          <a:p>
            <a:pPr algn="ctr">
              <a:lnSpc>
                <a:spcPts val="2800"/>
              </a:lnSpc>
            </a:pPr>
            <a:endParaRPr lang="en-US" sz="2000" b="1" dirty="0">
              <a:solidFill>
                <a:srgbClr val="00BF63"/>
              </a:solidFill>
              <a:latin typeface="Montserrat Bold"/>
              <a:ea typeface="Montserrat Bold"/>
              <a:cs typeface="Montserrat Bold"/>
              <a:sym typeface="Montserrat Bold"/>
            </a:endParaRPr>
          </a:p>
        </p:txBody>
      </p:sp>
      <p:sp>
        <p:nvSpPr>
          <p:cNvPr id="12" name="TextBox 12"/>
          <p:cNvSpPr txBox="1"/>
          <p:nvPr/>
        </p:nvSpPr>
        <p:spPr>
          <a:xfrm>
            <a:off x="3979751" y="2354194"/>
            <a:ext cx="2916027" cy="29495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502"/>
              </a:lnSpc>
            </a:pPr>
            <a:r>
              <a:rPr lang="en-US" sz="2800" dirty="0">
                <a:solidFill>
                  <a:srgbClr val="FFFFFF"/>
                </a:solidFill>
                <a:latin typeface="Canva Sans"/>
                <a:ea typeface="Canva Sans"/>
                <a:cs typeface="Canva Sans"/>
                <a:sym typeface="Canva Sans"/>
              </a:rPr>
              <a:t>It's the value of humility, kindness and gratitude of our community.</a:t>
            </a:r>
          </a:p>
          <a:p>
            <a:pPr algn="ctr">
              <a:lnSpc>
                <a:spcPts val="3502"/>
              </a:lnSpc>
            </a:pPr>
            <a:endParaRPr lang="en-US" sz="2800" dirty="0">
              <a:solidFill>
                <a:srgbClr val="FFFFFF"/>
              </a:solidFill>
              <a:latin typeface="Canva Sans"/>
              <a:ea typeface="Canva Sans"/>
              <a:cs typeface="Canva Sans"/>
              <a:sym typeface="Canva Sans"/>
            </a:endParaRPr>
          </a:p>
          <a:p>
            <a:pPr algn="ctr">
              <a:lnSpc>
                <a:spcPts val="1605"/>
              </a:lnSpc>
            </a:pPr>
            <a:r>
              <a:rPr lang="en-US" sz="1326" b="1" dirty="0">
                <a:solidFill>
                  <a:srgbClr val="FFFFFF"/>
                </a:solidFill>
                <a:latin typeface="Canva Sans Bold"/>
                <a:ea typeface="Canva Sans Bold"/>
                <a:cs typeface="Canva Sans Bold"/>
                <a:sym typeface="Canva Sans Bold"/>
              </a:rPr>
              <a:t>-Holly-Mae McGowen</a:t>
            </a:r>
          </a:p>
          <a:p>
            <a:pPr algn="ctr">
              <a:lnSpc>
                <a:spcPts val="1605"/>
              </a:lnSpc>
            </a:pPr>
            <a:r>
              <a:rPr lang="en-US" sz="1326" b="1" dirty="0">
                <a:solidFill>
                  <a:srgbClr val="FFFFFF"/>
                </a:solidFill>
                <a:latin typeface="Canva Sans Bold"/>
                <a:ea typeface="Canva Sans Bold"/>
                <a:cs typeface="Canva Sans Bold"/>
                <a:sym typeface="Canva Sans Bold"/>
              </a:rPr>
              <a:t>Quality Outcomes Specialist | Springfield</a:t>
            </a:r>
          </a:p>
          <a:p>
            <a:pPr algn="ctr">
              <a:lnSpc>
                <a:spcPts val="2640"/>
              </a:lnSpc>
            </a:pPr>
            <a:endParaRPr lang="en-US" sz="1326" b="1" dirty="0">
              <a:solidFill>
                <a:srgbClr val="FFFFFF"/>
              </a:solidFill>
              <a:latin typeface="Canva Sans Bold"/>
              <a:ea typeface="Canva Sans Bold"/>
              <a:cs typeface="Canva Sans Bold"/>
              <a:sym typeface="Canva Sans Bold"/>
            </a:endParaRPr>
          </a:p>
        </p:txBody>
      </p:sp>
      <p:pic>
        <p:nvPicPr>
          <p:cNvPr id="14" name="Picture 13" descr="A person standing in a hallway&#10;&#10;AI-generated content may be incorrect.">
            <a:extLst>
              <a:ext uri="{FF2B5EF4-FFF2-40B4-BE49-F238E27FC236}">
                <a16:creationId xmlns:a16="http://schemas.microsoft.com/office/drawing/2014/main" id="{1C5089DC-1BE2-8340-CE4C-C6AD0ADD99A5}"/>
              </a:ext>
            </a:extLst>
          </p:cNvPr>
          <p:cNvPicPr>
            <a:picLocks noChangeAspect="1"/>
          </p:cNvPicPr>
          <p:nvPr/>
        </p:nvPicPr>
        <p:blipFill>
          <a:blip r:embed="rId7">
            <a:extLst>
              <a:ext uri="{28A0092B-C50C-407E-A947-70E740481C1C}">
                <a14:useLocalDpi xmlns:a14="http://schemas.microsoft.com/office/drawing/2010/main" val="0"/>
              </a:ext>
            </a:extLst>
          </a:blip>
          <a:srcRect l="25457" r="22453"/>
          <a:stretch>
            <a:fillRect/>
          </a:stretch>
        </p:blipFill>
        <p:spPr>
          <a:xfrm>
            <a:off x="400742" y="1836108"/>
            <a:ext cx="3001488" cy="384263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6" name="Picture 2" descr="Two people with shopping bags">
            <a:extLst>
              <a:ext uri="{FF2B5EF4-FFF2-40B4-BE49-F238E27FC236}">
                <a16:creationId xmlns:a16="http://schemas.microsoft.com/office/drawing/2014/main" id="{CB88091D-83E7-5B99-E704-E1DC6C0AB9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5580" y="3850330"/>
            <a:ext cx="1712841" cy="11977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group of people posing for a photo">
            <a:extLst>
              <a:ext uri="{FF2B5EF4-FFF2-40B4-BE49-F238E27FC236}">
                <a16:creationId xmlns:a16="http://schemas.microsoft.com/office/drawing/2014/main" id="{C41A298F-CBC3-2427-637D-1529C4278032}"/>
              </a:ext>
            </a:extLst>
          </p:cNvPr>
          <p:cNvPicPr>
            <a:picLocks noChangeAspect="1"/>
          </p:cNvPicPr>
          <p:nvPr/>
        </p:nvPicPr>
        <p:blipFill>
          <a:blip r:embed="rId9">
            <a:extLst>
              <a:ext uri="{28A0092B-C50C-407E-A947-70E740481C1C}">
                <a14:useLocalDpi xmlns:a14="http://schemas.microsoft.com/office/drawing/2010/main" val="0"/>
              </a:ext>
            </a:extLst>
          </a:blip>
          <a:srcRect l="6687" t="22664"/>
          <a:stretch>
            <a:fillRect/>
          </a:stretch>
        </p:blipFill>
        <p:spPr>
          <a:xfrm>
            <a:off x="7565581" y="5322704"/>
            <a:ext cx="1925702" cy="1197792"/>
          </a:xfrm>
          <a:prstGeom prst="rect">
            <a:avLst/>
          </a:prstGeom>
        </p:spPr>
      </p:pic>
    </p:spTree>
    <p:extLst>
      <p:ext uri="{BB962C8B-B14F-4D97-AF65-F5344CB8AC3E}">
        <p14:creationId xmlns:p14="http://schemas.microsoft.com/office/powerpoint/2010/main" val="299748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4" name="Picture 3" descr="A screenshot of a phone&#10;&#10;AI-generated content may be incorrect.">
            <a:extLst>
              <a:ext uri="{FF2B5EF4-FFF2-40B4-BE49-F238E27FC236}">
                <a16:creationId xmlns:a16="http://schemas.microsoft.com/office/drawing/2014/main" id="{0C50B2D8-D172-281A-9DF0-76DE813C5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903" y="2140226"/>
            <a:ext cx="11422069" cy="4143953"/>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until 8/26/2026 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2" name="Picture 1">
            <a:extLst>
              <a:ext uri="{FF2B5EF4-FFF2-40B4-BE49-F238E27FC236}">
                <a16:creationId xmlns:a16="http://schemas.microsoft.com/office/drawing/2014/main" id="{6E3B2145-75EC-8C17-BC08-D4FA61E28E46}"/>
              </a:ext>
            </a:extLst>
          </p:cNvPr>
          <p:cNvPicPr>
            <a:picLocks noChangeAspect="1"/>
          </p:cNvPicPr>
          <p:nvPr/>
        </p:nvPicPr>
        <p:blipFill>
          <a:blip r:embed="rId4"/>
          <a:stretch>
            <a:fillRect/>
          </a:stretch>
        </p:blipFill>
        <p:spPr>
          <a:xfrm>
            <a:off x="8069531" y="1571160"/>
            <a:ext cx="3206774" cy="4011516"/>
          </a:xfrm>
          <a:prstGeom prst="rect">
            <a:avLst/>
          </a:prstGeom>
        </p:spPr>
      </p:pic>
      <p:pic>
        <p:nvPicPr>
          <p:cNvPr id="6" name="Picture 5">
            <a:extLst>
              <a:ext uri="{FF2B5EF4-FFF2-40B4-BE49-F238E27FC236}">
                <a16:creationId xmlns:a16="http://schemas.microsoft.com/office/drawing/2014/main" id="{1C88D0E2-AFCE-1B8F-1116-7BC7584821A5}"/>
              </a:ext>
            </a:extLst>
          </p:cNvPr>
          <p:cNvPicPr>
            <a:picLocks noChangeAspect="1"/>
          </p:cNvPicPr>
          <p:nvPr/>
        </p:nvPicPr>
        <p:blipFill>
          <a:blip r:embed="rId5"/>
          <a:stretch>
            <a:fillRect/>
          </a:stretch>
        </p:blipFill>
        <p:spPr>
          <a:xfrm>
            <a:off x="8870570" y="2758559"/>
            <a:ext cx="3078747" cy="3846909"/>
          </a:xfrm>
          <a:prstGeom prst="rect">
            <a:avLst/>
          </a:prstGeom>
        </p:spPr>
      </p:pic>
    </p:spTree>
    <p:extLst>
      <p:ext uri="{BB962C8B-B14F-4D97-AF65-F5344CB8AC3E}">
        <p14:creationId xmlns:p14="http://schemas.microsoft.com/office/powerpoint/2010/main" val="22377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532374" y="2175234"/>
            <a:ext cx="1028802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a:cs typeface="Calibri" panose="020F0502020204030204"/>
              </a:rPr>
              <a:t>Per Pay Period Deductions </a:t>
            </a:r>
          </a:p>
          <a:p>
            <a:pPr marL="742950" lvl="1" indent="-285750">
              <a:buFont typeface="Arial"/>
              <a:buChar char="•"/>
            </a:pPr>
            <a:r>
              <a:rPr lang="en-US" sz="2400" dirty="0">
                <a:latin typeface="Montserrat"/>
                <a:cs typeface="Calibri" panose="020F0502020204030204"/>
              </a:rPr>
              <a:t>Power Hour </a:t>
            </a:r>
          </a:p>
          <a:p>
            <a:pPr marL="742950" lvl="1" indent="-285750">
              <a:buFont typeface="Arial"/>
              <a:buChar char="•"/>
            </a:pPr>
            <a:r>
              <a:rPr lang="en-US" sz="2400" dirty="0">
                <a:latin typeface="Montserrat"/>
                <a:cs typeface="Calibri" panose="020F0502020204030204"/>
              </a:rPr>
              <a:t>Lead for Good </a:t>
            </a:r>
          </a:p>
          <a:p>
            <a:pPr marL="742950" lvl="1" indent="-285750">
              <a:buFont typeface="Arial"/>
              <a:buChar char="•"/>
            </a:pPr>
            <a:r>
              <a:rPr lang="en-US" sz="2400" dirty="0">
                <a:latin typeface="Montserrat"/>
                <a:cs typeface="Calibri" panose="020F0502020204030204"/>
              </a:rPr>
              <a:t>Half Hour Hero</a:t>
            </a:r>
          </a:p>
          <a:p>
            <a:pPr marL="742950" lvl="1" indent="-285750">
              <a:buFont typeface="Arial"/>
              <a:buChar char="•"/>
            </a:pPr>
            <a:r>
              <a:rPr lang="en-US" sz="2400" dirty="0">
                <a:latin typeface="Montserrat"/>
                <a:cs typeface="Calibri" panose="020F0502020204030204"/>
              </a:rPr>
              <a:t>Other chosen amount </a:t>
            </a:r>
          </a:p>
          <a:p>
            <a:r>
              <a:rPr lang="en-US" sz="2400" dirty="0">
                <a:latin typeface="Montserrat"/>
                <a:cs typeface="Calibri" panose="020F0502020204030204"/>
              </a:rPr>
              <a:t>One-time gifts: cash, credit card, payroll deduction</a:t>
            </a:r>
          </a:p>
          <a:p>
            <a:pPr marL="285750" indent="-285750">
              <a:buFont typeface="Arial"/>
              <a:buChar char="•"/>
            </a:pPr>
            <a:r>
              <a:rPr lang="en-US" sz="2400" dirty="0">
                <a:latin typeface="Montserrat"/>
                <a:cs typeface="Calibri" panose="020F0502020204030204"/>
              </a:rPr>
              <a:t>PTO</a:t>
            </a:r>
          </a:p>
          <a:p>
            <a:pPr marL="742950" lvl="1" indent="-285750">
              <a:buFont typeface="Arial"/>
              <a:buChar char="•"/>
            </a:pPr>
            <a:r>
              <a:rPr lang="en-US" sz="24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1331851" y="5489819"/>
            <a:ext cx="954817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Montserrat"/>
                <a:cs typeface="Calibri"/>
              </a:rPr>
              <a:t>Visit bsmhgiveforgood.com or scan the </a:t>
            </a:r>
          </a:p>
          <a:p>
            <a:pPr algn="ctr"/>
            <a:r>
              <a:rPr lang="en-US" sz="2800" b="1" dirty="0">
                <a:latin typeface="Montserrat"/>
                <a:cs typeface="Calibri"/>
              </a:rPr>
              <a:t>QR Code to make your gift today!</a:t>
            </a:r>
            <a:endParaRPr lang="en-US" sz="1600" b="1" dirty="0">
              <a:latin typeface="Montserrat"/>
            </a:endParaRPr>
          </a:p>
        </p:txBody>
      </p:sp>
      <p:pic>
        <p:nvPicPr>
          <p:cNvPr id="4" name="Picture 3">
            <a:extLst>
              <a:ext uri="{FF2B5EF4-FFF2-40B4-BE49-F238E27FC236}">
                <a16:creationId xmlns:a16="http://schemas.microsoft.com/office/drawing/2014/main" id="{F0019560-16FF-8568-E76E-DEAA694F2657}"/>
              </a:ext>
            </a:extLst>
          </p:cNvPr>
          <p:cNvPicPr>
            <a:picLocks noChangeAspect="1"/>
          </p:cNvPicPr>
          <p:nvPr/>
        </p:nvPicPr>
        <p:blipFill>
          <a:blip r:embed="rId4"/>
          <a:stretch>
            <a:fillRect/>
          </a:stretch>
        </p:blipFill>
        <p:spPr>
          <a:xfrm>
            <a:off x="8985173" y="2695462"/>
            <a:ext cx="2857500" cy="2857500"/>
          </a:xfrm>
          <a:prstGeom prst="rect">
            <a:avLst/>
          </a:prstGeom>
        </p:spPr>
      </p:pic>
    </p:spTree>
    <p:extLst>
      <p:ext uri="{BB962C8B-B14F-4D97-AF65-F5344CB8AC3E}">
        <p14:creationId xmlns:p14="http://schemas.microsoft.com/office/powerpoint/2010/main" val="3217960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dirty="0">
              <a:solidFill>
                <a:schemeClr val="bg1"/>
              </a:solidFill>
              <a:latin typeface="Montserrat"/>
            </a:endParaRP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4173947" y="1760855"/>
            <a:ext cx="3844106" cy="899134"/>
          </a:xfrm>
          <a:prstGeom prst="rect">
            <a:avLst/>
          </a:prstGeom>
        </p:spPr>
      </p:pic>
      <p:pic>
        <p:nvPicPr>
          <p:cNvPr id="2" name="Picture 1">
            <a:extLst>
              <a:ext uri="{FF2B5EF4-FFF2-40B4-BE49-F238E27FC236}">
                <a16:creationId xmlns:a16="http://schemas.microsoft.com/office/drawing/2014/main" id="{DA37E9C0-279C-749B-A5CC-1B8C23352710}"/>
              </a:ext>
            </a:extLst>
          </p:cNvPr>
          <p:cNvPicPr>
            <a:picLocks noChangeAspect="1"/>
          </p:cNvPicPr>
          <p:nvPr/>
        </p:nvPicPr>
        <p:blipFill>
          <a:blip r:embed="rId5"/>
          <a:stretch>
            <a:fillRect/>
          </a:stretch>
        </p:blipFill>
        <p:spPr>
          <a:xfrm>
            <a:off x="310244" y="2414252"/>
            <a:ext cx="5025028" cy="2154436"/>
          </a:xfrm>
          <a:prstGeom prst="rect">
            <a:avLst/>
          </a:prstGeom>
        </p:spPr>
      </p:pic>
      <p:pic>
        <p:nvPicPr>
          <p:cNvPr id="3" name="Picture 2">
            <a:extLst>
              <a:ext uri="{FF2B5EF4-FFF2-40B4-BE49-F238E27FC236}">
                <a16:creationId xmlns:a16="http://schemas.microsoft.com/office/drawing/2014/main" id="{71B5CEB5-E892-D9BE-D6B9-C1BB6232A307}"/>
              </a:ext>
            </a:extLst>
          </p:cNvPr>
          <p:cNvPicPr>
            <a:picLocks noChangeAspect="1"/>
          </p:cNvPicPr>
          <p:nvPr/>
        </p:nvPicPr>
        <p:blipFill>
          <a:blip r:embed="rId6"/>
          <a:stretch>
            <a:fillRect/>
          </a:stretch>
        </p:blipFill>
        <p:spPr>
          <a:xfrm>
            <a:off x="604972" y="4643062"/>
            <a:ext cx="4856115" cy="653815"/>
          </a:xfrm>
          <a:prstGeom prst="rect">
            <a:avLst/>
          </a:prstGeom>
        </p:spPr>
      </p:pic>
      <p:pic>
        <p:nvPicPr>
          <p:cNvPr id="4" name="Picture 3">
            <a:extLst>
              <a:ext uri="{FF2B5EF4-FFF2-40B4-BE49-F238E27FC236}">
                <a16:creationId xmlns:a16="http://schemas.microsoft.com/office/drawing/2014/main" id="{17B06906-C739-0E80-5CF9-304719974FA5}"/>
              </a:ext>
            </a:extLst>
          </p:cNvPr>
          <p:cNvPicPr>
            <a:picLocks noChangeAspect="1"/>
          </p:cNvPicPr>
          <p:nvPr/>
        </p:nvPicPr>
        <p:blipFill>
          <a:blip r:embed="rId7"/>
          <a:stretch>
            <a:fillRect/>
          </a:stretch>
        </p:blipFill>
        <p:spPr>
          <a:xfrm>
            <a:off x="530354" y="5661802"/>
            <a:ext cx="4351999" cy="670412"/>
          </a:xfrm>
          <a:prstGeom prst="rect">
            <a:avLst/>
          </a:prstGeom>
        </p:spPr>
      </p:pic>
      <p:sp>
        <p:nvSpPr>
          <p:cNvPr id="7" name="TextBox 6">
            <a:extLst>
              <a:ext uri="{FF2B5EF4-FFF2-40B4-BE49-F238E27FC236}">
                <a16:creationId xmlns:a16="http://schemas.microsoft.com/office/drawing/2014/main" id="{A14C1626-DDD8-8C7B-A111-84B8AD40E8B1}"/>
              </a:ext>
            </a:extLst>
          </p:cNvPr>
          <p:cNvSpPr txBox="1"/>
          <p:nvPr/>
        </p:nvSpPr>
        <p:spPr>
          <a:xfrm>
            <a:off x="884828" y="5291455"/>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10" name="TextBox 9">
            <a:extLst>
              <a:ext uri="{FF2B5EF4-FFF2-40B4-BE49-F238E27FC236}">
                <a16:creationId xmlns:a16="http://schemas.microsoft.com/office/drawing/2014/main" id="{E8D2B03E-EB54-ED1C-3074-00893C428886}"/>
              </a:ext>
            </a:extLst>
          </p:cNvPr>
          <p:cNvSpPr txBox="1"/>
          <p:nvPr/>
        </p:nvSpPr>
        <p:spPr>
          <a:xfrm>
            <a:off x="604972" y="622419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12" name="TextBox 11">
            <a:extLst>
              <a:ext uri="{FF2B5EF4-FFF2-40B4-BE49-F238E27FC236}">
                <a16:creationId xmlns:a16="http://schemas.microsoft.com/office/drawing/2014/main" id="{1F3125FB-CC7D-39AB-3049-CB75F447DD5B}"/>
              </a:ext>
            </a:extLst>
          </p:cNvPr>
          <p:cNvSpPr txBox="1"/>
          <p:nvPr/>
        </p:nvSpPr>
        <p:spPr>
          <a:xfrm>
            <a:off x="7030761" y="2831716"/>
            <a:ext cx="4216954" cy="2123658"/>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midnight 8/26/26</a:t>
            </a:r>
          </a:p>
          <a:p>
            <a:r>
              <a:rPr lang="en-US" sz="1600" dirty="0">
                <a:latin typeface="Montserrat"/>
              </a:rPr>
              <a:t>will receive 500 Called to Shine Points</a:t>
            </a:r>
          </a:p>
          <a:p>
            <a:pPr algn="ctr"/>
            <a:endParaRPr lang="en-US" sz="1400" b="1" dirty="0">
              <a:solidFill>
                <a:srgbClr val="059548"/>
              </a:solidFill>
              <a:latin typeface="Montserrat"/>
            </a:endParaRPr>
          </a:p>
        </p:txBody>
      </p:sp>
      <p:pic>
        <p:nvPicPr>
          <p:cNvPr id="16" name="Picture 15">
            <a:extLst>
              <a:ext uri="{FF2B5EF4-FFF2-40B4-BE49-F238E27FC236}">
                <a16:creationId xmlns:a16="http://schemas.microsoft.com/office/drawing/2014/main" id="{3274394E-1CC7-1290-E10E-4EAA576D4D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6975394" y="5157880"/>
            <a:ext cx="2567987" cy="503922"/>
          </a:xfrm>
          <a:prstGeom prst="rect">
            <a:avLst/>
          </a:prstGeom>
        </p:spPr>
      </p:pic>
      <p:sp>
        <p:nvSpPr>
          <p:cNvPr id="18" name="TextBox 17">
            <a:extLst>
              <a:ext uri="{FF2B5EF4-FFF2-40B4-BE49-F238E27FC236}">
                <a16:creationId xmlns:a16="http://schemas.microsoft.com/office/drawing/2014/main" id="{38D61FD2-7093-3E70-B523-42AD38A8F270}"/>
              </a:ext>
            </a:extLst>
          </p:cNvPr>
          <p:cNvSpPr txBox="1"/>
          <p:nvPr/>
        </p:nvSpPr>
        <p:spPr>
          <a:xfrm>
            <a:off x="6086476" y="5723392"/>
            <a:ext cx="610552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ontserrat"/>
                <a:ea typeface="+mn-ea"/>
                <a:cs typeface="+mn-cs"/>
              </a:rPr>
              <a:t>All</a:t>
            </a:r>
            <a:r>
              <a:rPr kumimoji="0" lang="en-US" sz="1600" b="1" i="0" u="none" strike="noStrike" kern="1200" cap="none" spc="0" normalizeH="0" baseline="0" noProof="0" dirty="0">
                <a:ln>
                  <a:noFill/>
                </a:ln>
                <a:solidFill>
                  <a:prstClr val="black"/>
                </a:solidFill>
                <a:effectLst/>
                <a:uLnTx/>
                <a:uFillTx/>
                <a:latin typeface="Montserrat"/>
                <a:ea typeface="+mn-ea"/>
                <a:cs typeface="+mn-cs"/>
              </a:rPr>
              <a:t> </a:t>
            </a:r>
            <a:r>
              <a:rPr kumimoji="0" lang="en-US" sz="1600" b="0" i="0" u="none" strike="noStrike" kern="1200" cap="none" spc="0" normalizeH="0" baseline="0" noProof="0" dirty="0">
                <a:ln>
                  <a:noFill/>
                </a:ln>
                <a:solidFill>
                  <a:prstClr val="black"/>
                </a:solidFill>
                <a:effectLst/>
                <a:uLnTx/>
                <a:uFillTx/>
                <a:latin typeface="Montserrat"/>
                <a:ea typeface="+mn-ea"/>
                <a:cs typeface="+mn-cs"/>
              </a:rPr>
              <a:t>donors will receive 75 Be Well points. </a:t>
            </a:r>
            <a:endParaRPr kumimoji="0" lang="en-US" sz="1600" b="0" i="0" u="none" strike="noStrike" kern="1200" cap="none" spc="0" normalizeH="0" baseline="0" noProof="0" dirty="0">
              <a:ln>
                <a:noFill/>
              </a:ln>
              <a:solidFill>
                <a:prstClr val="black"/>
              </a:solidFill>
              <a:effectLst/>
              <a:uLnTx/>
              <a:uFillTx/>
              <a:latin typeface="Montserrat"/>
              <a:ea typeface="+mn-ea"/>
              <a:cs typeface="Calibri"/>
            </a:endParaRPr>
          </a:p>
        </p:txBody>
      </p:sp>
    </p:spTree>
    <p:extLst>
      <p:ext uri="{BB962C8B-B14F-4D97-AF65-F5344CB8AC3E}">
        <p14:creationId xmlns:p14="http://schemas.microsoft.com/office/powerpoint/2010/main" val="3323720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2E840-D518-1DA3-11F3-FD7B461C7067}"/>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1371599" y="365125"/>
            <a:ext cx="9748522"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4000" kern="1200" dirty="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3B4407F4-C515-2BBB-4810-89B2047BEB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23119" y="1421937"/>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6" name="Rectangle 5">
            <a:extLst>
              <a:ext uri="{FF2B5EF4-FFF2-40B4-BE49-F238E27FC236}">
                <a16:creationId xmlns:a16="http://schemas.microsoft.com/office/drawing/2014/main" id="{54C01B16-767B-4154-8D0E-C25BBB044735}"/>
              </a:ext>
            </a:extLst>
          </p:cNvPr>
          <p:cNvSpPr/>
          <p:nvPr/>
        </p:nvSpPr>
        <p:spPr>
          <a:xfrm>
            <a:off x="170120" y="3618392"/>
            <a:ext cx="4276185"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Quincy Booker</a:t>
            </a:r>
          </a:p>
          <a:p>
            <a:pPr algn="ctr" defTabSz="914400">
              <a:lnSpc>
                <a:spcPct val="90000"/>
              </a:lnSpc>
              <a:spcAft>
                <a:spcPts val="600"/>
              </a:spcAft>
            </a:pPr>
            <a:r>
              <a:rPr lang="en-US" sz="1600" dirty="0">
                <a:latin typeface="Montserrat" panose="00000500000000000000" pitchFamily="2" charset="0"/>
              </a:rPr>
              <a:t>BSMH Foundation Event Coordinator</a:t>
            </a:r>
          </a:p>
          <a:p>
            <a:pPr algn="ctr" defTabSz="914400">
              <a:lnSpc>
                <a:spcPct val="90000"/>
              </a:lnSpc>
              <a:spcAft>
                <a:spcPts val="600"/>
              </a:spcAft>
            </a:pPr>
            <a:r>
              <a:rPr lang="en-US" sz="1600" dirty="0">
                <a:latin typeface="Montserrat" panose="00000500000000000000" pitchFamily="2" charset="0"/>
              </a:rPr>
              <a:t>qbooker@mercy.com</a:t>
            </a:r>
          </a:p>
          <a:p>
            <a:pPr algn="ctr" defTabSz="914400">
              <a:lnSpc>
                <a:spcPct val="90000"/>
              </a:lnSpc>
              <a:spcAft>
                <a:spcPts val="600"/>
              </a:spcAft>
            </a:pPr>
            <a:r>
              <a:rPr lang="en-US" sz="1600" dirty="0">
                <a:latin typeface="Montserrat" panose="00000500000000000000" pitchFamily="2" charset="0"/>
              </a:rPr>
              <a:t>(567) 259-9212</a:t>
            </a:r>
          </a:p>
        </p:txBody>
      </p:sp>
      <p:sp>
        <p:nvSpPr>
          <p:cNvPr id="11" name="Rectangle 10">
            <a:extLst>
              <a:ext uri="{FF2B5EF4-FFF2-40B4-BE49-F238E27FC236}">
                <a16:creationId xmlns:a16="http://schemas.microsoft.com/office/drawing/2014/main" id="{06EF10A3-08B3-DD1F-0CB2-011282006612}"/>
              </a:ext>
            </a:extLst>
          </p:cNvPr>
          <p:cNvSpPr/>
          <p:nvPr/>
        </p:nvSpPr>
        <p:spPr>
          <a:xfrm>
            <a:off x="8194489" y="3848153"/>
            <a:ext cx="3740191" cy="1268269"/>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Brent Rabie</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rPr>
              <a:t>brabie@mercy.com</a:t>
            </a:r>
          </a:p>
          <a:p>
            <a:pPr algn="ctr" defTabSz="914400">
              <a:lnSpc>
                <a:spcPct val="90000"/>
              </a:lnSpc>
              <a:spcAft>
                <a:spcPts val="600"/>
              </a:spcAft>
            </a:pPr>
            <a:r>
              <a:rPr lang="en-US" sz="1600" dirty="0">
                <a:latin typeface="Montserrat" panose="00000500000000000000" pitchFamily="2" charset="0"/>
              </a:rPr>
              <a:t>(419) 349-7205</a:t>
            </a:r>
          </a:p>
        </p:txBody>
      </p:sp>
      <p:pic>
        <p:nvPicPr>
          <p:cNvPr id="7" name="Picture 6" descr="A person smiling for a picture&#10;&#10;Description automatically generated">
            <a:extLst>
              <a:ext uri="{FF2B5EF4-FFF2-40B4-BE49-F238E27FC236}">
                <a16:creationId xmlns:a16="http://schemas.microsoft.com/office/drawing/2014/main" id="{454680D1-D38B-4ABE-2FB1-2AC0800F2F4F}"/>
              </a:ext>
            </a:extLst>
          </p:cNvPr>
          <p:cNvPicPr>
            <a:picLocks noChangeAspect="1"/>
          </p:cNvPicPr>
          <p:nvPr/>
        </p:nvPicPr>
        <p:blipFill rotWithShape="1">
          <a:blip r:embed="rId5">
            <a:extLst>
              <a:ext uri="{28A0092B-C50C-407E-A947-70E740481C1C}">
                <a14:useLocalDpi xmlns:a14="http://schemas.microsoft.com/office/drawing/2010/main" val="0"/>
              </a:ext>
            </a:extLst>
          </a:blip>
          <a:srcRect l="1298" r="1298"/>
          <a:stretch/>
        </p:blipFill>
        <p:spPr>
          <a:xfrm>
            <a:off x="1457529" y="1368231"/>
            <a:ext cx="2266546" cy="2266546"/>
          </a:xfrm>
          <a:prstGeom prst="ellipse">
            <a:avLst/>
          </a:prstGeom>
        </p:spPr>
      </p:pic>
      <p:sp>
        <p:nvSpPr>
          <p:cNvPr id="5" name="TextBox 3">
            <a:extLst>
              <a:ext uri="{FF2B5EF4-FFF2-40B4-BE49-F238E27FC236}">
                <a16:creationId xmlns:a16="http://schemas.microsoft.com/office/drawing/2014/main" id="{7EDFAC6C-3A05-74E4-DAF4-C0CDFB6787C4}"/>
              </a:ext>
            </a:extLst>
          </p:cNvPr>
          <p:cNvSpPr txBox="1"/>
          <p:nvPr/>
        </p:nvSpPr>
        <p:spPr>
          <a:xfrm>
            <a:off x="1254395" y="135363"/>
            <a:ext cx="9748522" cy="132556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000" kern="1200" dirty="0">
                <a:solidFill>
                  <a:srgbClr val="FFFFFF"/>
                </a:solidFill>
                <a:latin typeface="+mj-lt"/>
                <a:ea typeface="+mj-ea"/>
                <a:cs typeface="+mj-cs"/>
              </a:rPr>
              <a:t>KEY CONTACT INFORMATION</a:t>
            </a:r>
          </a:p>
        </p:txBody>
      </p:sp>
      <p:sp>
        <p:nvSpPr>
          <p:cNvPr id="10" name="TextBox 9">
            <a:extLst>
              <a:ext uri="{FF2B5EF4-FFF2-40B4-BE49-F238E27FC236}">
                <a16:creationId xmlns:a16="http://schemas.microsoft.com/office/drawing/2014/main" id="{1E6AE17E-7FA8-EBB7-6D55-F6F053FFCDAA}"/>
              </a:ext>
            </a:extLst>
          </p:cNvPr>
          <p:cNvSpPr txBox="1"/>
          <p:nvPr/>
        </p:nvSpPr>
        <p:spPr>
          <a:xfrm>
            <a:off x="3271277" y="5166302"/>
            <a:ext cx="6098240" cy="646331"/>
          </a:xfrm>
          <a:prstGeom prst="rect">
            <a:avLst/>
          </a:prstGeom>
          <a:noFill/>
        </p:spPr>
        <p:txBody>
          <a:bodyPr wrap="square">
            <a:spAutoFit/>
          </a:bodyPr>
          <a:lstStyle/>
          <a:p>
            <a:pPr algn="ctr"/>
            <a:r>
              <a:rPr lang="en-US" dirty="0">
                <a:hlinkClick r:id="rId6"/>
              </a:rPr>
              <a:t>giveforgood@bsmhealth.org</a:t>
            </a:r>
          </a:p>
          <a:p>
            <a:pPr algn="ctr"/>
            <a:r>
              <a:rPr lang="en-US" dirty="0">
                <a:hlinkClick r:id="rId6"/>
              </a:rPr>
              <a:t>G4G Springfield</a:t>
            </a:r>
            <a:endParaRPr lang="en-US" dirty="0"/>
          </a:p>
        </p:txBody>
      </p:sp>
    </p:spTree>
    <p:extLst>
      <p:ext uri="{BB962C8B-B14F-4D97-AF65-F5344CB8AC3E}">
        <p14:creationId xmlns:p14="http://schemas.microsoft.com/office/powerpoint/2010/main" val="5790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a65029bd0a47c45d4e3bcb7e37b98b4e">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d7185e386606b595111a922a3664273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3DEABD88-561C-40B1-A0B4-6B3B38479E67}"/>
</file>

<file path=docProps/app.xml><?xml version="1.0" encoding="utf-8"?>
<Properties xmlns="http://schemas.openxmlformats.org/officeDocument/2006/extended-properties" xmlns:vt="http://schemas.openxmlformats.org/officeDocument/2006/docPropsVTypes">
  <TotalTime>41</TotalTime>
  <Words>1083</Words>
  <Application>Microsoft Office PowerPoint</Application>
  <PresentationFormat>Widescreen</PresentationFormat>
  <Paragraphs>139</Paragraphs>
  <Slides>9</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Arial</vt:lpstr>
      <vt:lpstr>Calibri</vt:lpstr>
      <vt:lpstr>Calibri Light</vt:lpstr>
      <vt:lpstr>Canva Sans</vt:lpstr>
      <vt:lpstr>Canva Sans Bold</vt:lpstr>
      <vt:lpstr>Montserrat</vt:lpstr>
      <vt:lpstr>Montserrat Bold</vt:lpstr>
      <vt:lpstr>Montserrat Classic Bold</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Rabie, Brent</cp:lastModifiedBy>
  <cp:revision>34</cp:revision>
  <dcterms:created xsi:type="dcterms:W3CDTF">2022-06-02T16:34:07Z</dcterms:created>
  <dcterms:modified xsi:type="dcterms:W3CDTF">2026-06-30T13:31:36Z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