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14" r:id="rId5"/>
    <p:sldMasterId id="2147483648" r:id="rId6"/>
  </p:sldMasterIdLst>
  <p:notesMasterIdLst>
    <p:notesMasterId r:id="rId16"/>
  </p:notesMasterIdLst>
  <p:sldIdLst>
    <p:sldId id="281" r:id="rId7"/>
    <p:sldId id="267" r:id="rId8"/>
    <p:sldId id="286" r:id="rId9"/>
    <p:sldId id="282" r:id="rId10"/>
    <p:sldId id="283" r:id="rId11"/>
    <p:sldId id="278" r:id="rId12"/>
    <p:sldId id="279" r:id="rId13"/>
    <p:sldId id="280" r:id="rId14"/>
    <p:sldId id="28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B94CF2-4AF7-F1F3-B079-DA3C7CB5F59B}" v="40" dt="2026-05-11T19:01:24.2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217" autoAdjust="0"/>
  </p:normalViewPr>
  <p:slideViewPr>
    <p:cSldViewPr snapToGrid="0">
      <p:cViewPr varScale="1">
        <p:scale>
          <a:sx n="72" d="100"/>
          <a:sy n="72" d="100"/>
        </p:scale>
        <p:origin x="203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bie, Brent" userId="S::brabie@mercy.com::89ec8d4a-b07f-4d95-8f15-ab872f457aa9" providerId="AD" clId="Web-{44B94CF2-4AF7-F1F3-B079-DA3C7CB5F59B}"/>
    <pc:docChg chg="modSld">
      <pc:chgData name="Rabie, Brent" userId="S::brabie@mercy.com::89ec8d4a-b07f-4d95-8f15-ab872f457aa9" providerId="AD" clId="Web-{44B94CF2-4AF7-F1F3-B079-DA3C7CB5F59B}" dt="2026-05-11T19:01:24.266" v="30" actId="1076"/>
      <pc:docMkLst>
        <pc:docMk/>
      </pc:docMkLst>
      <pc:sldChg chg="modSp">
        <pc:chgData name="Rabie, Brent" userId="S::brabie@mercy.com::89ec8d4a-b07f-4d95-8f15-ab872f457aa9" providerId="AD" clId="Web-{44B94CF2-4AF7-F1F3-B079-DA3C7CB5F59B}" dt="2026-05-11T19:01:24.266" v="30" actId="1076"/>
        <pc:sldMkLst>
          <pc:docMk/>
          <pc:sldMk cId="1236297873" sldId="286"/>
        </pc:sldMkLst>
        <pc:spChg chg="mod">
          <ac:chgData name="Rabie, Brent" userId="S::brabie@mercy.com::89ec8d4a-b07f-4d95-8f15-ab872f457aa9" providerId="AD" clId="Web-{44B94CF2-4AF7-F1F3-B079-DA3C7CB5F59B}" dt="2026-05-11T19:01:24.266" v="30" actId="1076"/>
          <ac:spMkLst>
            <pc:docMk/>
            <pc:sldMk cId="1236297873" sldId="286"/>
            <ac:spMk id="2" creationId="{00000000-0000-0000-0000-000000000000}"/>
          </ac:spMkLst>
        </pc:spChg>
        <pc:spChg chg="mod">
          <ac:chgData name="Rabie, Brent" userId="S::brabie@mercy.com::89ec8d4a-b07f-4d95-8f15-ab872f457aa9" providerId="AD" clId="Web-{44B94CF2-4AF7-F1F3-B079-DA3C7CB5F59B}" dt="2026-05-11T18:57:31.141" v="10" actId="14100"/>
          <ac:spMkLst>
            <pc:docMk/>
            <pc:sldMk cId="1236297873" sldId="286"/>
            <ac:spMk id="3" creationId="{00000000-0000-0000-0000-000000000000}"/>
          </ac:spMkLst>
        </pc:spChg>
        <pc:spChg chg="mod">
          <ac:chgData name="Rabie, Brent" userId="S::brabie@mercy.com::89ec8d4a-b07f-4d95-8f15-ab872f457aa9" providerId="AD" clId="Web-{44B94CF2-4AF7-F1F3-B079-DA3C7CB5F59B}" dt="2026-05-11T18:59:45.244" v="21" actId="1076"/>
          <ac:spMkLst>
            <pc:docMk/>
            <pc:sldMk cId="1236297873" sldId="286"/>
            <ac:spMk id="4" creationId="{00000000-0000-0000-0000-000000000000}"/>
          </ac:spMkLst>
        </pc:spChg>
        <pc:spChg chg="mod">
          <ac:chgData name="Rabie, Brent" userId="S::brabie@mercy.com::89ec8d4a-b07f-4d95-8f15-ab872f457aa9" providerId="AD" clId="Web-{44B94CF2-4AF7-F1F3-B079-DA3C7CB5F59B}" dt="2026-05-11T18:58:09.487" v="12" actId="14100"/>
          <ac:spMkLst>
            <pc:docMk/>
            <pc:sldMk cId="1236297873" sldId="286"/>
            <ac:spMk id="5" creationId="{00000000-0000-0000-0000-000000000000}"/>
          </ac:spMkLst>
        </pc:spChg>
        <pc:spChg chg="mod">
          <ac:chgData name="Rabie, Brent" userId="S::brabie@mercy.com::89ec8d4a-b07f-4d95-8f15-ab872f457aa9" providerId="AD" clId="Web-{44B94CF2-4AF7-F1F3-B079-DA3C7CB5F59B}" dt="2026-05-11T18:58:22.191" v="13" actId="1076"/>
          <ac:spMkLst>
            <pc:docMk/>
            <pc:sldMk cId="1236297873" sldId="286"/>
            <ac:spMk id="6" creationId="{00000000-0000-0000-0000-000000000000}"/>
          </ac:spMkLst>
        </pc:spChg>
        <pc:spChg chg="mod">
          <ac:chgData name="Rabie, Brent" userId="S::brabie@mercy.com::89ec8d4a-b07f-4d95-8f15-ab872f457aa9" providerId="AD" clId="Web-{44B94CF2-4AF7-F1F3-B079-DA3C7CB5F59B}" dt="2026-05-11T18:59:51.682" v="22" actId="1076"/>
          <ac:spMkLst>
            <pc:docMk/>
            <pc:sldMk cId="1236297873" sldId="286"/>
            <ac:spMk id="8" creationId="{00000000-0000-0000-0000-000000000000}"/>
          </ac:spMkLst>
        </pc:spChg>
        <pc:spChg chg="mod">
          <ac:chgData name="Rabie, Brent" userId="S::brabie@mercy.com::89ec8d4a-b07f-4d95-8f15-ab872f457aa9" providerId="AD" clId="Web-{44B94CF2-4AF7-F1F3-B079-DA3C7CB5F59B}" dt="2026-05-11T18:59:56.401" v="23" actId="1076"/>
          <ac:spMkLst>
            <pc:docMk/>
            <pc:sldMk cId="1236297873" sldId="286"/>
            <ac:spMk id="9" creationId="{00000000-0000-0000-0000-000000000000}"/>
          </ac:spMkLst>
        </pc:spChg>
        <pc:spChg chg="mod">
          <ac:chgData name="Rabie, Brent" userId="S::brabie@mercy.com::89ec8d4a-b07f-4d95-8f15-ab872f457aa9" providerId="AD" clId="Web-{44B94CF2-4AF7-F1F3-B079-DA3C7CB5F59B}" dt="2026-05-11T18:58:33.848" v="16" actId="1076"/>
          <ac:spMkLst>
            <pc:docMk/>
            <pc:sldMk cId="1236297873" sldId="286"/>
            <ac:spMk id="10" creationId="{00000000-0000-0000-0000-000000000000}"/>
          </ac:spMkLst>
        </pc:spChg>
        <pc:spChg chg="mod">
          <ac:chgData name="Rabie, Brent" userId="S::brabie@mercy.com::89ec8d4a-b07f-4d95-8f15-ab872f457aa9" providerId="AD" clId="Web-{44B94CF2-4AF7-F1F3-B079-DA3C7CB5F59B}" dt="2026-05-11T19:01:07.046" v="29" actId="1076"/>
          <ac:spMkLst>
            <pc:docMk/>
            <pc:sldMk cId="1236297873" sldId="286"/>
            <ac:spMk id="11" creationId="{00000000-0000-0000-0000-000000000000}"/>
          </ac:spMkLst>
        </pc:spChg>
        <pc:spChg chg="mod">
          <ac:chgData name="Rabie, Brent" userId="S::brabie@mercy.com::89ec8d4a-b07f-4d95-8f15-ab872f457aa9" providerId="AD" clId="Web-{44B94CF2-4AF7-F1F3-B079-DA3C7CB5F59B}" dt="2026-05-11T19:00:49.467" v="26" actId="20577"/>
          <ac:spMkLst>
            <pc:docMk/>
            <pc:sldMk cId="1236297873" sldId="286"/>
            <ac:spMk id="12" creationId="{00000000-0000-0000-0000-000000000000}"/>
          </ac:spMkLst>
        </pc:spChg>
        <pc:picChg chg="mod">
          <ac:chgData name="Rabie, Brent" userId="S::brabie@mercy.com::89ec8d4a-b07f-4d95-8f15-ab872f457aa9" providerId="AD" clId="Web-{44B94CF2-4AF7-F1F3-B079-DA3C7CB5F59B}" dt="2026-05-11T18:58:50.662" v="20" actId="1076"/>
          <ac:picMkLst>
            <pc:docMk/>
            <pc:sldMk cId="1236297873" sldId="286"/>
            <ac:picMk id="14" creationId="{C68380E3-C236-1CFA-0F6F-20C6A1A7C98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5/11/2026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i="1" u="sng" dirty="0">
              <a:ea typeface="Calibri"/>
              <a:cs typeface="Calibri"/>
            </a:endParaRPr>
          </a:p>
          <a:p>
            <a:endParaRPr lang="en-US" dirty="0"/>
          </a:p>
          <a:p>
            <a:r>
              <a:rPr lang="en-US" dirty="0"/>
              <a:t>Today we will be reviewing the upcoming </a:t>
            </a:r>
            <a:r>
              <a:rPr lang="en-US" sz="1200" kern="1200" dirty="0">
                <a:solidFill>
                  <a:schemeClr val="tx1"/>
                </a:solidFill>
                <a:effectLst/>
                <a:latin typeface="+mn-lt"/>
                <a:ea typeface="+mn-ea"/>
                <a:cs typeface="+mn-cs"/>
              </a:rPr>
              <a:t>Bon Secours Mercy Health Associate Campaign</a:t>
            </a:r>
            <a:r>
              <a:rPr lang="en-US" dirty="0"/>
              <a:t>! </a:t>
            </a:r>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Give for Good Associate Giving Campaign?</a:t>
            </a:r>
            <a:endParaRPr lang="en-US" dirty="0"/>
          </a:p>
          <a:p>
            <a:endParaRPr lang="en-US" dirty="0"/>
          </a:p>
          <a:p>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Gifts can be directed to your community and to several programs and special projects. </a:t>
            </a:r>
          </a:p>
          <a:p>
            <a:endParaRPr lang="en-US" dirty="0"/>
          </a:p>
          <a:p>
            <a:r>
              <a:rPr lang="en-US" sz="1200" kern="1200" dirty="0">
                <a:solidFill>
                  <a:schemeClr val="tx1"/>
                </a:solidFill>
                <a:effectLst/>
                <a:latin typeface="+mn-lt"/>
                <a:ea typeface="+mn-ea"/>
                <a:cs typeface="+mn-cs"/>
              </a:rPr>
              <a:t>This year’s campaign kicks off on </a:t>
            </a:r>
            <a:r>
              <a:rPr lang="en-US" dirty="0"/>
              <a:t>August 26th with our day of giving celebration, THE BIG GIVE</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dirty="0"/>
          </a:p>
          <a:p>
            <a:r>
              <a:rPr lang="en-US" sz="1200" kern="1200" dirty="0">
                <a:solidFill>
                  <a:schemeClr val="tx1"/>
                </a:solidFill>
                <a:effectLst/>
                <a:latin typeface="+mn-lt"/>
                <a:ea typeface="+mn-ea"/>
                <a:cs typeface="+mn-cs"/>
              </a:rPr>
              <a:t>The Campaign will continue through the entire month of September. Associates</a:t>
            </a:r>
            <a:r>
              <a:rPr lang="en-US" dirty="0"/>
              <a:t> will</a:t>
            </a:r>
            <a:r>
              <a:rPr lang="en-US" sz="1200" kern="1200" dirty="0">
                <a:solidFill>
                  <a:schemeClr val="tx1"/>
                </a:solidFill>
                <a:effectLst/>
                <a:latin typeface="+mn-lt"/>
                <a:ea typeface="+mn-ea"/>
                <a:cs typeface="+mn-cs"/>
              </a:rPr>
              <a:t> be receiving campaign information at their home, </a:t>
            </a:r>
            <a:r>
              <a:rPr lang="en-US" dirty="0"/>
              <a:t>by email, and through the Weekly Pulse.</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Kathleen Ware believes in teamwork. She relies on a strong team in her role as hospital administrator for Bon Secours - Southern Virginia Medical Center. And it's why she supports the Give for Good associate campaign.</a:t>
            </a:r>
          </a:p>
          <a:p>
            <a:endParaRPr lang="en-US" dirty="0"/>
          </a:p>
          <a:p>
            <a:r>
              <a:rPr lang="en-US" dirty="0"/>
              <a:t>“Every donation helps provide critical resources for people in need. They provide medical care, educational initiatives and community wellness programs.”</a:t>
            </a:r>
          </a:p>
          <a:p>
            <a:endParaRPr lang="en-US" dirty="0"/>
          </a:p>
          <a:p>
            <a:r>
              <a:rPr lang="en-US" dirty="0"/>
              <a:t>Foundation support provides scholarships that empower the next generation of nurses to pursue their calling. </a:t>
            </a:r>
          </a:p>
          <a:p>
            <a:endParaRPr lang="en-US" dirty="0"/>
          </a:p>
          <a:p>
            <a:r>
              <a:rPr lang="en-US" dirty="0"/>
              <a:t>It also creates magical moments and milestones through Richmond Hope Therapy and ensures access to care for our most vulnerable neighbors through the Care-A-Van.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Here’s a look at the impact of our 2025 giving: </a:t>
            </a:r>
          </a:p>
          <a:p>
            <a:endParaRPr lang="en-US" dirty="0">
              <a:ea typeface="Calibri"/>
              <a:cs typeface="Calibri"/>
            </a:endParaRPr>
          </a:p>
          <a:p>
            <a:pPr marL="171450" indent="-171450">
              <a:buFont typeface="Arial" panose="020B0604020202020204" pitchFamily="34" charset="0"/>
              <a:buChar char="•"/>
            </a:pPr>
            <a:r>
              <a:rPr lang="en-US" dirty="0">
                <a:solidFill>
                  <a:srgbClr val="FF0000"/>
                </a:solidFill>
                <a:ea typeface="Calibri"/>
                <a:cs typeface="Calibri"/>
              </a:rPr>
              <a:t>467 associates participated</a:t>
            </a:r>
          </a:p>
          <a:p>
            <a:pPr marL="0" indent="0">
              <a:buFont typeface="Arial" panose="020B0604020202020204" pitchFamily="34" charset="0"/>
              <a:buNone/>
            </a:pPr>
            <a:endParaRPr lang="en-US" dirty="0">
              <a:solidFill>
                <a:srgbClr val="FF0000"/>
              </a:solidFill>
              <a:highlight>
                <a:srgbClr val="FFFF00"/>
              </a:highlight>
              <a:ea typeface="Calibri"/>
              <a:cs typeface="Calibri"/>
            </a:endParaRPr>
          </a:p>
          <a:p>
            <a:pPr marL="171450" indent="-171450">
              <a:buFont typeface="Arial" panose="020B0604020202020204" pitchFamily="34" charset="0"/>
              <a:buChar char="•"/>
            </a:pPr>
            <a:r>
              <a:rPr lang="en-US" dirty="0">
                <a:solidFill>
                  <a:srgbClr val="FF0000"/>
                </a:solidFill>
                <a:highlight>
                  <a:srgbClr val="FFFF00"/>
                </a:highlight>
                <a:ea typeface="Calibri"/>
                <a:cs typeface="Calibri"/>
              </a:rPr>
              <a:t>149 were first-time donors</a:t>
            </a:r>
          </a:p>
          <a:p>
            <a:pPr marL="171450" indent="-171450">
              <a:buFont typeface="Arial" panose="020B0604020202020204" pitchFamily="34" charset="0"/>
              <a:buChar char="•"/>
            </a:pPr>
            <a:endParaRPr lang="en-US" dirty="0">
              <a:solidFill>
                <a:srgbClr val="FF0000"/>
              </a:solidFill>
              <a:highlight>
                <a:srgbClr val="FFFF00"/>
              </a:highlight>
              <a:ea typeface="Calibri"/>
              <a:cs typeface="Calibri"/>
            </a:endParaRPr>
          </a:p>
          <a:p>
            <a:pPr marL="171450" indent="-171450">
              <a:buFont typeface="Arial" panose="020B0604020202020204" pitchFamily="34" charset="0"/>
              <a:buChar char="•"/>
            </a:pPr>
            <a:r>
              <a:rPr lang="en-US" dirty="0">
                <a:solidFill>
                  <a:srgbClr val="FF0000"/>
                </a:solidFill>
                <a:highlight>
                  <a:srgbClr val="FFFF00"/>
                </a:highlight>
                <a:ea typeface="Calibri"/>
                <a:cs typeface="Calibri"/>
              </a:rPr>
              <a:t>65 were Half Hour Hero donors</a:t>
            </a:r>
          </a:p>
          <a:p>
            <a:pPr marL="0" indent="0">
              <a:buFont typeface="Arial" panose="020B0604020202020204" pitchFamily="34" charset="0"/>
              <a:buNone/>
            </a:pPr>
            <a:endParaRPr lang="en-US" dirty="0">
              <a:solidFill>
                <a:srgbClr val="FF0000"/>
              </a:solidFill>
              <a:highlight>
                <a:srgbClr val="FFFF00"/>
              </a:highlight>
              <a:ea typeface="Calibri"/>
              <a:cs typeface="Calibri"/>
            </a:endParaRPr>
          </a:p>
          <a:p>
            <a:pPr marL="171450" indent="-171450">
              <a:buFont typeface="Arial" panose="020B0604020202020204" pitchFamily="34" charset="0"/>
              <a:buChar char="•"/>
            </a:pPr>
            <a:r>
              <a:rPr lang="en-US" dirty="0">
                <a:solidFill>
                  <a:srgbClr val="FF0000"/>
                </a:solidFill>
                <a:highlight>
                  <a:srgbClr val="FFFF00"/>
                </a:highlight>
                <a:ea typeface="Calibri"/>
                <a:cs typeface="Calibri"/>
              </a:rPr>
              <a:t>Together we raised an incredible $367,364!</a:t>
            </a: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151256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26th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pPr algn="l"/>
            <a:endParaRPr lang="en-US" sz="1200" b="0" dirty="0">
              <a:latin typeface="Montserrat" panose="020B0604020202020204" charset="0"/>
            </a:endParaRPr>
          </a:p>
          <a:p>
            <a:pPr algn="l"/>
            <a:r>
              <a:rPr lang="en-US" sz="1200" b="0" dirty="0">
                <a:latin typeface="Montserrat" panose="020B0604020202020204" charset="0"/>
              </a:rPr>
              <a:t>Donors with recurring gifts are automatically eligible for THE BIG GIVE incentives, including The Big Give shirt for those at the Power Hour, Lead for Good, or Half Hour Hero levels!</a:t>
            </a: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8/26! </a:t>
            </a:r>
            <a:endParaRPr lang="en-US" sz="1200" b="0" dirty="0">
              <a:latin typeface="Montserrat"/>
            </a:endParaRPr>
          </a:p>
          <a:p>
            <a:pPr algn="l"/>
            <a:endParaRPr lang="en-US" sz="1200" b="0" dirty="0">
              <a:latin typeface="Montserrat" panose="020B0604020202020204" charset="0"/>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2027. </a:t>
            </a:r>
          </a:p>
          <a:p>
            <a:r>
              <a:rPr lang="en-US" dirty="0">
                <a:cs typeface="Calibri" panose="020F0502020204030204"/>
              </a:rPr>
              <a:t>Associates can choose to do a per pay period deduction at the Power Hour level,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one-time payroll deduction that will take place in November. One-time gifts made by cash and credit card are also accepted. </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Hourly associates are able to donate unused PTO (only hourly due to HR policy, if asked.)</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endParaRPr lang="en-US" dirty="0">
              <a:ea typeface="Calibri"/>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associates give at the Power Hour, Lead for Good, or Half Hour Hero level, they can be eligible for the following rewards:</a:t>
            </a:r>
            <a:endParaRPr lang="en-US" dirty="0">
              <a:ea typeface="+mn-ea"/>
              <a:cs typeface="+mn-cs"/>
            </a:endParaRPr>
          </a:p>
          <a:p>
            <a:pPr lvl="0" rtl="0"/>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a:t>
            </a:r>
            <a:r>
              <a:rPr lang="en-US" dirty="0"/>
              <a:t>1</a:t>
            </a:r>
            <a:r>
              <a:rPr lang="en-US" sz="1200" kern="1200" dirty="0">
                <a:solidFill>
                  <a:schemeClr val="tx1"/>
                </a:solidFill>
                <a:effectLst/>
                <a:latin typeface="+mn-lt"/>
                <a:ea typeface="+mn-ea"/>
                <a:cs typeface="+mn-cs"/>
              </a:rPr>
              <a:t> hour of pay per pay period</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1,200 Called to Shine points</a:t>
            </a:r>
            <a:r>
              <a:rPr lang="en-US" dirty="0"/>
              <a:t> </a:t>
            </a:r>
          </a:p>
          <a:p>
            <a:endParaRPr lang="en-US" b="1" dirty="0">
              <a:ea typeface="Calibri" panose="020F0502020204030204"/>
              <a:cs typeface="Calibri" panose="020F0502020204030204"/>
            </a:endParaRPr>
          </a:p>
          <a:p>
            <a:r>
              <a:rPr lang="en-US" sz="1200" kern="1200" dirty="0">
                <a:solidFill>
                  <a:schemeClr val="tx1"/>
                </a:solidFill>
                <a:effectLst/>
                <a:latin typeface="+mn-lt"/>
                <a:ea typeface="+mn-ea"/>
                <a:cs typeface="+mn-cs"/>
              </a:rPr>
              <a:t>LEAD FOR GOOD $</a:t>
            </a:r>
            <a:r>
              <a:rPr lang="en-US" dirty="0"/>
              <a:t>1,001</a:t>
            </a:r>
            <a:r>
              <a:rPr lang="en-US" sz="1200" kern="1200" dirty="0">
                <a:solidFill>
                  <a:schemeClr val="tx1"/>
                </a:solidFill>
                <a:effectLst/>
                <a:latin typeface="+mn-lt"/>
                <a:ea typeface="+mn-ea"/>
                <a:cs typeface="+mn-cs"/>
              </a:rPr>
              <a:t> gift either one time or spread over 26 pay periods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1,000 Called to Shine points</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HALF HOUR HERO ½ hour of pay per pay period</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dirty="0"/>
              <a:t>As </a:t>
            </a:r>
            <a:r>
              <a:rPr lang="en-US" sz="1200" kern="1200" dirty="0">
                <a:solidFill>
                  <a:schemeClr val="tx1"/>
                </a:solidFill>
                <a:effectLst/>
                <a:latin typeface="+mn-lt"/>
                <a:ea typeface="+mn-ea"/>
                <a:cs typeface="+mn-cs"/>
              </a:rPr>
              <a:t>a bonus, </a:t>
            </a:r>
            <a:r>
              <a:rPr lang="en-US" dirty="0"/>
              <a:t>if</a:t>
            </a:r>
            <a:r>
              <a:rPr lang="en-US" sz="1200" kern="1200" dirty="0">
                <a:solidFill>
                  <a:schemeClr val="tx1"/>
                </a:solidFill>
                <a:effectLst/>
                <a:latin typeface="+mn-lt"/>
                <a:ea typeface="+mn-ea"/>
                <a:cs typeface="+mn-cs"/>
              </a:rPr>
              <a:t> a gift </a:t>
            </a:r>
            <a:r>
              <a:rPr lang="en-US" dirty="0"/>
              <a:t>at these</a:t>
            </a:r>
            <a:r>
              <a:rPr lang="en-US" sz="1200" kern="1200" dirty="0">
                <a:solidFill>
                  <a:schemeClr val="tx1"/>
                </a:solidFill>
                <a:effectLst/>
                <a:latin typeface="+mn-lt"/>
                <a:ea typeface="+mn-ea"/>
                <a:cs typeface="+mn-cs"/>
              </a:rPr>
              <a:t> levels</a:t>
            </a:r>
            <a:r>
              <a:rPr lang="en-US" dirty="0"/>
              <a:t> is made before midnight August 26th during THE BIG GIVE, donors can be eligible for a free shirt.</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In addition to the giving level incentives: </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Donors who make a first-time, recurring gift before midnight 8/26/26 will receive 500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other recurring gifts will receive 100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DONORS will receive 75 be well points </a:t>
            </a:r>
          </a:p>
          <a:p>
            <a:pPr>
              <a:defRPr/>
            </a:pP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5/11/2026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599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5/11/2026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5/11/2026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603162447"/>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fif"/><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9FFCA0E-65C1-E396-310B-797F6FEF4BA0}"/>
              </a:ext>
            </a:extLst>
          </p:cNvPr>
          <p:cNvPicPr>
            <a:picLocks/>
          </p:cNvPicPr>
          <p:nvPr/>
        </p:nvPicPr>
        <p:blipFill rotWithShape="1">
          <a:blip r:embed="rId3">
            <a:extLst>
              <a:ext uri="{28A0092B-C50C-407E-A947-70E740481C1C}">
                <a14:useLocalDpi xmlns:a14="http://schemas.microsoft.com/office/drawing/2010/main" val="0"/>
              </a:ext>
            </a:extLst>
          </a:blip>
          <a:srcRect l="13153" t="26898" r="12467" b="20401"/>
          <a:stretch/>
        </p:blipFill>
        <p:spPr>
          <a:xfrm>
            <a:off x="3896100" y="-822"/>
            <a:ext cx="8295900" cy="6858000"/>
          </a:xfrm>
          <a:prstGeom prst="rect">
            <a:avLst/>
          </a:prstGeom>
        </p:spPr>
      </p:pic>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4"/>
          <a:srcRect b="62653"/>
          <a:stretch/>
        </p:blipFill>
        <p:spPr>
          <a:xfrm rot="5400000">
            <a:off x="-1119379" y="1123271"/>
            <a:ext cx="6858000" cy="4609817"/>
          </a:xfrm>
          <a:prstGeom prst="rect">
            <a:avLst/>
          </a:prstGeom>
          <a:solidFill>
            <a:srgbClr val="1A13AD"/>
          </a:solidFill>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923330"/>
          </a:xfrm>
          <a:prstGeom prst="rect">
            <a:avLst/>
          </a:prstGeom>
          <a:noFill/>
        </p:spPr>
        <p:txBody>
          <a:bodyPr wrap="square" lIns="91440" tIns="45720" rIns="91440" bIns="45720" rtlCol="0" anchor="t">
            <a:spAutoFit/>
          </a:bodyPr>
          <a:lstStyle/>
          <a:p>
            <a:pPr algn="ctr" rtl="0" fontAlgn="base"/>
            <a:r>
              <a:rPr lang="en-US" sz="1800" b="1" i="0" u="none" strike="noStrike" dirty="0">
                <a:solidFill>
                  <a:srgbClr val="FFFFFF"/>
                </a:solidFill>
                <a:effectLst/>
                <a:latin typeface="Montserrat" panose="00000500000000000000" pitchFamily="2" charset="0"/>
              </a:rPr>
              <a:t>Bon Secours </a:t>
            </a:r>
            <a:r>
              <a:rPr lang="en-US" sz="1800" b="0" i="0" dirty="0">
                <a:solidFill>
                  <a:srgbClr val="FFFFFF"/>
                </a:solidFill>
                <a:effectLst/>
                <a:latin typeface="Montserrat" panose="00000500000000000000" pitchFamily="2" charset="0"/>
              </a:rPr>
              <a:t>​</a:t>
            </a:r>
            <a:endParaRPr lang="en-US" b="0" i="0" dirty="0">
              <a:solidFill>
                <a:srgbClr val="000000"/>
              </a:solidFill>
              <a:effectLst/>
              <a:latin typeface="Segoe UI" panose="020B0502040204020203" pitchFamily="34" charset="0"/>
            </a:endParaRPr>
          </a:p>
          <a:p>
            <a:pPr algn="ctr" fontAlgn="base"/>
            <a:r>
              <a:rPr lang="en-US" b="1" dirty="0">
                <a:solidFill>
                  <a:srgbClr val="FFFFFF"/>
                </a:solidFill>
                <a:latin typeface="Montserrat"/>
              </a:rPr>
              <a:t>Richmond Health Care Foundation</a:t>
            </a:r>
            <a:endParaRPr lang="en-US" b="0" i="0" dirty="0">
              <a:solidFill>
                <a:srgbClr val="FFFFFF"/>
              </a:solidFill>
              <a:effectLst/>
              <a:latin typeface="Montserrat"/>
            </a:endParaRPr>
          </a:p>
        </p:txBody>
      </p:sp>
    </p:spTree>
    <p:extLst>
      <p:ext uri="{BB962C8B-B14F-4D97-AF65-F5344CB8AC3E}">
        <p14:creationId xmlns:p14="http://schemas.microsoft.com/office/powerpoint/2010/main" val="93303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3661"/>
        </a:solidFill>
        <a:effectLst/>
      </p:bgPr>
    </p:bg>
    <p:spTree>
      <p:nvGrpSpPr>
        <p:cNvPr id="1" name=""/>
        <p:cNvGrpSpPr/>
        <p:nvPr/>
      </p:nvGrpSpPr>
      <p:grpSpPr>
        <a:xfrm>
          <a:off x="0" y="0"/>
          <a:ext cx="0" cy="0"/>
          <a:chOff x="0" y="0"/>
          <a:chExt cx="0" cy="0"/>
        </a:xfrm>
      </p:grpSpPr>
      <p:sp>
        <p:nvSpPr>
          <p:cNvPr id="2" name="Freeform 2"/>
          <p:cNvSpPr/>
          <p:nvPr/>
        </p:nvSpPr>
        <p:spPr>
          <a:xfrm>
            <a:off x="3137420" y="317238"/>
            <a:ext cx="5917160" cy="1479290"/>
          </a:xfrm>
          <a:custGeom>
            <a:avLst/>
            <a:gdLst/>
            <a:ahLst/>
            <a:cxnLst/>
            <a:rect l="l" t="t" r="r" b="b"/>
            <a:pathLst>
              <a:path w="8875740" h="2218935">
                <a:moveTo>
                  <a:pt x="0" y="0"/>
                </a:moveTo>
                <a:lnTo>
                  <a:pt x="8875740" y="0"/>
                </a:lnTo>
                <a:lnTo>
                  <a:pt x="8875740" y="2218935"/>
                </a:lnTo>
                <a:lnTo>
                  <a:pt x="0" y="2218935"/>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3994704" y="2642852"/>
            <a:ext cx="3265478" cy="3045891"/>
          </a:xfrm>
          <a:custGeom>
            <a:avLst/>
            <a:gdLst/>
            <a:ahLst/>
            <a:cxnLst/>
            <a:rect l="l" t="t" r="r" b="b"/>
            <a:pathLst>
              <a:path w="4721781" h="4497497">
                <a:moveTo>
                  <a:pt x="0" y="0"/>
                </a:moveTo>
                <a:lnTo>
                  <a:pt x="4721781" y="0"/>
                </a:lnTo>
                <a:lnTo>
                  <a:pt x="4721781" y="4497496"/>
                </a:lnTo>
                <a:lnTo>
                  <a:pt x="0" y="449749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7535489" y="2080518"/>
            <a:ext cx="1790342" cy="1348482"/>
          </a:xfrm>
          <a:custGeom>
            <a:avLst/>
            <a:gdLst/>
            <a:ahLst/>
            <a:cxnLst/>
            <a:rect l="l" t="t" r="r" b="b"/>
            <a:pathLst>
              <a:path w="2685513" h="2022723">
                <a:moveTo>
                  <a:pt x="0" y="0"/>
                </a:moveTo>
                <a:lnTo>
                  <a:pt x="2685514" y="0"/>
                </a:lnTo>
                <a:lnTo>
                  <a:pt x="2685514" y="2022723"/>
                </a:lnTo>
                <a:lnTo>
                  <a:pt x="0" y="2022723"/>
                </a:lnTo>
                <a:lnTo>
                  <a:pt x="0" y="0"/>
                </a:lnTo>
                <a:close/>
              </a:path>
            </a:pathLst>
          </a:custGeom>
          <a:blipFill>
            <a:blip r:embed="rId5"/>
            <a:stretch>
              <a:fillRect l="-3220" r="-3220" b="-539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7534465" y="3666770"/>
            <a:ext cx="1775071" cy="1337261"/>
          </a:xfrm>
          <a:custGeom>
            <a:avLst/>
            <a:gdLst/>
            <a:ahLst/>
            <a:cxnLst/>
            <a:rect l="l" t="t" r="r" b="b"/>
            <a:pathLst>
              <a:path w="2662607" h="2005891">
                <a:moveTo>
                  <a:pt x="0" y="0"/>
                </a:moveTo>
                <a:lnTo>
                  <a:pt x="2662608" y="0"/>
                </a:lnTo>
                <a:lnTo>
                  <a:pt x="2662608" y="2005891"/>
                </a:lnTo>
                <a:lnTo>
                  <a:pt x="0" y="2005891"/>
                </a:lnTo>
                <a:lnTo>
                  <a:pt x="0" y="0"/>
                </a:lnTo>
                <a:close/>
              </a:path>
            </a:pathLst>
          </a:custGeom>
          <a:blipFill>
            <a:blip r:embed="rId6"/>
            <a:stretch>
              <a:fillRect l="-1576" r="-71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7543124" y="5233142"/>
            <a:ext cx="1775071" cy="1245627"/>
          </a:xfrm>
          <a:custGeom>
            <a:avLst/>
            <a:gdLst/>
            <a:ahLst/>
            <a:cxnLst/>
            <a:rect l="l" t="t" r="r" b="b"/>
            <a:pathLst>
              <a:path w="2662607" h="1868441">
                <a:moveTo>
                  <a:pt x="0" y="0"/>
                </a:moveTo>
                <a:lnTo>
                  <a:pt x="2662608" y="0"/>
                </a:lnTo>
                <a:lnTo>
                  <a:pt x="2662608" y="1868441"/>
                </a:lnTo>
                <a:lnTo>
                  <a:pt x="0" y="1868441"/>
                </a:lnTo>
                <a:lnTo>
                  <a:pt x="0" y="0"/>
                </a:lnTo>
                <a:close/>
              </a:path>
            </a:pathLst>
          </a:custGeom>
          <a:blipFill>
            <a:blip r:embed="rId7"/>
            <a:stretch>
              <a:fillRect t="-1747" b="-589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8"/>
          <p:cNvSpPr txBox="1"/>
          <p:nvPr/>
        </p:nvSpPr>
        <p:spPr>
          <a:xfrm>
            <a:off x="9687781" y="2227182"/>
            <a:ext cx="2586257" cy="105740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00" dirty="0">
                <a:solidFill>
                  <a:srgbClr val="FFFFFF"/>
                </a:solidFill>
                <a:latin typeface="Montserrat"/>
                <a:ea typeface="Montserrat"/>
                <a:cs typeface="Montserrat"/>
                <a:sym typeface="Montserrat"/>
              </a:rPr>
              <a:t>Magic moments and milestones through Richmond Hope Therapy </a:t>
            </a:r>
            <a:r>
              <a:rPr lang="en-US" sz="1500">
                <a:solidFill>
                  <a:srgbClr val="FFFFFF"/>
                </a:solidFill>
                <a:latin typeface="Montserrat"/>
                <a:ea typeface="Montserrat"/>
                <a:cs typeface="Montserrat"/>
                <a:sym typeface="Montserrat"/>
              </a:rPr>
              <a:t>and Noah’s Children</a:t>
            </a:r>
          </a:p>
        </p:txBody>
      </p:sp>
      <p:sp>
        <p:nvSpPr>
          <p:cNvPr id="9" name="TextBox 9"/>
          <p:cNvSpPr txBox="1"/>
          <p:nvPr/>
        </p:nvSpPr>
        <p:spPr>
          <a:xfrm>
            <a:off x="9682873" y="5328369"/>
            <a:ext cx="2336302" cy="105849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a:solidFill>
                  <a:srgbClr val="FFFFFF"/>
                </a:solidFill>
                <a:latin typeface="Montserrat"/>
                <a:ea typeface="Montserrat"/>
                <a:cs typeface="Montserrat"/>
                <a:sym typeface="Montserrat"/>
              </a:rPr>
              <a:t>Scholarship support so the next generation of nurses can pursue their calling</a:t>
            </a:r>
          </a:p>
        </p:txBody>
      </p:sp>
      <p:sp>
        <p:nvSpPr>
          <p:cNvPr id="10" name="TextBox 10"/>
          <p:cNvSpPr txBox="1"/>
          <p:nvPr/>
        </p:nvSpPr>
        <p:spPr>
          <a:xfrm>
            <a:off x="9684701" y="3940566"/>
            <a:ext cx="2194099" cy="7929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a:solidFill>
                  <a:srgbClr val="FFFFFF"/>
                </a:solidFill>
                <a:latin typeface="Montserrat"/>
                <a:ea typeface="Montserrat"/>
                <a:cs typeface="Montserrat"/>
                <a:sym typeface="Montserrat"/>
              </a:rPr>
              <a:t>Access to care for our most vulnerable neighbors</a:t>
            </a:r>
          </a:p>
        </p:txBody>
      </p:sp>
      <p:sp>
        <p:nvSpPr>
          <p:cNvPr id="11" name="TextBox 11"/>
          <p:cNvSpPr txBox="1"/>
          <p:nvPr/>
        </p:nvSpPr>
        <p:spPr>
          <a:xfrm>
            <a:off x="8231501" y="1543956"/>
            <a:ext cx="3654092" cy="33265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00"/>
              </a:lnSpc>
            </a:pPr>
            <a:r>
              <a:rPr lang="en-US" sz="2000" b="1" dirty="0">
                <a:solidFill>
                  <a:srgbClr val="00BF63"/>
                </a:solidFill>
                <a:latin typeface="Montserrat Bold"/>
                <a:ea typeface="Montserrat Bold"/>
                <a:cs typeface="Montserrat Bold"/>
                <a:sym typeface="Montserrat Bold"/>
              </a:rPr>
              <a:t>Your</a:t>
            </a:r>
            <a:r>
              <a:rPr lang="en-US" sz="2000" b="1">
                <a:solidFill>
                  <a:srgbClr val="00BF63"/>
                </a:solidFill>
                <a:latin typeface="Montserrat Bold"/>
                <a:ea typeface="Montserrat Bold"/>
                <a:cs typeface="Montserrat Bold"/>
                <a:sym typeface="Montserrat Bold"/>
              </a:rPr>
              <a:t> Giving in Action</a:t>
            </a:r>
          </a:p>
        </p:txBody>
      </p:sp>
      <p:sp>
        <p:nvSpPr>
          <p:cNvPr id="12" name="TextBox 12"/>
          <p:cNvSpPr txBox="1"/>
          <p:nvPr/>
        </p:nvSpPr>
        <p:spPr>
          <a:xfrm>
            <a:off x="4311841" y="2878022"/>
            <a:ext cx="2699588" cy="29129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1600" dirty="0">
                <a:solidFill>
                  <a:schemeClr val="bg1"/>
                </a:solidFill>
                <a:latin typeface="BSMH Sans Regular"/>
                <a:ea typeface="Canva Sans"/>
                <a:cs typeface="Canva Sans"/>
                <a:sym typeface="Canva Sans"/>
              </a:rPr>
              <a:t>Every donation helps provide critical resources for people in need. They provide medical care, educational initiatives and community wellness programs.</a:t>
            </a:r>
            <a:endParaRPr lang="en-US" sz="1600" dirty="0">
              <a:solidFill>
                <a:schemeClr val="bg1"/>
              </a:solidFill>
              <a:latin typeface="BSMH Sans Regular"/>
              <a:ea typeface="Canva Sans"/>
              <a:cs typeface="Canva Sans"/>
            </a:endParaRPr>
          </a:p>
          <a:p>
            <a:pPr algn="ctr">
              <a:lnSpc>
                <a:spcPts val="2056"/>
              </a:lnSpc>
            </a:pPr>
            <a:endParaRPr lang="en-US" sz="1600" b="1" dirty="0">
              <a:solidFill>
                <a:schemeClr val="bg1"/>
              </a:solidFill>
              <a:latin typeface="BSMH Sans Regular"/>
              <a:ea typeface="Canva Sans Bold"/>
              <a:cs typeface="Canva Sans Bold"/>
            </a:endParaRPr>
          </a:p>
          <a:p>
            <a:pPr algn="ctr">
              <a:lnSpc>
                <a:spcPts val="2056"/>
              </a:lnSpc>
            </a:pPr>
            <a:r>
              <a:rPr lang="en-US" sz="1600">
                <a:solidFill>
                  <a:schemeClr val="bg1"/>
                </a:solidFill>
                <a:latin typeface="BSMH Sans Regular"/>
                <a:ea typeface="Canva Sans Bold"/>
                <a:cs typeface="Canva Sans Bold"/>
                <a:sym typeface="Canva Sans Bold"/>
              </a:rPr>
              <a:t>-Kathe Ware</a:t>
            </a:r>
            <a:endParaRPr lang="en-US" sz="1600">
              <a:solidFill>
                <a:schemeClr val="bg1"/>
              </a:solidFill>
              <a:latin typeface="BSMH Sans Regular"/>
              <a:ea typeface="Canva Sans Bold"/>
              <a:cs typeface="Canva Sans Bold"/>
            </a:endParaRPr>
          </a:p>
          <a:p>
            <a:pPr algn="ctr">
              <a:lnSpc>
                <a:spcPts val="2056"/>
              </a:lnSpc>
            </a:pPr>
            <a:r>
              <a:rPr lang="en-US" sz="1600" dirty="0">
                <a:solidFill>
                  <a:schemeClr val="bg1"/>
                </a:solidFill>
                <a:latin typeface="BSMH Sans Regular"/>
                <a:ea typeface="Canva Sans Bold"/>
                <a:cs typeface="Canva Sans Bold"/>
                <a:sym typeface="Canva Sans Bold"/>
              </a:rPr>
              <a:t>VP of Nursing | Richmond</a:t>
            </a:r>
            <a:endParaRPr lang="en-US" sz="1600" dirty="0">
              <a:solidFill>
                <a:schemeClr val="bg1"/>
              </a:solidFill>
              <a:latin typeface="BSMH Sans Regular"/>
              <a:ea typeface="Canva Sans Bold"/>
              <a:cs typeface="Canva Sans Bold"/>
            </a:endParaRPr>
          </a:p>
          <a:p>
            <a:pPr algn="ctr">
              <a:lnSpc>
                <a:spcPts val="3502"/>
              </a:lnSpc>
            </a:pPr>
            <a:endParaRPr lang="en-US" sz="1326" b="1" dirty="0">
              <a:solidFill>
                <a:srgbClr val="FFFFFF"/>
              </a:solidFill>
              <a:latin typeface="Canva Sans Bold"/>
              <a:ea typeface="Canva Sans Bold"/>
              <a:cs typeface="Canva Sans Bold"/>
              <a:sym typeface="Canva Sans Bold"/>
            </a:endParaRPr>
          </a:p>
        </p:txBody>
      </p:sp>
      <p:pic>
        <p:nvPicPr>
          <p:cNvPr id="14" name="Picture 13" descr="A person in a blue dress&#10;&#10;AI-generated content may be incorrect.">
            <a:extLst>
              <a:ext uri="{FF2B5EF4-FFF2-40B4-BE49-F238E27FC236}">
                <a16:creationId xmlns:a16="http://schemas.microsoft.com/office/drawing/2014/main" id="{C68380E3-C236-1CFA-0F6F-20C6A1A7C9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843" y="2078214"/>
            <a:ext cx="2636961" cy="395544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36297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119270" y="422319"/>
            <a:ext cx="12311270" cy="870046"/>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OUR IMPACT TOGETHER</a:t>
            </a:r>
          </a:p>
        </p:txBody>
      </p:sp>
      <p:pic>
        <p:nvPicPr>
          <p:cNvPr id="4" name="Picture 3" descr="A screenshot of a phone&#10;&#10;AI-generated content may be incorrect.">
            <a:extLst>
              <a:ext uri="{FF2B5EF4-FFF2-40B4-BE49-F238E27FC236}">
                <a16:creationId xmlns:a16="http://schemas.microsoft.com/office/drawing/2014/main" id="{BFBF33A6-631D-9FD4-B394-36F4623CC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041" y="2015464"/>
            <a:ext cx="11450648" cy="4420217"/>
          </a:xfrm>
          <a:prstGeom prst="rect">
            <a:avLst/>
          </a:prstGeom>
        </p:spPr>
      </p:pic>
    </p:spTree>
    <p:extLst>
      <p:ext uri="{BB962C8B-B14F-4D97-AF65-F5344CB8AC3E}">
        <p14:creationId xmlns:p14="http://schemas.microsoft.com/office/powerpoint/2010/main" val="2277060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242683" y="2372038"/>
            <a:ext cx="11512462" cy="3827663"/>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b="1" dirty="0">
                <a:latin typeface="Montserrat"/>
                <a:ea typeface="+mn-lt"/>
                <a:cs typeface="+mn-lt"/>
              </a:rPr>
              <a:t>WHAT is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The 24-hour fundraising event to kick-off the Give for Good Campaign.</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HOW </a:t>
            </a:r>
            <a:r>
              <a:rPr kumimoji="0" lang="en-US" b="1" i="0" u="none" strike="noStrike" cap="none" spc="0" normalizeH="0" baseline="0" noProof="0" dirty="0">
                <a:ln>
                  <a:noFill/>
                </a:ln>
                <a:effectLst/>
                <a:uLnTx/>
                <a:uFillTx/>
                <a:latin typeface="Montserrat"/>
                <a:ea typeface="+mn-lt"/>
                <a:cs typeface="+mn-lt"/>
              </a:rPr>
              <a:t>can </a:t>
            </a:r>
            <a:r>
              <a:rPr lang="en-US" b="1" dirty="0">
                <a:latin typeface="Montserrat"/>
                <a:ea typeface="+mn-lt"/>
                <a:cs typeface="+mn-lt"/>
              </a:rPr>
              <a:t>I celebrate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Watch for emails for more details!</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WHY should I participate? </a:t>
            </a:r>
            <a:endParaRPr lang="en-US" sz="2000" b="1" dirty="0">
              <a:latin typeface="Montserrat"/>
              <a:ea typeface="+mn-lt"/>
              <a:cs typeface="+mn-lt"/>
            </a:endParaRPr>
          </a:p>
          <a:p>
            <a:pPr>
              <a:lnSpc>
                <a:spcPct val="90000"/>
              </a:lnSpc>
              <a:spcAft>
                <a:spcPts val="600"/>
              </a:spcAft>
            </a:pPr>
            <a:r>
              <a:rPr lang="en-US" dirty="0">
                <a:latin typeface="Montserrat" panose="00000500000000000000" pitchFamily="2" charset="0"/>
              </a:rPr>
              <a:t>Every contribution adds up and can make a difference for those we serve.</a:t>
            </a:r>
          </a:p>
          <a:p>
            <a:pPr>
              <a:lnSpc>
                <a:spcPct val="90000"/>
              </a:lnSpc>
              <a:spcAft>
                <a:spcPts val="600"/>
              </a:spcAft>
            </a:pPr>
            <a:endParaRPr lang="en-US" dirty="0">
              <a:latin typeface="Montserrat" panose="00000500000000000000" pitchFamily="2" charset="0"/>
            </a:endParaRPr>
          </a:p>
          <a:p>
            <a:pPr>
              <a:lnSpc>
                <a:spcPct val="90000"/>
              </a:lnSpc>
              <a:spcAft>
                <a:spcPts val="600"/>
              </a:spcAft>
            </a:pPr>
            <a:r>
              <a:rPr lang="en-US" b="1" dirty="0">
                <a:latin typeface="Montserrat" panose="00000500000000000000" pitchFamily="2" charset="0"/>
              </a:rPr>
              <a:t>WHEN do I make a gift? </a:t>
            </a:r>
          </a:p>
          <a:p>
            <a:pPr>
              <a:lnSpc>
                <a:spcPct val="90000"/>
              </a:lnSpc>
              <a:spcAft>
                <a:spcPts val="600"/>
              </a:spcAft>
            </a:pPr>
            <a:r>
              <a:rPr lang="en-US" dirty="0">
                <a:latin typeface="Montserrat" panose="00000500000000000000" pitchFamily="2" charset="0"/>
                <a:ea typeface="+mn-lt"/>
                <a:cs typeface="+mn-lt"/>
              </a:rPr>
              <a:t>Submit your gift NOW until 8/26/2026 to be counted in THE BIG GIVE efforts.</a:t>
            </a:r>
          </a:p>
          <a:p>
            <a:pPr>
              <a:lnSpc>
                <a:spcPct val="90000"/>
              </a:lnSpc>
              <a:spcAft>
                <a:spcPts val="600"/>
              </a:spcAft>
            </a:pPr>
            <a:endParaRPr lang="en-US" dirty="0">
              <a:latin typeface="Montserrat" panose="00000500000000000000" pitchFamily="2" charset="0"/>
              <a:ea typeface="+mn-lt"/>
              <a:cs typeface="+mn-lt"/>
            </a:endParaRPr>
          </a:p>
          <a:p>
            <a:pPr>
              <a:lnSpc>
                <a:spcPct val="90000"/>
              </a:lnSpc>
              <a:spcAft>
                <a:spcPts val="600"/>
              </a:spcAft>
            </a:pPr>
            <a:r>
              <a:rPr lang="en-US" dirty="0">
                <a:latin typeface="Montserrat" panose="00000500000000000000" pitchFamily="2" charset="0"/>
                <a:ea typeface="+mn-lt"/>
                <a:cs typeface="+mn-lt"/>
              </a:rPr>
              <a:t>Current recurring gift donors will be counted and eligible for incentives.</a:t>
            </a: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pic>
        <p:nvPicPr>
          <p:cNvPr id="2" name="Picture 1">
            <a:extLst>
              <a:ext uri="{FF2B5EF4-FFF2-40B4-BE49-F238E27FC236}">
                <a16:creationId xmlns:a16="http://schemas.microsoft.com/office/drawing/2014/main" id="{B9138C44-FB50-0DB7-ADDA-585EAD74D084}"/>
              </a:ext>
            </a:extLst>
          </p:cNvPr>
          <p:cNvPicPr>
            <a:picLocks noChangeAspect="1"/>
          </p:cNvPicPr>
          <p:nvPr/>
        </p:nvPicPr>
        <p:blipFill>
          <a:blip r:embed="rId4"/>
          <a:stretch>
            <a:fillRect/>
          </a:stretch>
        </p:blipFill>
        <p:spPr>
          <a:xfrm>
            <a:off x="8057448" y="1595521"/>
            <a:ext cx="3206774" cy="4011516"/>
          </a:xfrm>
          <a:prstGeom prst="rect">
            <a:avLst/>
          </a:prstGeom>
        </p:spPr>
      </p:pic>
      <p:pic>
        <p:nvPicPr>
          <p:cNvPr id="6" name="Picture 5">
            <a:extLst>
              <a:ext uri="{FF2B5EF4-FFF2-40B4-BE49-F238E27FC236}">
                <a16:creationId xmlns:a16="http://schemas.microsoft.com/office/drawing/2014/main" id="{F6F3F328-5C26-133D-6128-62B70BB6189E}"/>
              </a:ext>
            </a:extLst>
          </p:cNvPr>
          <p:cNvPicPr>
            <a:picLocks noChangeAspect="1"/>
          </p:cNvPicPr>
          <p:nvPr/>
        </p:nvPicPr>
        <p:blipFill>
          <a:blip r:embed="rId5"/>
          <a:stretch>
            <a:fillRect/>
          </a:stretch>
        </p:blipFill>
        <p:spPr>
          <a:xfrm>
            <a:off x="8921859" y="2758559"/>
            <a:ext cx="3078747" cy="3846909"/>
          </a:xfrm>
          <a:prstGeom prst="rect">
            <a:avLst/>
          </a:prstGeom>
        </p:spPr>
      </p:pic>
    </p:spTree>
    <p:extLst>
      <p:ext uri="{BB962C8B-B14F-4D97-AF65-F5344CB8AC3E}">
        <p14:creationId xmlns:p14="http://schemas.microsoft.com/office/powerpoint/2010/main" val="2237785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WAYS TO MAKE GOOD HAPPEN</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532374" y="2175234"/>
            <a:ext cx="1028802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a:cs typeface="Calibri" panose="020F0502020204030204"/>
              </a:rPr>
              <a:t>Per Pay Period Deductions </a:t>
            </a:r>
          </a:p>
          <a:p>
            <a:pPr marL="742950" lvl="1" indent="-285750">
              <a:buFont typeface="Arial"/>
              <a:buChar char="•"/>
            </a:pPr>
            <a:r>
              <a:rPr lang="en-US" sz="2400" dirty="0">
                <a:latin typeface="Montserrat"/>
                <a:cs typeface="Calibri" panose="020F0502020204030204"/>
              </a:rPr>
              <a:t>Power Hour </a:t>
            </a:r>
          </a:p>
          <a:p>
            <a:pPr marL="742950" lvl="1" indent="-285750">
              <a:buFont typeface="Arial"/>
              <a:buChar char="•"/>
            </a:pPr>
            <a:r>
              <a:rPr lang="en-US" sz="2400" dirty="0">
                <a:latin typeface="Montserrat"/>
                <a:cs typeface="Calibri" panose="020F0502020204030204"/>
              </a:rPr>
              <a:t>Lead for Good </a:t>
            </a:r>
          </a:p>
          <a:p>
            <a:pPr marL="742950" lvl="1" indent="-285750">
              <a:buFont typeface="Arial"/>
              <a:buChar char="•"/>
            </a:pPr>
            <a:r>
              <a:rPr lang="en-US" sz="2400" dirty="0">
                <a:latin typeface="Montserrat"/>
                <a:cs typeface="Calibri" panose="020F0502020204030204"/>
              </a:rPr>
              <a:t>Half Hour Hero</a:t>
            </a:r>
          </a:p>
          <a:p>
            <a:pPr marL="742950" lvl="1" indent="-285750">
              <a:buFont typeface="Arial"/>
              <a:buChar char="•"/>
            </a:pPr>
            <a:r>
              <a:rPr lang="en-US" sz="2400" dirty="0">
                <a:latin typeface="Montserrat"/>
                <a:cs typeface="Calibri" panose="020F0502020204030204"/>
              </a:rPr>
              <a:t>Other chosen amount </a:t>
            </a:r>
          </a:p>
          <a:p>
            <a:r>
              <a:rPr lang="en-US" sz="2400" dirty="0">
                <a:latin typeface="Montserrat"/>
                <a:cs typeface="Calibri" panose="020F0502020204030204"/>
              </a:rPr>
              <a:t>One-time gifts: cash, credit card, payroll deduction</a:t>
            </a:r>
          </a:p>
          <a:p>
            <a:r>
              <a:rPr lang="en-US" sz="2400" dirty="0">
                <a:latin typeface="Montserrat"/>
                <a:cs typeface="Calibri" panose="020F0502020204030204"/>
              </a:rPr>
              <a:t>PTO</a:t>
            </a:r>
          </a:p>
          <a:p>
            <a:pPr marL="742950" lvl="1" indent="-285750">
              <a:buFont typeface="Arial"/>
              <a:buChar char="•"/>
            </a:pPr>
            <a:r>
              <a:rPr lang="en-US" sz="2400" dirty="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1169598" y="5591808"/>
            <a:ext cx="954817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Montserrat"/>
                <a:cs typeface="Calibri"/>
              </a:rPr>
              <a:t>Visit bsmhgiveforgood.com or scan the </a:t>
            </a:r>
          </a:p>
          <a:p>
            <a:pPr algn="ctr"/>
            <a:r>
              <a:rPr lang="en-US" sz="2800" b="1" dirty="0">
                <a:latin typeface="Montserrat"/>
                <a:cs typeface="Calibri"/>
              </a:rPr>
              <a:t>QR Code to make your gift today!</a:t>
            </a:r>
            <a:endParaRPr lang="en-US" sz="1600" b="1" dirty="0">
              <a:latin typeface="Montserrat"/>
            </a:endParaRPr>
          </a:p>
        </p:txBody>
      </p:sp>
      <p:pic>
        <p:nvPicPr>
          <p:cNvPr id="4" name="Picture 3">
            <a:extLst>
              <a:ext uri="{FF2B5EF4-FFF2-40B4-BE49-F238E27FC236}">
                <a16:creationId xmlns:a16="http://schemas.microsoft.com/office/drawing/2014/main" id="{E67C232E-40DB-0B2C-8E65-9F37EFB1F3F4}"/>
              </a:ext>
            </a:extLst>
          </p:cNvPr>
          <p:cNvPicPr>
            <a:picLocks noChangeAspect="1"/>
          </p:cNvPicPr>
          <p:nvPr/>
        </p:nvPicPr>
        <p:blipFill>
          <a:blip r:embed="rId4"/>
          <a:stretch>
            <a:fillRect/>
          </a:stretch>
        </p:blipFill>
        <p:spPr>
          <a:xfrm>
            <a:off x="8802126" y="2282593"/>
            <a:ext cx="2857500" cy="2857500"/>
          </a:xfrm>
          <a:prstGeom prst="rect">
            <a:avLst/>
          </a:prstGeom>
        </p:spPr>
      </p:pic>
    </p:spTree>
    <p:extLst>
      <p:ext uri="{BB962C8B-B14F-4D97-AF65-F5344CB8AC3E}">
        <p14:creationId xmlns:p14="http://schemas.microsoft.com/office/powerpoint/2010/main" val="3217960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INCENTIVES</a:t>
            </a:r>
            <a:endParaRPr lang="en-US" dirty="0">
              <a:solidFill>
                <a:schemeClr val="bg1"/>
              </a:solidFill>
              <a:latin typeface="Montserrat"/>
            </a:endParaRP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4173947" y="1760855"/>
            <a:ext cx="3844106" cy="899134"/>
          </a:xfrm>
          <a:prstGeom prst="rect">
            <a:avLst/>
          </a:prstGeom>
        </p:spPr>
      </p:pic>
      <p:pic>
        <p:nvPicPr>
          <p:cNvPr id="2" name="Picture 1">
            <a:extLst>
              <a:ext uri="{FF2B5EF4-FFF2-40B4-BE49-F238E27FC236}">
                <a16:creationId xmlns:a16="http://schemas.microsoft.com/office/drawing/2014/main" id="{DA37E9C0-279C-749B-A5CC-1B8C23352710}"/>
              </a:ext>
            </a:extLst>
          </p:cNvPr>
          <p:cNvPicPr>
            <a:picLocks noChangeAspect="1"/>
          </p:cNvPicPr>
          <p:nvPr/>
        </p:nvPicPr>
        <p:blipFill>
          <a:blip r:embed="rId5"/>
          <a:stretch>
            <a:fillRect/>
          </a:stretch>
        </p:blipFill>
        <p:spPr>
          <a:xfrm>
            <a:off x="310244" y="2414252"/>
            <a:ext cx="5025028" cy="2154436"/>
          </a:xfrm>
          <a:prstGeom prst="rect">
            <a:avLst/>
          </a:prstGeom>
        </p:spPr>
      </p:pic>
      <p:pic>
        <p:nvPicPr>
          <p:cNvPr id="3" name="Picture 2">
            <a:extLst>
              <a:ext uri="{FF2B5EF4-FFF2-40B4-BE49-F238E27FC236}">
                <a16:creationId xmlns:a16="http://schemas.microsoft.com/office/drawing/2014/main" id="{71B5CEB5-E892-D9BE-D6B9-C1BB6232A307}"/>
              </a:ext>
            </a:extLst>
          </p:cNvPr>
          <p:cNvPicPr>
            <a:picLocks noChangeAspect="1"/>
          </p:cNvPicPr>
          <p:nvPr/>
        </p:nvPicPr>
        <p:blipFill>
          <a:blip r:embed="rId6"/>
          <a:stretch>
            <a:fillRect/>
          </a:stretch>
        </p:blipFill>
        <p:spPr>
          <a:xfrm>
            <a:off x="604972" y="4643062"/>
            <a:ext cx="4856115" cy="653815"/>
          </a:xfrm>
          <a:prstGeom prst="rect">
            <a:avLst/>
          </a:prstGeom>
        </p:spPr>
      </p:pic>
      <p:pic>
        <p:nvPicPr>
          <p:cNvPr id="4" name="Picture 3">
            <a:extLst>
              <a:ext uri="{FF2B5EF4-FFF2-40B4-BE49-F238E27FC236}">
                <a16:creationId xmlns:a16="http://schemas.microsoft.com/office/drawing/2014/main" id="{17B06906-C739-0E80-5CF9-304719974FA5}"/>
              </a:ext>
            </a:extLst>
          </p:cNvPr>
          <p:cNvPicPr>
            <a:picLocks noChangeAspect="1"/>
          </p:cNvPicPr>
          <p:nvPr/>
        </p:nvPicPr>
        <p:blipFill>
          <a:blip r:embed="rId7"/>
          <a:stretch>
            <a:fillRect/>
          </a:stretch>
        </p:blipFill>
        <p:spPr>
          <a:xfrm>
            <a:off x="530354" y="5661802"/>
            <a:ext cx="4351999" cy="670412"/>
          </a:xfrm>
          <a:prstGeom prst="rect">
            <a:avLst/>
          </a:prstGeom>
        </p:spPr>
      </p:pic>
      <p:sp>
        <p:nvSpPr>
          <p:cNvPr id="7" name="TextBox 6">
            <a:extLst>
              <a:ext uri="{FF2B5EF4-FFF2-40B4-BE49-F238E27FC236}">
                <a16:creationId xmlns:a16="http://schemas.microsoft.com/office/drawing/2014/main" id="{A14C1626-DDD8-8C7B-A111-84B8AD40E8B1}"/>
              </a:ext>
            </a:extLst>
          </p:cNvPr>
          <p:cNvSpPr txBox="1"/>
          <p:nvPr/>
        </p:nvSpPr>
        <p:spPr>
          <a:xfrm>
            <a:off x="884828" y="5291455"/>
            <a:ext cx="3047786" cy="338554"/>
          </a:xfrm>
          <a:prstGeom prst="rect">
            <a:avLst/>
          </a:prstGeom>
          <a:noFill/>
        </p:spPr>
        <p:txBody>
          <a:bodyPr wrap="square" lIns="91440" tIns="45720" rIns="91440" bIns="45720" rtlCol="0" anchor="t">
            <a:spAutoFit/>
          </a:bodyPr>
          <a:lstStyle/>
          <a:p>
            <a:pPr algn="ctr"/>
            <a:r>
              <a:rPr lang="en-US" sz="1600" dirty="0">
                <a:latin typeface="Montserrat"/>
              </a:rPr>
              <a:t>1,000 Called to Shine points</a:t>
            </a:r>
          </a:p>
        </p:txBody>
      </p:sp>
      <p:sp>
        <p:nvSpPr>
          <p:cNvPr id="10" name="TextBox 9">
            <a:extLst>
              <a:ext uri="{FF2B5EF4-FFF2-40B4-BE49-F238E27FC236}">
                <a16:creationId xmlns:a16="http://schemas.microsoft.com/office/drawing/2014/main" id="{E8D2B03E-EB54-ED1C-3074-00893C428886}"/>
              </a:ext>
            </a:extLst>
          </p:cNvPr>
          <p:cNvSpPr txBox="1"/>
          <p:nvPr/>
        </p:nvSpPr>
        <p:spPr>
          <a:xfrm>
            <a:off x="604972" y="6224197"/>
            <a:ext cx="3343646" cy="338554"/>
          </a:xfrm>
          <a:prstGeom prst="rect">
            <a:avLst/>
          </a:prstGeom>
          <a:noFill/>
        </p:spPr>
        <p:txBody>
          <a:bodyPr wrap="square" lIns="91440" tIns="45720" rIns="91440" bIns="45720" rtlCol="0" anchor="t">
            <a:spAutoFit/>
          </a:bodyPr>
          <a:lstStyle/>
          <a:p>
            <a:pPr algn="ctr"/>
            <a:r>
              <a:rPr lang="en-US" sz="1600" dirty="0">
                <a:latin typeface="Montserrat"/>
              </a:rPr>
              <a:t>600 Called to Shine points</a:t>
            </a:r>
          </a:p>
        </p:txBody>
      </p:sp>
      <p:sp>
        <p:nvSpPr>
          <p:cNvPr id="12" name="TextBox 11">
            <a:extLst>
              <a:ext uri="{FF2B5EF4-FFF2-40B4-BE49-F238E27FC236}">
                <a16:creationId xmlns:a16="http://schemas.microsoft.com/office/drawing/2014/main" id="{1F3125FB-CC7D-39AB-3049-CB75F447DD5B}"/>
              </a:ext>
            </a:extLst>
          </p:cNvPr>
          <p:cNvSpPr txBox="1"/>
          <p:nvPr/>
        </p:nvSpPr>
        <p:spPr>
          <a:xfrm>
            <a:off x="7030761" y="2831716"/>
            <a:ext cx="4216954" cy="2154436"/>
          </a:xfrm>
          <a:prstGeom prst="rect">
            <a:avLst/>
          </a:prstGeom>
          <a:noFill/>
        </p:spPr>
        <p:txBody>
          <a:bodyPr wrap="square">
            <a:spAutoFit/>
          </a:bodyPr>
          <a:lstStyle/>
          <a:p>
            <a:r>
              <a:rPr lang="en-US" b="1" dirty="0">
                <a:solidFill>
                  <a:srgbClr val="059548"/>
                </a:solidFill>
                <a:latin typeface="Montserrat"/>
              </a:rPr>
              <a:t>All other recurring donors</a:t>
            </a:r>
          </a:p>
          <a:p>
            <a:r>
              <a:rPr lang="en-US" sz="1600" dirty="0">
                <a:latin typeface="Montserrat"/>
              </a:rPr>
              <a:t>100 Called to Shine Points</a:t>
            </a:r>
          </a:p>
          <a:p>
            <a:endParaRPr lang="en-US" b="1" dirty="0">
              <a:solidFill>
                <a:srgbClr val="059548"/>
              </a:solidFill>
              <a:latin typeface="Montserrat"/>
            </a:endParaRPr>
          </a:p>
          <a:p>
            <a:r>
              <a:rPr lang="en-US" b="1" dirty="0">
                <a:solidFill>
                  <a:srgbClr val="059548"/>
                </a:solidFill>
                <a:latin typeface="Montserrat"/>
              </a:rPr>
              <a:t>The BIG GIVE donors</a:t>
            </a:r>
          </a:p>
          <a:p>
            <a:r>
              <a:rPr lang="en-US" sz="1600" dirty="0">
                <a:latin typeface="Montserrat"/>
              </a:rPr>
              <a:t>Donors who make a first-time, recurring gift before midnight 8/26/26 will receive 500 Called to Shine Points</a:t>
            </a:r>
          </a:p>
          <a:p>
            <a:pPr algn="ctr"/>
            <a:endParaRPr lang="en-US" sz="1400" b="1" dirty="0">
              <a:solidFill>
                <a:srgbClr val="059548"/>
              </a:solidFill>
              <a:latin typeface="Montserrat"/>
            </a:endParaRPr>
          </a:p>
        </p:txBody>
      </p:sp>
      <p:pic>
        <p:nvPicPr>
          <p:cNvPr id="16" name="Picture 15">
            <a:extLst>
              <a:ext uri="{FF2B5EF4-FFF2-40B4-BE49-F238E27FC236}">
                <a16:creationId xmlns:a16="http://schemas.microsoft.com/office/drawing/2014/main" id="{3274394E-1CC7-1290-E10E-4EAA576D4D8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00" b="88800" l="5495" r="95447">
                        <a14:foregroundMark x1="7064" y1="49600" x2="5651" y2="80800"/>
                        <a14:foregroundMark x1="29827" y1="18400" x2="28571" y2="74400"/>
                        <a14:foregroundMark x1="68511" y1="64000" x2="68132" y2="74400"/>
                        <a14:foregroundMark x1="69648" y1="32800" x2="68511" y2="64000"/>
                        <a14:foregroundMark x1="70173" y1="18400" x2="69648" y2="32800"/>
                        <a14:foregroundMark x1="75196" y1="13600" x2="75196" y2="22400"/>
                        <a14:foregroundMark x1="87912" y1="43200" x2="87912" y2="43200"/>
                        <a14:foregroundMark x1="95447" y1="76000" x2="95447" y2="76000"/>
                        <a14:backgroundMark x1="66091" y1="64000" x2="66091" y2="64000"/>
                        <a14:backgroundMark x1="69074" y1="32800" x2="69074" y2="32800"/>
                        <a14:backgroundMark x1="69074" y1="32800" x2="69074" y2="32800"/>
                        <a14:backgroundMark x1="69859" y1="32800" x2="69859" y2="32800"/>
                      </a14:backgroundRemoval>
                    </a14:imgEffect>
                  </a14:imgLayer>
                </a14:imgProps>
              </a:ext>
            </a:extLst>
          </a:blip>
          <a:stretch>
            <a:fillRect/>
          </a:stretch>
        </p:blipFill>
        <p:spPr>
          <a:xfrm>
            <a:off x="6975394" y="5157880"/>
            <a:ext cx="2567987" cy="503922"/>
          </a:xfrm>
          <a:prstGeom prst="rect">
            <a:avLst/>
          </a:prstGeom>
        </p:spPr>
      </p:pic>
      <p:sp>
        <p:nvSpPr>
          <p:cNvPr id="18" name="TextBox 17">
            <a:extLst>
              <a:ext uri="{FF2B5EF4-FFF2-40B4-BE49-F238E27FC236}">
                <a16:creationId xmlns:a16="http://schemas.microsoft.com/office/drawing/2014/main" id="{38D61FD2-7093-3E70-B523-42AD38A8F270}"/>
              </a:ext>
            </a:extLst>
          </p:cNvPr>
          <p:cNvSpPr txBox="1"/>
          <p:nvPr/>
        </p:nvSpPr>
        <p:spPr>
          <a:xfrm>
            <a:off x="6086476" y="5723392"/>
            <a:ext cx="6105524"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Montserrat"/>
                <a:ea typeface="+mn-ea"/>
                <a:cs typeface="+mn-cs"/>
              </a:rPr>
              <a:t>All</a:t>
            </a:r>
            <a:r>
              <a:rPr kumimoji="0" lang="en-US" sz="1600" b="1" i="0" u="none" strike="noStrike" kern="1200" cap="none" spc="0" normalizeH="0" baseline="0" noProof="0" dirty="0">
                <a:ln>
                  <a:noFill/>
                </a:ln>
                <a:solidFill>
                  <a:prstClr val="black"/>
                </a:solidFill>
                <a:effectLst/>
                <a:uLnTx/>
                <a:uFillTx/>
                <a:latin typeface="Montserrat"/>
                <a:ea typeface="+mn-ea"/>
                <a:cs typeface="+mn-cs"/>
              </a:rPr>
              <a:t> </a:t>
            </a:r>
            <a:r>
              <a:rPr kumimoji="0" lang="en-US" sz="1600" b="0" i="0" u="none" strike="noStrike" kern="1200" cap="none" spc="0" normalizeH="0" baseline="0" noProof="0" dirty="0">
                <a:ln>
                  <a:noFill/>
                </a:ln>
                <a:solidFill>
                  <a:prstClr val="black"/>
                </a:solidFill>
                <a:effectLst/>
                <a:uLnTx/>
                <a:uFillTx/>
                <a:latin typeface="Montserrat"/>
                <a:ea typeface="+mn-ea"/>
                <a:cs typeface="+mn-cs"/>
              </a:rPr>
              <a:t>donors will receive 75 Be Well points. </a:t>
            </a:r>
            <a:endParaRPr kumimoji="0" lang="en-US" sz="1600" b="0" i="0" u="none" strike="noStrike" kern="1200" cap="none" spc="0" normalizeH="0" baseline="0" noProof="0" dirty="0">
              <a:ln>
                <a:noFill/>
              </a:ln>
              <a:solidFill>
                <a:prstClr val="black"/>
              </a:solidFill>
              <a:effectLst/>
              <a:uLnTx/>
              <a:uFillTx/>
              <a:latin typeface="Montserrat"/>
              <a:ea typeface="+mn-ea"/>
              <a:cs typeface="Calibri"/>
            </a:endParaRPr>
          </a:p>
        </p:txBody>
      </p:sp>
    </p:spTree>
    <p:extLst>
      <p:ext uri="{BB962C8B-B14F-4D97-AF65-F5344CB8AC3E}">
        <p14:creationId xmlns:p14="http://schemas.microsoft.com/office/powerpoint/2010/main" val="3323720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2E840-D518-1DA3-11F3-FD7B461C7067}"/>
              </a:ext>
            </a:extLst>
          </p:cNvPr>
          <p:cNvPicPr>
            <a:picLocks noChangeAspect="1"/>
          </p:cNvPicPr>
          <p:nvPr/>
        </p:nvPicPr>
        <p:blipFill>
          <a:blip r:embed="rId3"/>
          <a:stretch>
            <a:fillRect/>
          </a:stretch>
        </p:blipFill>
        <p:spPr>
          <a:xfrm>
            <a:off x="0" y="-71885"/>
            <a:ext cx="12192000" cy="2344383"/>
          </a:xfrm>
          <a:prstGeom prst="rect">
            <a:avLst/>
          </a:prstGeom>
          <a:ln>
            <a:noFill/>
          </a:ln>
        </p:spPr>
      </p:pic>
      <p:pic>
        <p:nvPicPr>
          <p:cNvPr id="4" name="Picture 3">
            <a:extLst>
              <a:ext uri="{FF2B5EF4-FFF2-40B4-BE49-F238E27FC236}">
                <a16:creationId xmlns:a16="http://schemas.microsoft.com/office/drawing/2014/main" id="{3B4407F4-C515-2BBB-4810-89B2047BEB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43366" y="1351845"/>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8" name="Picture 7" descr="A person with short blonde hair&#10;&#10;Description automatically generated">
            <a:extLst>
              <a:ext uri="{FF2B5EF4-FFF2-40B4-BE49-F238E27FC236}">
                <a16:creationId xmlns:a16="http://schemas.microsoft.com/office/drawing/2014/main" id="{D7FA08FB-2A1A-8413-17CF-DFD9DF6599D9}"/>
              </a:ext>
            </a:extLst>
          </p:cNvPr>
          <p:cNvPicPr>
            <a:picLocks noChangeAspect="1"/>
          </p:cNvPicPr>
          <p:nvPr/>
        </p:nvPicPr>
        <p:blipFill>
          <a:blip r:embed="rId5">
            <a:extLst>
              <a:ext uri="{28A0092B-C50C-407E-A947-70E740481C1C}">
                <a14:useLocalDpi xmlns:a14="http://schemas.microsoft.com/office/drawing/2010/main" val="0"/>
              </a:ext>
            </a:extLst>
          </a:blip>
          <a:srcRect r="-6" b="-6"/>
          <a:stretch/>
        </p:blipFill>
        <p:spPr>
          <a:xfrm>
            <a:off x="8719985" y="1157473"/>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6" name="Rectangle 5">
            <a:extLst>
              <a:ext uri="{FF2B5EF4-FFF2-40B4-BE49-F238E27FC236}">
                <a16:creationId xmlns:a16="http://schemas.microsoft.com/office/drawing/2014/main" id="{54C01B16-767B-4154-8D0E-C25BBB044735}"/>
              </a:ext>
            </a:extLst>
          </p:cNvPr>
          <p:cNvSpPr/>
          <p:nvPr/>
        </p:nvSpPr>
        <p:spPr>
          <a:xfrm>
            <a:off x="99579" y="3693223"/>
            <a:ext cx="4276185" cy="1727792"/>
          </a:xfrm>
          <a:prstGeom prst="rect">
            <a:avLst/>
          </a:prstGeom>
        </p:spPr>
        <p:txBody>
          <a:bodyPr vert="horz" lIns="91440" tIns="45720" rIns="91440" bIns="45720" rtlCol="0" anchor="ctr">
            <a:normAutofit/>
          </a:bodyPr>
          <a:lstStyle/>
          <a:p>
            <a:pPr algn="ctr"/>
            <a:r>
              <a:rPr lang="en-US" sz="1600" b="1" dirty="0">
                <a:latin typeface="Montserrat"/>
              </a:rPr>
              <a:t>Cristin Drummond</a:t>
            </a:r>
          </a:p>
          <a:p>
            <a:pPr algn="ctr"/>
            <a:r>
              <a:rPr lang="en-US" sz="1600" dirty="0">
                <a:latin typeface="Montserrat"/>
              </a:rPr>
              <a:t>BSMH Foundation Event Coordinator</a:t>
            </a:r>
          </a:p>
          <a:p>
            <a:pPr algn="ctr"/>
            <a:r>
              <a:rPr lang="en-US" sz="1600" dirty="0">
                <a:latin typeface="Montserrat"/>
                <a:ea typeface="+mn-lt"/>
                <a:cs typeface="+mn-lt"/>
              </a:rPr>
              <a:t>cristin_drummond@bshsi.org</a:t>
            </a:r>
          </a:p>
          <a:p>
            <a:pPr algn="ctr"/>
            <a:r>
              <a:rPr lang="en-US" sz="1600" dirty="0">
                <a:latin typeface="Montserrat"/>
                <a:cs typeface="Calibri"/>
              </a:rPr>
              <a:t>(804) 370-7606</a:t>
            </a:r>
          </a:p>
          <a:p>
            <a:pPr algn="ctr" defTabSz="914400">
              <a:lnSpc>
                <a:spcPct val="90000"/>
              </a:lnSpc>
              <a:spcAft>
                <a:spcPts val="600"/>
              </a:spcAft>
            </a:pPr>
            <a:endParaRPr lang="en-US" sz="1000" dirty="0">
              <a:latin typeface="Montserrat" panose="00000500000000000000" pitchFamily="2" charset="0"/>
            </a:endParaRPr>
          </a:p>
        </p:txBody>
      </p:sp>
      <p:sp>
        <p:nvSpPr>
          <p:cNvPr id="11" name="Rectangle 10">
            <a:extLst>
              <a:ext uri="{FF2B5EF4-FFF2-40B4-BE49-F238E27FC236}">
                <a16:creationId xmlns:a16="http://schemas.microsoft.com/office/drawing/2014/main" id="{06EF10A3-08B3-DD1F-0CB2-011282006612}"/>
              </a:ext>
            </a:extLst>
          </p:cNvPr>
          <p:cNvSpPr/>
          <p:nvPr/>
        </p:nvSpPr>
        <p:spPr>
          <a:xfrm>
            <a:off x="4375764" y="3848153"/>
            <a:ext cx="3740191" cy="1268269"/>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Brent Rabie</a:t>
            </a:r>
          </a:p>
          <a:p>
            <a:pPr algn="ctr" defTabSz="914400">
              <a:lnSpc>
                <a:spcPct val="90000"/>
              </a:lnSpc>
              <a:spcAft>
                <a:spcPts val="600"/>
              </a:spcAft>
            </a:pPr>
            <a:r>
              <a:rPr lang="en-US" sz="1600" dirty="0">
                <a:latin typeface="Montserrat" panose="00000500000000000000" pitchFamily="2" charset="0"/>
              </a:rPr>
              <a:t>Employee Giving Specialist </a:t>
            </a:r>
          </a:p>
          <a:p>
            <a:pPr algn="ctr" defTabSz="914400">
              <a:lnSpc>
                <a:spcPct val="90000"/>
              </a:lnSpc>
              <a:spcAft>
                <a:spcPts val="600"/>
              </a:spcAft>
            </a:pPr>
            <a:r>
              <a:rPr lang="en-US" sz="1600" dirty="0">
                <a:latin typeface="Montserrat" panose="00000500000000000000" pitchFamily="2" charset="0"/>
              </a:rPr>
              <a:t>brabie@mercy.com</a:t>
            </a:r>
          </a:p>
          <a:p>
            <a:pPr algn="ctr" defTabSz="914400">
              <a:lnSpc>
                <a:spcPct val="90000"/>
              </a:lnSpc>
              <a:spcAft>
                <a:spcPts val="600"/>
              </a:spcAft>
            </a:pPr>
            <a:r>
              <a:rPr lang="en-US" sz="1600" dirty="0">
                <a:latin typeface="Montserrat" panose="00000500000000000000" pitchFamily="2" charset="0"/>
              </a:rPr>
              <a:t>(419) 349-7205</a:t>
            </a:r>
          </a:p>
        </p:txBody>
      </p:sp>
      <p:sp>
        <p:nvSpPr>
          <p:cNvPr id="12" name="Rectangle 11">
            <a:extLst>
              <a:ext uri="{FF2B5EF4-FFF2-40B4-BE49-F238E27FC236}">
                <a16:creationId xmlns:a16="http://schemas.microsoft.com/office/drawing/2014/main" id="{384068C3-99F1-2AD2-4BF7-5AE5B7372A02}"/>
              </a:ext>
            </a:extLst>
          </p:cNvPr>
          <p:cNvSpPr/>
          <p:nvPr/>
        </p:nvSpPr>
        <p:spPr>
          <a:xfrm>
            <a:off x="8165557" y="3618391"/>
            <a:ext cx="3391788" cy="1727792"/>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Elisheba Hawkins</a:t>
            </a:r>
          </a:p>
          <a:p>
            <a:pPr algn="ctr" defTabSz="914400">
              <a:lnSpc>
                <a:spcPct val="90000"/>
              </a:lnSpc>
              <a:spcAft>
                <a:spcPts val="600"/>
              </a:spcAft>
            </a:pPr>
            <a:r>
              <a:rPr lang="en-US" sz="1600" dirty="0">
                <a:latin typeface="Montserrat" panose="00000500000000000000" pitchFamily="2" charset="0"/>
              </a:rPr>
              <a:t>Employee Giving Specialist </a:t>
            </a:r>
          </a:p>
          <a:p>
            <a:pPr algn="ctr" defTabSz="914400">
              <a:lnSpc>
                <a:spcPct val="90000"/>
              </a:lnSpc>
              <a:spcAft>
                <a:spcPts val="600"/>
              </a:spcAft>
            </a:pPr>
            <a:r>
              <a:rPr lang="en-US" sz="1600" dirty="0">
                <a:latin typeface="Montserrat" panose="00000500000000000000" pitchFamily="2" charset="0"/>
              </a:rPr>
              <a:t>ehawkins@mercy.com</a:t>
            </a:r>
          </a:p>
          <a:p>
            <a:pPr algn="ctr" defTabSz="914400">
              <a:lnSpc>
                <a:spcPct val="90000"/>
              </a:lnSpc>
              <a:spcAft>
                <a:spcPts val="600"/>
              </a:spcAft>
            </a:pPr>
            <a:r>
              <a:rPr lang="en-US" sz="1600" dirty="0">
                <a:latin typeface="Montserrat" panose="00000500000000000000" pitchFamily="2" charset="0"/>
              </a:rPr>
              <a:t>(513) 410-6272</a:t>
            </a:r>
          </a:p>
        </p:txBody>
      </p:sp>
      <p:pic>
        <p:nvPicPr>
          <p:cNvPr id="9" name="Picture 8" descr="A person with brown hair wearing a black jacket&#10;&#10;Description automatically generated">
            <a:extLst>
              <a:ext uri="{FF2B5EF4-FFF2-40B4-BE49-F238E27FC236}">
                <a16:creationId xmlns:a16="http://schemas.microsoft.com/office/drawing/2014/main" id="{14182467-F53B-893A-4F49-9A69AFC666D1}"/>
              </a:ext>
            </a:extLst>
          </p:cNvPr>
          <p:cNvPicPr>
            <a:picLocks noChangeAspect="1"/>
          </p:cNvPicPr>
          <p:nvPr/>
        </p:nvPicPr>
        <p:blipFill rotWithShape="1">
          <a:blip r:embed="rId6">
            <a:extLst>
              <a:ext uri="{28A0092B-C50C-407E-A947-70E740481C1C}">
                <a14:useLocalDpi xmlns:a14="http://schemas.microsoft.com/office/drawing/2010/main" val="0"/>
              </a:ext>
            </a:extLst>
          </a:blip>
          <a:srcRect t="16670" b="16670"/>
          <a:stretch/>
        </p:blipFill>
        <p:spPr>
          <a:xfrm>
            <a:off x="1328789" y="1332603"/>
            <a:ext cx="2285788" cy="2285788"/>
          </a:xfrm>
          <a:prstGeom prst="flowChartConnector">
            <a:avLst/>
          </a:prstGeom>
        </p:spPr>
      </p:pic>
      <p:sp>
        <p:nvSpPr>
          <p:cNvPr id="5" name="TextBox 3">
            <a:extLst>
              <a:ext uri="{FF2B5EF4-FFF2-40B4-BE49-F238E27FC236}">
                <a16:creationId xmlns:a16="http://schemas.microsoft.com/office/drawing/2014/main" id="{AB4AAE28-BCEC-262E-438C-D8D9E7BCAE3F}"/>
              </a:ext>
            </a:extLst>
          </p:cNvPr>
          <p:cNvSpPr txBox="1"/>
          <p:nvPr/>
        </p:nvSpPr>
        <p:spPr>
          <a:xfrm>
            <a:off x="1254395" y="111422"/>
            <a:ext cx="9748522"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kern="1200" dirty="0">
                <a:solidFill>
                  <a:srgbClr val="FFFFFF"/>
                </a:solidFill>
                <a:latin typeface="+mj-lt"/>
                <a:ea typeface="+mj-ea"/>
                <a:cs typeface="+mj-cs"/>
              </a:rPr>
              <a:t>KEY CONTACT INFORMATION</a:t>
            </a:r>
          </a:p>
        </p:txBody>
      </p:sp>
    </p:spTree>
    <p:extLst>
      <p:ext uri="{BB962C8B-B14F-4D97-AF65-F5344CB8AC3E}">
        <p14:creationId xmlns:p14="http://schemas.microsoft.com/office/powerpoint/2010/main" val="57905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057653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a65029bd0a47c45d4e3bcb7e37b98b4e">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d7185e386606b595111a922a3664273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Props1.xml><?xml version="1.0" encoding="utf-8"?>
<ds:datastoreItem xmlns:ds="http://schemas.openxmlformats.org/officeDocument/2006/customXml" ds:itemID="{7BC60B8F-F4B7-4BD6-8B2C-1615F89DFD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38d1a3-b157-4f76-8c21-6ec709699950"/>
    <ds:schemaRef ds:uri="7e03b64a-db36-4cc5-b7ed-9d51c31964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3.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1357</TotalTime>
  <Words>1153</Words>
  <Application>Microsoft Office PowerPoint</Application>
  <PresentationFormat>Widescreen</PresentationFormat>
  <Paragraphs>143</Paragraphs>
  <Slides>9</Slides>
  <Notes>9</Notes>
  <HiddenSlides>0</HiddenSlides>
  <MMClips>0</MMClips>
  <ScaleCrop>false</ScaleCrop>
  <HeadingPairs>
    <vt:vector size="4" baseType="variant">
      <vt:variant>
        <vt:lpstr>Theme</vt:lpstr>
      </vt:variant>
      <vt:variant>
        <vt:i4>3</vt:i4>
      </vt:variant>
      <vt:variant>
        <vt:lpstr>Slide Titles</vt:lpstr>
      </vt:variant>
      <vt:variant>
        <vt:i4>9</vt:i4>
      </vt:variant>
    </vt:vector>
  </HeadingPairs>
  <TitlesOfParts>
    <vt:vector size="12" baseType="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Rabie, Brent</cp:lastModifiedBy>
  <cp:revision>159</cp:revision>
  <dcterms:created xsi:type="dcterms:W3CDTF">2022-06-02T16:34:07Z</dcterms:created>
  <dcterms:modified xsi:type="dcterms:W3CDTF">2026-05-11T19:01:28Z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