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 id="2147483714" r:id="rId5"/>
    <p:sldMasterId id="2147483648" r:id="rId6"/>
  </p:sldMasterIdLst>
  <p:notesMasterIdLst>
    <p:notesMasterId r:id="rId16"/>
  </p:notesMasterIdLst>
  <p:sldIdLst>
    <p:sldId id="280" r:id="rId7"/>
    <p:sldId id="267" r:id="rId8"/>
    <p:sldId id="285" r:id="rId9"/>
    <p:sldId id="281" r:id="rId10"/>
    <p:sldId id="282" r:id="rId11"/>
    <p:sldId id="277" r:id="rId12"/>
    <p:sldId id="278" r:id="rId13"/>
    <p:sldId id="279" r:id="rId14"/>
    <p:sldId id="28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Clare S" initials="GCS" lastIdx="1" clrIdx="0">
    <p:extLst>
      <p:ext uri="{19B8F6BF-5375-455C-9EA6-DF929625EA0E}">
        <p15:presenceInfo xmlns:p15="http://schemas.microsoft.com/office/powerpoint/2012/main" userId="S::CSGordon@mercy.com::ab9b1770-956e-43eb-a380-b8eb45f89e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CDC604-8AFC-0599-02B2-F8413E2BA6CE}" v="14" dt="2024-04-15T14:11:10.095"/>
    <p1510:client id="{BD4149E7-B8FC-C306-95F0-845BB2F6FFC3}" v="42" dt="2024-04-16T12:53:33.6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217" autoAdjust="0"/>
  </p:normalViewPr>
  <p:slideViewPr>
    <p:cSldViewPr snapToGrid="0">
      <p:cViewPr varScale="1">
        <p:scale>
          <a:sx n="72" d="100"/>
          <a:sy n="72" d="100"/>
        </p:scale>
        <p:origin x="20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9EBED-2E3B-4076-B394-4BB6AF259A6D}" type="datetimeFigureOut">
              <a:rPr lang="en-US" smtClean="0"/>
              <a:t>6/29/2026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813B2F-CD79-4DBA-92D9-B3DC07AA3552}" type="slidenum">
              <a:rPr lang="en-US" smtClean="0"/>
              <a:t>‹#›</a:t>
            </a:fld>
            <a:endParaRPr lang="en-US"/>
          </a:p>
        </p:txBody>
      </p:sp>
    </p:spTree>
    <p:extLst>
      <p:ext uri="{BB962C8B-B14F-4D97-AF65-F5344CB8AC3E}">
        <p14:creationId xmlns:p14="http://schemas.microsoft.com/office/powerpoint/2010/main" val="311943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u="sng" dirty="0"/>
              <a:t>These presentation notes have been designed to be read verbatim by the leader</a:t>
            </a:r>
            <a:endParaRPr lang="en-US" i="1" u="sng" dirty="0">
              <a:ea typeface="Calibri"/>
              <a:cs typeface="Calibri"/>
            </a:endParaRPr>
          </a:p>
          <a:p>
            <a:endParaRPr lang="en-US" dirty="0"/>
          </a:p>
          <a:p>
            <a:r>
              <a:rPr lang="en-US" dirty="0"/>
              <a:t>Today we will be reviewing the upcoming </a:t>
            </a:r>
            <a:r>
              <a:rPr lang="en-US" sz="1200" kern="1200" dirty="0">
                <a:solidFill>
                  <a:schemeClr val="tx1"/>
                </a:solidFill>
                <a:effectLst/>
                <a:latin typeface="+mn-lt"/>
                <a:ea typeface="+mn-ea"/>
                <a:cs typeface="+mn-cs"/>
              </a:rPr>
              <a:t>Bon Secours Mercy Health Associate Campaign</a:t>
            </a:r>
            <a:r>
              <a:rPr lang="en-US" dirty="0"/>
              <a:t>! </a:t>
            </a:r>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1</a:t>
            </a:fld>
            <a:endParaRPr lang="en-US"/>
          </a:p>
        </p:txBody>
      </p:sp>
    </p:spTree>
    <p:extLst>
      <p:ext uri="{BB962C8B-B14F-4D97-AF65-F5344CB8AC3E}">
        <p14:creationId xmlns:p14="http://schemas.microsoft.com/office/powerpoint/2010/main" val="401447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the Give for Good Associate Giving Campaign?</a:t>
            </a:r>
            <a:endParaRPr lang="en-US" dirty="0"/>
          </a:p>
          <a:p>
            <a:endParaRPr lang="en-US" dirty="0"/>
          </a:p>
          <a:p>
            <a:r>
              <a:rPr lang="en-US" sz="1200" kern="1200" dirty="0">
                <a:solidFill>
                  <a:schemeClr val="tx1"/>
                </a:solidFill>
                <a:effectLst/>
                <a:latin typeface="+mn-lt"/>
                <a:ea typeface="+mn-ea"/>
                <a:cs typeface="+mn-cs"/>
              </a:rPr>
              <a:t>The Campaign is an opportunity for our associates to support our mission through a variety of gift options.</a:t>
            </a:r>
            <a:r>
              <a:rPr lang="en-US" dirty="0"/>
              <a:t> Gifts can be directed to your community and to several programs and special projects. </a:t>
            </a:r>
          </a:p>
          <a:p>
            <a:endParaRPr lang="en-US" dirty="0"/>
          </a:p>
          <a:p>
            <a:r>
              <a:rPr lang="en-US" sz="1200" kern="1200" dirty="0">
                <a:solidFill>
                  <a:schemeClr val="tx1"/>
                </a:solidFill>
                <a:effectLst/>
                <a:latin typeface="+mn-lt"/>
                <a:ea typeface="+mn-ea"/>
                <a:cs typeface="+mn-cs"/>
              </a:rPr>
              <a:t>This year’s campaign kicks off on </a:t>
            </a:r>
            <a:r>
              <a:rPr lang="en-US" dirty="0"/>
              <a:t>August 26th</a:t>
            </a:r>
            <a:r>
              <a:rPr lang="en-US" sz="1200" kern="1200" dirty="0">
                <a:solidFill>
                  <a:schemeClr val="tx1"/>
                </a:solidFill>
                <a:effectLst/>
                <a:latin typeface="+mn-lt"/>
                <a:ea typeface="+mn-ea"/>
                <a:cs typeface="+mn-cs"/>
              </a:rPr>
              <a:t> with</a:t>
            </a:r>
            <a:r>
              <a:rPr lang="en-US" dirty="0"/>
              <a:t> our day of giving celebration, THE BIG GIVE</a:t>
            </a:r>
            <a:r>
              <a:rPr lang="en-US" sz="1200" kern="1200" dirty="0">
                <a:solidFill>
                  <a:schemeClr val="tx1"/>
                </a:solidFill>
                <a:effectLst/>
                <a:latin typeface="+mn-lt"/>
                <a:ea typeface="+mn-ea"/>
                <a:cs typeface="+mn-cs"/>
              </a:rPr>
              <a:t>.</a:t>
            </a:r>
            <a:r>
              <a:rPr lang="en-US" dirty="0"/>
              <a:t> </a:t>
            </a:r>
            <a:endParaRPr lang="en-US" dirty="0">
              <a:cs typeface="Calibri"/>
            </a:endParaRPr>
          </a:p>
          <a:p>
            <a:endParaRPr lang="en-US" dirty="0"/>
          </a:p>
          <a:p>
            <a:r>
              <a:rPr lang="en-US" sz="1200" kern="1200" dirty="0">
                <a:solidFill>
                  <a:schemeClr val="tx1"/>
                </a:solidFill>
                <a:effectLst/>
                <a:latin typeface="+mn-lt"/>
                <a:ea typeface="+mn-ea"/>
                <a:cs typeface="+mn-cs"/>
              </a:rPr>
              <a:t>The Campaign will continue through the entire month of September. Associates</a:t>
            </a:r>
            <a:r>
              <a:rPr lang="en-US" dirty="0"/>
              <a:t> will</a:t>
            </a:r>
            <a:r>
              <a:rPr lang="en-US" sz="1200" kern="1200" dirty="0">
                <a:solidFill>
                  <a:schemeClr val="tx1"/>
                </a:solidFill>
                <a:effectLst/>
                <a:latin typeface="+mn-lt"/>
                <a:ea typeface="+mn-ea"/>
                <a:cs typeface="+mn-cs"/>
              </a:rPr>
              <a:t> be receiving campaign information at their home, </a:t>
            </a:r>
            <a:r>
              <a:rPr lang="en-US" dirty="0"/>
              <a:t>by email, and through the Weekly Pulse.</a:t>
            </a:r>
            <a:endParaRPr lang="en-US" sz="1200" kern="1200" dirty="0">
              <a:solidFill>
                <a:schemeClr val="tx1"/>
              </a:solidFill>
              <a:effectLst/>
              <a:latin typeface="+mn-lt"/>
              <a:cs typeface="Calibri"/>
            </a:endParaRPr>
          </a:p>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2</a:t>
            </a:fld>
            <a:endParaRPr lang="en-US"/>
          </a:p>
        </p:txBody>
      </p:sp>
    </p:spTree>
    <p:extLst>
      <p:ext uri="{BB962C8B-B14F-4D97-AF65-F5344CB8AC3E}">
        <p14:creationId xmlns:p14="http://schemas.microsoft.com/office/powerpoint/2010/main" val="333871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Laurene loves supporting Mercy Health Foundation Lorain by volunteering at the Mercy Health Auxiliary Thrift Store.</a:t>
            </a:r>
          </a:p>
          <a:p>
            <a:endParaRPr lang="en-US" dirty="0"/>
          </a:p>
          <a:p>
            <a:r>
              <a:rPr lang="en-US" dirty="0"/>
              <a:t>“Helping others makes me feel good It is one of my biggest enjoyments.”</a:t>
            </a:r>
          </a:p>
          <a:p>
            <a:endParaRPr lang="en-US" dirty="0"/>
          </a:p>
          <a:p>
            <a:r>
              <a:rPr lang="en-US" dirty="0"/>
              <a:t>Through </a:t>
            </a:r>
            <a:r>
              <a:rPr lang="en-US"/>
              <a:t>initiatives Women's </a:t>
            </a:r>
            <a:r>
              <a:rPr lang="en-US" dirty="0"/>
              <a:t>Health, Cancer Centers, and the Birthing Center, support from the Foundation is helping to expand care and access across the region.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Here’s a look at the impact of our 2024 giving: </a:t>
            </a:r>
          </a:p>
          <a:p>
            <a:endParaRPr lang="en-US" dirty="0">
              <a:ea typeface="Calibri"/>
              <a:cs typeface="Calibri"/>
            </a:endParaRPr>
          </a:p>
          <a:p>
            <a:pPr marL="171450" indent="-171450">
              <a:buFont typeface="Arial" panose="020B0604020202020204" pitchFamily="34" charset="0"/>
              <a:buChar char="•"/>
            </a:pPr>
            <a:r>
              <a:rPr lang="en-US" dirty="0">
                <a:solidFill>
                  <a:srgbClr val="FF0000"/>
                </a:solidFill>
                <a:ea typeface="Calibri"/>
                <a:cs typeface="Calibri"/>
              </a:rPr>
              <a:t>163 associates participated</a:t>
            </a: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54 were first-time donors</a:t>
            </a:r>
          </a:p>
          <a:p>
            <a:pPr marL="171450" indent="-171450">
              <a:buFont typeface="Arial" panose="020B0604020202020204" pitchFamily="34" charset="0"/>
              <a:buChar char="•"/>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23 were Half Hour </a:t>
            </a:r>
            <a:r>
              <a:rPr lang="en-US">
                <a:solidFill>
                  <a:srgbClr val="FF0000"/>
                </a:solidFill>
                <a:highlight>
                  <a:srgbClr val="FFFF00"/>
                </a:highlight>
                <a:ea typeface="Calibri"/>
                <a:cs typeface="Calibri"/>
              </a:rPr>
              <a:t>Hero donors</a:t>
            </a:r>
            <a:endParaRPr lang="en-US" dirty="0">
              <a:solidFill>
                <a:srgbClr val="FF0000"/>
              </a:solidFill>
              <a:highlight>
                <a:srgbClr val="FFFF00"/>
              </a:highlight>
              <a:ea typeface="Calibri"/>
              <a:cs typeface="Calibri"/>
            </a:endParaRPr>
          </a:p>
          <a:p>
            <a:pPr marL="0" indent="0">
              <a:buFont typeface="Arial" panose="020B0604020202020204" pitchFamily="34" charset="0"/>
              <a:buNone/>
            </a:pPr>
            <a:endParaRPr lang="en-US" dirty="0">
              <a:solidFill>
                <a:srgbClr val="FF0000"/>
              </a:solidFill>
              <a:highlight>
                <a:srgbClr val="FFFF00"/>
              </a:highlight>
              <a:ea typeface="Calibri"/>
              <a:cs typeface="Calibri"/>
            </a:endParaRPr>
          </a:p>
          <a:p>
            <a:pPr marL="171450" indent="-171450">
              <a:buFont typeface="Arial" panose="020B0604020202020204" pitchFamily="34" charset="0"/>
              <a:buChar char="•"/>
            </a:pPr>
            <a:r>
              <a:rPr lang="en-US" dirty="0">
                <a:solidFill>
                  <a:srgbClr val="FF0000"/>
                </a:solidFill>
                <a:highlight>
                  <a:srgbClr val="FFFF00"/>
                </a:highlight>
                <a:ea typeface="Calibri"/>
                <a:cs typeface="Calibri"/>
              </a:rPr>
              <a:t>Together we raised an incredible $57,270!</a:t>
            </a:r>
          </a:p>
        </p:txBody>
      </p:sp>
      <p:sp>
        <p:nvSpPr>
          <p:cNvPr id="4" name="Slide Number Placeholder 3"/>
          <p:cNvSpPr>
            <a:spLocks noGrp="1"/>
          </p:cNvSpPr>
          <p:nvPr>
            <p:ph type="sldNum" sz="quarter" idx="5"/>
          </p:nvPr>
        </p:nvSpPr>
        <p:spPr/>
        <p:txBody>
          <a:bodyPr/>
          <a:lstStyle/>
          <a:p>
            <a:fld id="{449F3A0A-ED59-4BB5-818F-752D1FE78868}" type="slidenum">
              <a:rPr lang="en-US" smtClean="0"/>
              <a:t>4</a:t>
            </a:fld>
            <a:endParaRPr lang="en-US"/>
          </a:p>
        </p:txBody>
      </p:sp>
    </p:spTree>
    <p:extLst>
      <p:ext uri="{BB962C8B-B14F-4D97-AF65-F5344CB8AC3E}">
        <p14:creationId xmlns:p14="http://schemas.microsoft.com/office/powerpoint/2010/main" val="1512562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ontserrat"/>
              </a:rPr>
              <a:t>This year, THE BIG GIVE </a:t>
            </a:r>
            <a:r>
              <a:rPr lang="en-US" sz="1200" b="0" dirty="0">
                <a:latin typeface="Montserrat"/>
              </a:rPr>
              <a:t>will take place on </a:t>
            </a:r>
            <a:r>
              <a:rPr lang="en-US" dirty="0">
                <a:latin typeface="Montserrat"/>
              </a:rPr>
              <a:t>August 26th and will launch </a:t>
            </a:r>
            <a:r>
              <a:rPr lang="en-US" sz="1200" b="0" dirty="0">
                <a:latin typeface="Montserrat"/>
              </a:rPr>
              <a:t>this year’s campaign.</a:t>
            </a:r>
            <a:r>
              <a:rPr lang="en-US" dirty="0">
                <a:latin typeface="Montserrat"/>
              </a:rPr>
              <a:t> </a:t>
            </a:r>
            <a:endParaRPr lang="en-US" dirty="0">
              <a:latin typeface="Montserrat" panose="020B0604020202020204" charset="0"/>
            </a:endParaRPr>
          </a:p>
          <a:p>
            <a:endParaRPr lang="en-US" dirty="0">
              <a:latin typeface="Montserrat"/>
            </a:endParaRPr>
          </a:p>
          <a:p>
            <a:r>
              <a:rPr lang="en-US" dirty="0">
                <a:latin typeface="Montserrat"/>
              </a:rPr>
              <a:t>This is a call to action for associates to make their gift in the first 24 hours of the Give for Good campaign and engage in activities in celebration of the kick-off of Give for Good.</a:t>
            </a:r>
            <a:endParaRPr lang="en-US" dirty="0">
              <a:latin typeface="Montserrat" panose="020B0604020202020204" charset="0"/>
            </a:endParaRPr>
          </a:p>
          <a:p>
            <a:pPr algn="l"/>
            <a:endParaRPr lang="en-US" sz="1200" b="0" dirty="0">
              <a:latin typeface="Montserrat" panose="020B0604020202020204" charset="0"/>
            </a:endParaRPr>
          </a:p>
          <a:p>
            <a:pPr algn="l"/>
            <a:r>
              <a:rPr lang="en-US" sz="1200" b="0" dirty="0">
                <a:latin typeface="Montserrat" panose="020B0604020202020204" charset="0"/>
              </a:rPr>
              <a:t>Donors with recurring gifts are automatically eligible for THE BIG GIVE incentives, including The Big Give shirt for those at the Power Hour, Lead for Good, or Half Hour Hero levels!</a:t>
            </a:r>
          </a:p>
          <a:p>
            <a:pPr algn="l"/>
            <a:endParaRPr lang="en-US" sz="1200" b="0" dirty="0">
              <a:latin typeface="Montserrat" panose="020B0604020202020204" charset="0"/>
            </a:endParaRPr>
          </a:p>
          <a:p>
            <a:r>
              <a:rPr lang="en-US" dirty="0">
                <a:latin typeface="Montserrat"/>
              </a:rPr>
              <a:t>Make sure to</a:t>
            </a:r>
            <a:r>
              <a:rPr lang="en-US" sz="1200" b="0" dirty="0">
                <a:latin typeface="Montserrat"/>
              </a:rPr>
              <a:t> </a:t>
            </a:r>
            <a:r>
              <a:rPr lang="en-US" dirty="0">
                <a:latin typeface="Montserrat"/>
              </a:rPr>
              <a:t>make your gift before midnight on 8/26! </a:t>
            </a:r>
            <a:endParaRPr lang="en-US" sz="1200" b="0" dirty="0">
              <a:latin typeface="Montserrat"/>
            </a:endParaRPr>
          </a:p>
          <a:p>
            <a:pPr algn="l"/>
            <a:endParaRPr lang="en-US" sz="1200" b="0" dirty="0">
              <a:latin typeface="Montserrat" panose="020B0604020202020204" charset="0"/>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5</a:t>
            </a:fld>
            <a:endParaRPr lang="en-US"/>
          </a:p>
        </p:txBody>
      </p:sp>
    </p:spTree>
    <p:extLst>
      <p:ext uri="{BB962C8B-B14F-4D97-AF65-F5344CB8AC3E}">
        <p14:creationId xmlns:p14="http://schemas.microsoft.com/office/powerpoint/2010/main" val="43884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different ways an associate can choose to make a gift. </a:t>
            </a:r>
            <a:endParaRPr lang="en-US" dirty="0">
              <a:cs typeface="Calibri"/>
            </a:endParaRPr>
          </a:p>
          <a:p>
            <a:pPr lvl="0" rtl="0"/>
            <a:endParaRPr lang="en-US" sz="1200" kern="1200" dirty="0">
              <a:solidFill>
                <a:schemeClr val="tx1"/>
              </a:solidFill>
              <a:effectLst/>
              <a:latin typeface="+mn-lt"/>
              <a:cs typeface="Calibri"/>
            </a:endParaRPr>
          </a:p>
          <a:p>
            <a:r>
              <a:rPr lang="en-US" dirty="0">
                <a:cs typeface="Calibri" panose="020F0502020204030204"/>
              </a:rPr>
              <a:t>Per pay period deductions that will take place the first pay period of 2027. Associates can choose to do a per pay period deduction at the Power Hour level, one hour of pay per pay period, Lead for Good, a $1,001 pledge for the year that can be deducted evenly throughout the year or in one deduction, Half Hour Hero, a gift of a half hour of pay per pay period, or at any amount they would like. </a:t>
            </a:r>
            <a:endParaRPr lang="en-US" sz="1200" kern="1200" dirty="0">
              <a:solidFill>
                <a:schemeClr val="tx1"/>
              </a:solidFill>
              <a:effectLst/>
              <a:latin typeface="+mn-lt"/>
              <a:ea typeface="Calibri"/>
              <a:cs typeface="Calibri" panose="020F0502020204030204"/>
            </a:endParaRPr>
          </a:p>
          <a:p>
            <a:endParaRPr lang="en-US" dirty="0">
              <a:cs typeface="Calibri" panose="020F0502020204030204"/>
            </a:endParaRPr>
          </a:p>
          <a:p>
            <a:r>
              <a:rPr lang="en-US" dirty="0">
                <a:cs typeface="Calibri" panose="020F0502020204030204"/>
              </a:rPr>
              <a:t>There is also an opportunity for associates to do a one-time payroll deduction that will take place in November. One-time gifts made by cash and credit card are also accepted. </a:t>
            </a:r>
          </a:p>
          <a:p>
            <a:endParaRPr lang="en-US" dirty="0">
              <a:cs typeface="Calibri" panose="020F0502020204030204"/>
            </a:endParaRPr>
          </a:p>
          <a:p>
            <a:r>
              <a:rPr lang="en-US" dirty="0">
                <a:cs typeface="Calibri" panose="020F0502020204030204"/>
              </a:rPr>
              <a:t>Hourly associates are able to donate unused PTO (only hourly due to HR policy, if asked.)</a:t>
            </a:r>
          </a:p>
          <a:p>
            <a:endParaRPr lang="en-US" dirty="0">
              <a:cs typeface="Calibri" panose="020F0502020204030204"/>
            </a:endParaRPr>
          </a:p>
          <a:p>
            <a:r>
              <a:rPr lang="en-US" dirty="0">
                <a:cs typeface="Calibri" panose="020F0502020204030204"/>
              </a:rPr>
              <a:t>Gifts can be made by simply filling out a form online at bsmhgiveforgood.com or returning the brochure received at each associate's home. </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6</a:t>
            </a:fld>
            <a:endParaRPr lang="en-US"/>
          </a:p>
        </p:txBody>
      </p:sp>
    </p:spTree>
    <p:extLst>
      <p:ext uri="{BB962C8B-B14F-4D97-AF65-F5344CB8AC3E}">
        <p14:creationId xmlns:p14="http://schemas.microsoft.com/office/powerpoint/2010/main" val="958712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associates give at the Power Hour, Lead for Good, or Half Hour Hero level, they can be eligible for the following rewards:</a:t>
            </a:r>
            <a:endParaRPr lang="en-US" dirty="0">
              <a:ea typeface="+mn-ea"/>
              <a:cs typeface="+mn-cs"/>
            </a:endParaRPr>
          </a:p>
          <a:p>
            <a:pPr lvl="0" rtl="0"/>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POWER HOUR	</a:t>
            </a:r>
            <a:r>
              <a:rPr lang="en-US" dirty="0"/>
              <a:t>1</a:t>
            </a:r>
            <a:r>
              <a:rPr lang="en-US" sz="1200" kern="1200" dirty="0">
                <a:solidFill>
                  <a:schemeClr val="tx1"/>
                </a:solidFill>
                <a:effectLst/>
                <a:latin typeface="+mn-lt"/>
                <a:ea typeface="+mn-ea"/>
                <a:cs typeface="+mn-cs"/>
              </a:rPr>
              <a:t> hour of pay per pay period</a:t>
            </a:r>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1,200 Called to Shine points</a:t>
            </a:r>
            <a:r>
              <a:rPr lang="en-US" dirty="0"/>
              <a:t> </a:t>
            </a:r>
          </a:p>
          <a:p>
            <a:endParaRPr lang="en-US" b="1" dirty="0">
              <a:ea typeface="Calibri" panose="020F0502020204030204"/>
              <a:cs typeface="Calibri" panose="020F0502020204030204"/>
            </a:endParaRPr>
          </a:p>
          <a:p>
            <a:r>
              <a:rPr lang="en-US" sz="1200" kern="1200" dirty="0">
                <a:solidFill>
                  <a:schemeClr val="tx1"/>
                </a:solidFill>
                <a:effectLst/>
                <a:latin typeface="+mn-lt"/>
                <a:ea typeface="+mn-ea"/>
                <a:cs typeface="+mn-cs"/>
              </a:rPr>
              <a:t>LEAD FOR GOOD $</a:t>
            </a:r>
            <a:r>
              <a:rPr lang="en-US" dirty="0"/>
              <a:t>1,001</a:t>
            </a:r>
            <a:r>
              <a:rPr lang="en-US" sz="1200" kern="1200" dirty="0">
                <a:solidFill>
                  <a:schemeClr val="tx1"/>
                </a:solidFill>
                <a:effectLst/>
                <a:latin typeface="+mn-lt"/>
                <a:ea typeface="+mn-ea"/>
                <a:cs typeface="+mn-cs"/>
              </a:rPr>
              <a:t> gift, either one time or spread over 26 pay periods	</a:t>
            </a: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ea typeface="+mn-ea"/>
                <a:cs typeface="+mn-cs"/>
              </a:rPr>
              <a:t>1,000 Called to Shine points</a:t>
            </a:r>
            <a:r>
              <a:rPr lang="en-US" dirty="0"/>
              <a:t> </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sz="1200" kern="1200" dirty="0">
                <a:solidFill>
                  <a:schemeClr val="tx1"/>
                </a:solidFill>
                <a:effectLst/>
                <a:latin typeface="+mn-lt"/>
                <a:ea typeface="+mn-ea"/>
                <a:cs typeface="+mn-cs"/>
              </a:rPr>
              <a:t>HALF HOUR HERO ½ hour of pay per pay period</a:t>
            </a:r>
            <a:endParaRPr lang="en-US" sz="1200" kern="1200" dirty="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600 Called to Shine points</a:t>
            </a:r>
            <a:endParaRPr lang="en-US" sz="1200" kern="1200" dirty="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defRPr/>
            </a:pPr>
            <a:r>
              <a:rPr lang="en-US" dirty="0"/>
              <a:t>As </a:t>
            </a:r>
            <a:r>
              <a:rPr lang="en-US" sz="1200" kern="1200" dirty="0">
                <a:solidFill>
                  <a:schemeClr val="tx1"/>
                </a:solidFill>
                <a:effectLst/>
                <a:latin typeface="+mn-lt"/>
                <a:ea typeface="+mn-ea"/>
                <a:cs typeface="+mn-cs"/>
              </a:rPr>
              <a:t>a bonus, </a:t>
            </a:r>
            <a:r>
              <a:rPr lang="en-US" dirty="0"/>
              <a:t>if</a:t>
            </a:r>
            <a:r>
              <a:rPr lang="en-US" sz="1200" kern="1200" dirty="0">
                <a:solidFill>
                  <a:schemeClr val="tx1"/>
                </a:solidFill>
                <a:effectLst/>
                <a:latin typeface="+mn-lt"/>
                <a:ea typeface="+mn-ea"/>
                <a:cs typeface="+mn-cs"/>
              </a:rPr>
              <a:t> a gift </a:t>
            </a:r>
            <a:r>
              <a:rPr lang="en-US" dirty="0"/>
              <a:t>at these</a:t>
            </a:r>
            <a:r>
              <a:rPr lang="en-US" sz="1200" kern="1200" dirty="0">
                <a:solidFill>
                  <a:schemeClr val="tx1"/>
                </a:solidFill>
                <a:effectLst/>
                <a:latin typeface="+mn-lt"/>
                <a:ea typeface="+mn-ea"/>
                <a:cs typeface="+mn-cs"/>
              </a:rPr>
              <a:t> levels</a:t>
            </a:r>
            <a:r>
              <a:rPr lang="en-US" dirty="0"/>
              <a:t> is made before midnight on August 26th during THE BIG GIVE, donors can be eligible for a free shirt.</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In addition to the giving level incentives: </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Donors who make a first-time, recurring gift before midnight 8/26/26 will receive 500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other recurring gifts will receive 100 Called to Shine Points</a:t>
            </a:r>
          </a:p>
          <a:p>
            <a:pPr>
              <a:defRPr/>
            </a:pPr>
            <a:endParaRPr lang="en-US" sz="1200" kern="1200" dirty="0">
              <a:solidFill>
                <a:schemeClr val="tx1"/>
              </a:solidFill>
              <a:effectLst/>
              <a:latin typeface="+mn-lt"/>
              <a:cs typeface="Calibri"/>
            </a:endParaRPr>
          </a:p>
          <a:p>
            <a:pPr>
              <a:defRPr/>
            </a:pPr>
            <a:r>
              <a:rPr lang="en-US" sz="1200" kern="1200" dirty="0">
                <a:solidFill>
                  <a:schemeClr val="tx1"/>
                </a:solidFill>
                <a:effectLst/>
                <a:latin typeface="+mn-lt"/>
                <a:cs typeface="Calibri"/>
              </a:rPr>
              <a:t>ALL DONORS will receive 75 be well points </a:t>
            </a:r>
          </a:p>
          <a:p>
            <a:pPr>
              <a:defRPr/>
            </a:pPr>
            <a:endParaRPr lang="en-US" sz="120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7</a:t>
            </a:fld>
            <a:endParaRPr lang="en-US"/>
          </a:p>
        </p:txBody>
      </p:sp>
    </p:spTree>
    <p:extLst>
      <p:ext uri="{BB962C8B-B14F-4D97-AF65-F5344CB8AC3E}">
        <p14:creationId xmlns:p14="http://schemas.microsoft.com/office/powerpoint/2010/main" val="2376562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8</a:t>
            </a:fld>
            <a:endParaRPr lang="en-US"/>
          </a:p>
        </p:txBody>
      </p:sp>
    </p:spTree>
    <p:extLst>
      <p:ext uri="{BB962C8B-B14F-4D97-AF65-F5344CB8AC3E}">
        <p14:creationId xmlns:p14="http://schemas.microsoft.com/office/powerpoint/2010/main" val="1347701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Thousands of Bon Secours Mercy Health Associates support the </a:t>
            </a:r>
            <a:r>
              <a:rPr lang="en-US" dirty="0"/>
              <a:t>Foundation's giving campaign </a:t>
            </a:r>
            <a:r>
              <a:rPr lang="en-US" sz="1200" kern="1200" dirty="0">
                <a:solidFill>
                  <a:schemeClr val="tx1"/>
                </a:solidFill>
                <a:effectLst/>
                <a:latin typeface="+mn-lt"/>
                <a:ea typeface="+mn-ea"/>
                <a:cs typeface="+mn-cs"/>
              </a:rPr>
              <a:t>each year.</a:t>
            </a:r>
            <a:r>
              <a:rPr lang="en-US" dirty="0"/>
              <a:t> Many programs and services that help our patients and associates depend on your donations.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cs typeface="Calibri"/>
            </a:endParaRPr>
          </a:p>
          <a:p>
            <a:r>
              <a:rPr lang="en-US" sz="1200" kern="1200" dirty="0">
                <a:solidFill>
                  <a:schemeClr val="tx1"/>
                </a:solidFill>
                <a:effectLst/>
                <a:latin typeface="+mn-lt"/>
                <a:ea typeface="+mn-ea"/>
                <a:cs typeface="+mn-cs"/>
              </a:rPr>
              <a:t>You will receive a letter and brochure with giving options for our market </a:t>
            </a:r>
            <a:r>
              <a:rPr lang="en-US" dirty="0"/>
              <a:t>at home </a:t>
            </a:r>
            <a:r>
              <a:rPr lang="en-US" sz="1200" kern="1200" dirty="0">
                <a:solidFill>
                  <a:schemeClr val="tx1"/>
                </a:solidFill>
                <a:effectLst/>
                <a:latin typeface="+mn-lt"/>
                <a:ea typeface="+mn-ea"/>
                <a:cs typeface="+mn-cs"/>
              </a:rPr>
              <a:t>in August. Please read through the brochure and consider a gift to </a:t>
            </a:r>
            <a:r>
              <a:rPr lang="en-US" dirty="0"/>
              <a:t>programs</a:t>
            </a:r>
            <a:r>
              <a:rPr lang="en-US" sz="1200" kern="1200" dirty="0">
                <a:solidFill>
                  <a:schemeClr val="tx1"/>
                </a:solidFill>
                <a:effectLst/>
                <a:latin typeface="+mn-lt"/>
                <a:ea typeface="+mn-ea"/>
                <a:cs typeface="+mn-cs"/>
              </a:rPr>
              <a:t> that mean the most to you.</a:t>
            </a:r>
            <a:r>
              <a:rPr lang="en-US" dirty="0"/>
              <a:t> </a:t>
            </a:r>
            <a:endParaRPr lang="en-US" sz="1200" kern="1200" dirty="0">
              <a:solidFill>
                <a:schemeClr val="tx1"/>
              </a:solidFill>
              <a:effectLst/>
              <a:latin typeface="+mn-lt"/>
              <a:ea typeface="+mn-ea"/>
              <a:cs typeface="+mn-cs"/>
            </a:endParaRPr>
          </a:p>
          <a:p>
            <a:pPr lvl="0" rtl="0"/>
            <a:endParaRPr lang="en-US" sz="1200" kern="1200" dirty="0">
              <a:solidFill>
                <a:schemeClr val="tx1"/>
              </a:solidFill>
              <a:effectLst/>
              <a:latin typeface="+mn-lt"/>
              <a:ea typeface="+mn-ea"/>
              <a:cs typeface="+mn-cs"/>
            </a:endParaRPr>
          </a:p>
          <a:p>
            <a:r>
              <a:rPr lang="en-US" dirty="0"/>
              <a:t>The fastest and easiest way to give is online at </a:t>
            </a:r>
            <a:r>
              <a:rPr lang="en-US" sz="1200" kern="1200" dirty="0">
                <a:solidFill>
                  <a:schemeClr val="tx1"/>
                </a:solidFill>
                <a:effectLst/>
                <a:latin typeface="+mn-lt"/>
                <a:ea typeface="+mn-ea"/>
                <a:cs typeface="+mn-cs"/>
              </a:rPr>
              <a:t>BSMHgiveforgood.com</a:t>
            </a:r>
            <a:r>
              <a:rPr lang="en-US" dirty="0"/>
              <a:t>. </a:t>
            </a:r>
            <a:endParaRPr lang="en-US" sz="1200" kern="1200" dirty="0">
              <a:solidFill>
                <a:schemeClr val="tx1"/>
              </a:solidFill>
              <a:effectLst/>
              <a:latin typeface="+mn-lt"/>
              <a:ea typeface="Calibri"/>
              <a:cs typeface="Calibri"/>
            </a:endParaRPr>
          </a:p>
          <a:p>
            <a:endParaRPr lang="en-US" sz="1200" kern="1200" dirty="0">
              <a:solidFill>
                <a:schemeClr val="tx1"/>
              </a:solidFill>
              <a:effectLst/>
              <a:latin typeface="+mn-lt"/>
              <a:ea typeface="Calibri"/>
              <a:cs typeface="Calibri"/>
            </a:endParaRPr>
          </a:p>
          <a:p>
            <a:r>
              <a:rPr lang="en-US" dirty="0">
                <a:ea typeface="Calibri"/>
                <a:cs typeface="Calibri"/>
              </a:rPr>
              <a:t>Thank you!</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49F3A0A-ED59-4BB5-818F-752D1FE78868}" type="slidenum">
              <a:rPr lang="en-US" smtClean="0"/>
              <a:t>9</a:t>
            </a:fld>
            <a:endParaRPr lang="en-US" dirty="0"/>
          </a:p>
        </p:txBody>
      </p:sp>
    </p:spTree>
    <p:extLst>
      <p:ext uri="{BB962C8B-B14F-4D97-AF65-F5344CB8AC3E}">
        <p14:creationId xmlns:p14="http://schemas.microsoft.com/office/powerpoint/2010/main" val="2863853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9778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847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505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6599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8732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5397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569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6/29/2026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17242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6/29/2026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53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159262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226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82147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67971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6/29/2026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603162447"/>
      </p:ext>
    </p:extLst>
  </p:cSld>
  <p:clrMap bg1="lt1" tx1="dk1" bg2="lt2" tx2="dk2" accent1="accent1" accent2="accent2" accent3="accent3" accent4="accent4" accent5="accent5" accent6="accent6" hlink="hlink" folHlink="folHlink"/>
  <p:sldLayoutIdLst>
    <p:sldLayoutId id="214748372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6/29/2026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givebsmh.org/bon-secours-mercy-health-foundation/mercy-health-foundation/lorain-oh/bsmh-associates/#gfg-lor" TargetMode="External"/><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9FFCA0E-65C1-E396-310B-797F6FEF4BA0}"/>
              </a:ext>
            </a:extLst>
          </p:cNvPr>
          <p:cNvPicPr>
            <a:picLocks/>
          </p:cNvPicPr>
          <p:nvPr/>
        </p:nvPicPr>
        <p:blipFill rotWithShape="1">
          <a:blip r:embed="rId3">
            <a:extLst>
              <a:ext uri="{28A0092B-C50C-407E-A947-70E740481C1C}">
                <a14:useLocalDpi xmlns:a14="http://schemas.microsoft.com/office/drawing/2010/main" val="0"/>
              </a:ext>
            </a:extLst>
          </a:blip>
          <a:srcRect l="13153" t="26898" r="12467" b="20401"/>
          <a:stretch/>
        </p:blipFill>
        <p:spPr>
          <a:xfrm>
            <a:off x="3896100" y="-822"/>
            <a:ext cx="8295900" cy="6858000"/>
          </a:xfrm>
          <a:prstGeom prst="rect">
            <a:avLst/>
          </a:prstGeom>
        </p:spPr>
      </p:pic>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4"/>
          <a:srcRect b="62653"/>
          <a:stretch/>
        </p:blipFill>
        <p:spPr>
          <a:xfrm rot="5400000">
            <a:off x="-1119379" y="1123271"/>
            <a:ext cx="6858000" cy="4609817"/>
          </a:xfrm>
          <a:prstGeom prst="rect">
            <a:avLst/>
          </a:prstGeom>
          <a:solidFill>
            <a:srgbClr val="1A13AD"/>
          </a:solidFill>
          <a:ln>
            <a:noFill/>
          </a:ln>
        </p:spPr>
      </p:pic>
      <p:pic>
        <p:nvPicPr>
          <p:cNvPr id="8" name="Picture 7" descr="A picture containing drawing&#10;&#10;Description automatically generated">
            <a:extLst>
              <a:ext uri="{FF2B5EF4-FFF2-40B4-BE49-F238E27FC236}">
                <a16:creationId xmlns:a16="http://schemas.microsoft.com/office/drawing/2014/main" id="{F24306EB-1002-42CC-BEA4-E5AE6A1794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39" y="1069106"/>
            <a:ext cx="3851139" cy="2820337"/>
          </a:xfrm>
          <a:prstGeom prst="rect">
            <a:avLst/>
          </a:prstGeom>
        </p:spPr>
      </p:pic>
      <p:sp>
        <p:nvSpPr>
          <p:cNvPr id="4" name="TextBox 3">
            <a:extLst>
              <a:ext uri="{FF2B5EF4-FFF2-40B4-BE49-F238E27FC236}">
                <a16:creationId xmlns:a16="http://schemas.microsoft.com/office/drawing/2014/main" id="{376ADA97-0F34-44D4-972B-9235159BAB4A}"/>
              </a:ext>
            </a:extLst>
          </p:cNvPr>
          <p:cNvSpPr txBox="1"/>
          <p:nvPr/>
        </p:nvSpPr>
        <p:spPr>
          <a:xfrm>
            <a:off x="466623" y="4727390"/>
            <a:ext cx="3589564" cy="923330"/>
          </a:xfrm>
          <a:prstGeom prst="rect">
            <a:avLst/>
          </a:prstGeom>
          <a:noFill/>
        </p:spPr>
        <p:txBody>
          <a:bodyPr wrap="square" lIns="91440" tIns="45720" rIns="91440" bIns="45720" rtlCol="0" anchor="t">
            <a:spAutoFit/>
          </a:bodyPr>
          <a:lstStyle/>
          <a:p>
            <a:pPr algn="ctr"/>
            <a:r>
              <a:rPr lang="en-US" b="1" dirty="0">
                <a:solidFill>
                  <a:srgbClr val="FFFFFF"/>
                </a:solidFill>
                <a:latin typeface="Montserrat"/>
              </a:rPr>
              <a:t>Mercy Health Foundation Lorain</a:t>
            </a:r>
          </a:p>
          <a:p>
            <a:pPr algn="ctr" rtl="0" fontAlgn="base"/>
            <a:r>
              <a:rPr lang="en-US" sz="1800" b="0" i="0" dirty="0">
                <a:solidFill>
                  <a:srgbClr val="FFFFFF"/>
                </a:solidFill>
                <a:effectLst/>
                <a:latin typeface="Montserrat" panose="00000500000000000000" pitchFamily="2" charset="0"/>
              </a:rPr>
              <a:t>​</a:t>
            </a:r>
            <a:endParaRPr lang="en-US" sz="24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3303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AD76E7-FA45-D943-A3E5-5E3D7587C958}"/>
              </a:ext>
            </a:extLst>
          </p:cNvPr>
          <p:cNvPicPr>
            <a:picLocks noChangeAspect="1"/>
          </p:cNvPicPr>
          <p:nvPr/>
        </p:nvPicPr>
        <p:blipFill rotWithShape="1">
          <a:blip r:embed="rId3"/>
          <a:srcRect b="62653"/>
          <a:stretch/>
        </p:blipFill>
        <p:spPr>
          <a:xfrm>
            <a:off x="0" y="1"/>
            <a:ext cx="12211877" cy="2565400"/>
          </a:xfrm>
          <a:prstGeom prst="rect">
            <a:avLst/>
          </a:prstGeom>
          <a:ln>
            <a:noFill/>
          </a:ln>
        </p:spPr>
      </p:pic>
      <p:sp>
        <p:nvSpPr>
          <p:cNvPr id="2" name="TextBox 2"/>
          <p:cNvSpPr txBox="1"/>
          <p:nvPr/>
        </p:nvSpPr>
        <p:spPr>
          <a:xfrm>
            <a:off x="497823" y="275470"/>
            <a:ext cx="11176477" cy="1222322"/>
          </a:xfrm>
          <a:prstGeom prst="rect">
            <a:avLst/>
          </a:prstGeom>
        </p:spPr>
        <p:txBody>
          <a:bodyPr lIns="0" tIns="0" rIns="0" bIns="0" rtlCol="0" anchor="t">
            <a:spAutoFit/>
          </a:bodyPr>
          <a:lstStyle/>
          <a:p>
            <a:pPr algn="ctr">
              <a:lnSpc>
                <a:spcPts val="10561"/>
              </a:lnSpc>
            </a:pPr>
            <a:r>
              <a:rPr lang="en-US" sz="6400">
                <a:solidFill>
                  <a:schemeClr val="bg1"/>
                </a:solidFill>
                <a:latin typeface="Montserrat"/>
              </a:rPr>
              <a:t>WHAT IS GIVE FOR GOOD?</a:t>
            </a:r>
          </a:p>
        </p:txBody>
      </p:sp>
      <p:sp>
        <p:nvSpPr>
          <p:cNvPr id="4" name="TextBox 4"/>
          <p:cNvSpPr txBox="1"/>
          <p:nvPr/>
        </p:nvSpPr>
        <p:spPr>
          <a:xfrm>
            <a:off x="623128" y="1382287"/>
            <a:ext cx="10925865" cy="451149"/>
          </a:xfrm>
          <a:prstGeom prst="rect">
            <a:avLst/>
          </a:prstGeom>
        </p:spPr>
        <p:txBody>
          <a:bodyPr wrap="square" lIns="0" tIns="0" rIns="0" bIns="0" rtlCol="0" anchor="t">
            <a:spAutoFit/>
          </a:bodyPr>
          <a:lstStyle/>
          <a:p>
            <a:pPr algn="ctr">
              <a:lnSpc>
                <a:spcPts val="3920"/>
              </a:lnSpc>
            </a:pPr>
            <a:r>
              <a:rPr lang="en-US" sz="2400" b="1">
                <a:solidFill>
                  <a:srgbClr val="00BC50"/>
                </a:solidFill>
                <a:latin typeface="Montserrat"/>
              </a:rPr>
              <a:t>OUR ANNUAL ASSOCIATE GIVING CAMPAIGN</a:t>
            </a:r>
          </a:p>
        </p:txBody>
      </p:sp>
      <p:sp>
        <p:nvSpPr>
          <p:cNvPr id="3" name="TextBox 2">
            <a:extLst>
              <a:ext uri="{FF2B5EF4-FFF2-40B4-BE49-F238E27FC236}">
                <a16:creationId xmlns:a16="http://schemas.microsoft.com/office/drawing/2014/main" id="{2BA8B557-B296-4671-A868-6237A6EE173A}"/>
              </a:ext>
            </a:extLst>
          </p:cNvPr>
          <p:cNvSpPr txBox="1"/>
          <p:nvPr/>
        </p:nvSpPr>
        <p:spPr>
          <a:xfrm>
            <a:off x="899064" y="2882255"/>
            <a:ext cx="10414000" cy="3416320"/>
          </a:xfrm>
          <a:prstGeom prst="rect">
            <a:avLst/>
          </a:prstGeom>
          <a:noFill/>
        </p:spPr>
        <p:txBody>
          <a:bodyPr wrap="square" lIns="91440" tIns="45720" rIns="91440" bIns="45720" rtlCol="0" anchor="t">
            <a:spAutoFit/>
          </a:bodyPr>
          <a:lstStyle/>
          <a:p>
            <a:pPr algn="ctr"/>
            <a:r>
              <a:rPr lang="en-US" sz="3600">
                <a:latin typeface="Montserrat"/>
              </a:rPr>
              <a:t>The Campaign is an opportunity for Associates to support the mission of Bon Secours Mercy Health through a variety of gift options that benefit our patients, associates, and the local communities we serve. </a:t>
            </a:r>
            <a:endParaRPr lang="en-US" sz="3600">
              <a:latin typeface="Montserrat" panose="020B0604020202020204" charset="0"/>
            </a:endParaRPr>
          </a:p>
        </p:txBody>
      </p:sp>
    </p:spTree>
    <p:extLst>
      <p:ext uri="{BB962C8B-B14F-4D97-AF65-F5344CB8AC3E}">
        <p14:creationId xmlns:p14="http://schemas.microsoft.com/office/powerpoint/2010/main" val="810340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661"/>
        </a:solidFill>
        <a:effectLst/>
      </p:bgPr>
    </p:bg>
    <p:spTree>
      <p:nvGrpSpPr>
        <p:cNvPr id="1" name=""/>
        <p:cNvGrpSpPr/>
        <p:nvPr/>
      </p:nvGrpSpPr>
      <p:grpSpPr>
        <a:xfrm>
          <a:off x="0" y="0"/>
          <a:ext cx="0" cy="0"/>
          <a:chOff x="0" y="0"/>
          <a:chExt cx="0" cy="0"/>
        </a:xfrm>
      </p:grpSpPr>
      <p:sp>
        <p:nvSpPr>
          <p:cNvPr id="2" name="Freeform 2"/>
          <p:cNvSpPr/>
          <p:nvPr/>
        </p:nvSpPr>
        <p:spPr>
          <a:xfrm>
            <a:off x="3137420" y="187352"/>
            <a:ext cx="5917160" cy="1479290"/>
          </a:xfrm>
          <a:custGeom>
            <a:avLst/>
            <a:gdLst/>
            <a:ahLst/>
            <a:cxnLst/>
            <a:rect l="l" t="t" r="r" b="b"/>
            <a:pathLst>
              <a:path w="8875740" h="2218935">
                <a:moveTo>
                  <a:pt x="0" y="0"/>
                </a:moveTo>
                <a:lnTo>
                  <a:pt x="8875740" y="0"/>
                </a:lnTo>
                <a:lnTo>
                  <a:pt x="8875740" y="2218935"/>
                </a:lnTo>
                <a:lnTo>
                  <a:pt x="0" y="221893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3" name="Freeform 3"/>
          <p:cNvSpPr/>
          <p:nvPr/>
        </p:nvSpPr>
        <p:spPr>
          <a:xfrm>
            <a:off x="3378114" y="2000256"/>
            <a:ext cx="4007479" cy="3817124"/>
          </a:xfrm>
          <a:custGeom>
            <a:avLst/>
            <a:gdLst/>
            <a:ahLst/>
            <a:cxnLst/>
            <a:rect l="l" t="t" r="r" b="b"/>
            <a:pathLst>
              <a:path w="6011219" h="5725686">
                <a:moveTo>
                  <a:pt x="0" y="0"/>
                </a:moveTo>
                <a:lnTo>
                  <a:pt x="6011219" y="0"/>
                </a:lnTo>
                <a:lnTo>
                  <a:pt x="6011219" y="5725686"/>
                </a:lnTo>
                <a:lnTo>
                  <a:pt x="0" y="57256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8353751" y="1457911"/>
            <a:ext cx="3654092" cy="69850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00"/>
              </a:lnSpc>
            </a:pPr>
            <a:r>
              <a:rPr lang="en-US" sz="2000" b="1">
                <a:solidFill>
                  <a:srgbClr val="00BF63"/>
                </a:solidFill>
                <a:latin typeface="Montserrat Bold"/>
                <a:ea typeface="Montserrat Bold"/>
                <a:cs typeface="Montserrat Bold"/>
                <a:sym typeface="Montserrat Bold"/>
              </a:rPr>
              <a:t>Your Giving in Action</a:t>
            </a:r>
          </a:p>
          <a:p>
            <a:pPr algn="ctr">
              <a:lnSpc>
                <a:spcPts val="2800"/>
              </a:lnSpc>
            </a:pPr>
            <a:endParaRPr lang="en-US" sz="2000" b="1">
              <a:solidFill>
                <a:srgbClr val="00BF63"/>
              </a:solidFill>
              <a:latin typeface="Montserrat Bold"/>
              <a:ea typeface="Montserrat Bold"/>
              <a:cs typeface="Montserrat Bold"/>
              <a:sym typeface="Montserrat Bold"/>
            </a:endParaRPr>
          </a:p>
        </p:txBody>
      </p:sp>
      <p:sp>
        <p:nvSpPr>
          <p:cNvPr id="7" name="Freeform 7"/>
          <p:cNvSpPr/>
          <p:nvPr/>
        </p:nvSpPr>
        <p:spPr>
          <a:xfrm>
            <a:off x="7607843" y="1996841"/>
            <a:ext cx="1538790" cy="1654519"/>
          </a:xfrm>
          <a:custGeom>
            <a:avLst/>
            <a:gdLst/>
            <a:ahLst/>
            <a:cxnLst/>
            <a:rect l="l" t="t" r="r" b="b"/>
            <a:pathLst>
              <a:path w="2308185" h="2481778">
                <a:moveTo>
                  <a:pt x="0" y="0"/>
                </a:moveTo>
                <a:lnTo>
                  <a:pt x="2308185" y="0"/>
                </a:lnTo>
                <a:lnTo>
                  <a:pt x="2308185" y="2481778"/>
                </a:lnTo>
                <a:lnTo>
                  <a:pt x="0" y="2481778"/>
                </a:lnTo>
                <a:lnTo>
                  <a:pt x="0" y="0"/>
                </a:lnTo>
                <a:close/>
              </a:path>
            </a:pathLst>
          </a:custGeom>
          <a:blipFill>
            <a:blip r:embed="rId6"/>
            <a:stretch>
              <a:fillRect t="-31890" b="-770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8" name="Freeform 8"/>
          <p:cNvSpPr/>
          <p:nvPr/>
        </p:nvSpPr>
        <p:spPr>
          <a:xfrm>
            <a:off x="7544343" y="5361028"/>
            <a:ext cx="1602290" cy="1368210"/>
          </a:xfrm>
          <a:custGeom>
            <a:avLst/>
            <a:gdLst/>
            <a:ahLst/>
            <a:cxnLst/>
            <a:rect l="l" t="t" r="r" b="b"/>
            <a:pathLst>
              <a:path w="2403435" h="2052315">
                <a:moveTo>
                  <a:pt x="0" y="0"/>
                </a:moveTo>
                <a:lnTo>
                  <a:pt x="2403435" y="0"/>
                </a:lnTo>
                <a:lnTo>
                  <a:pt x="2403435" y="2052316"/>
                </a:lnTo>
                <a:lnTo>
                  <a:pt x="0" y="2052316"/>
                </a:lnTo>
                <a:lnTo>
                  <a:pt x="0" y="0"/>
                </a:lnTo>
                <a:close/>
              </a:path>
            </a:pathLst>
          </a:custGeom>
          <a:blipFill>
            <a:blip r:embed="rId7"/>
            <a:stretch>
              <a:fillRect l="-14290" r="-1363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9" name="TextBox 9"/>
          <p:cNvSpPr txBox="1"/>
          <p:nvPr/>
        </p:nvSpPr>
        <p:spPr>
          <a:xfrm>
            <a:off x="9548792" y="2642704"/>
            <a:ext cx="258625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Women’s Health</a:t>
            </a:r>
          </a:p>
        </p:txBody>
      </p:sp>
      <p:sp>
        <p:nvSpPr>
          <p:cNvPr id="10" name="TextBox 10"/>
          <p:cNvSpPr txBox="1"/>
          <p:nvPr/>
        </p:nvSpPr>
        <p:spPr>
          <a:xfrm>
            <a:off x="9548792" y="5785630"/>
            <a:ext cx="2137147"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a:solidFill>
                  <a:srgbClr val="FFFFFF"/>
                </a:solidFill>
                <a:latin typeface="Montserrat"/>
                <a:ea typeface="Montserrat"/>
                <a:cs typeface="Montserrat"/>
                <a:sym typeface="Montserrat"/>
              </a:rPr>
              <a:t>Birthing Center</a:t>
            </a:r>
          </a:p>
        </p:txBody>
      </p:sp>
      <p:sp>
        <p:nvSpPr>
          <p:cNvPr id="11" name="TextBox 11"/>
          <p:cNvSpPr txBox="1"/>
          <p:nvPr/>
        </p:nvSpPr>
        <p:spPr>
          <a:xfrm>
            <a:off x="9548792" y="4238262"/>
            <a:ext cx="2194099" cy="2595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147"/>
              </a:lnSpc>
            </a:pPr>
            <a:r>
              <a:rPr lang="en-US" sz="1533" dirty="0">
                <a:solidFill>
                  <a:srgbClr val="FFFFFF"/>
                </a:solidFill>
                <a:latin typeface="Montserrat"/>
                <a:ea typeface="Montserrat"/>
                <a:cs typeface="Montserrat"/>
                <a:sym typeface="Montserrat"/>
              </a:rPr>
              <a:t>Cancer Center</a:t>
            </a:r>
          </a:p>
        </p:txBody>
      </p:sp>
      <p:sp>
        <p:nvSpPr>
          <p:cNvPr id="12" name="TextBox 12"/>
          <p:cNvSpPr txBox="1"/>
          <p:nvPr/>
        </p:nvSpPr>
        <p:spPr>
          <a:xfrm>
            <a:off x="3816856" y="2562185"/>
            <a:ext cx="3149148" cy="314765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70"/>
              </a:lnSpc>
            </a:pPr>
            <a:r>
              <a:rPr lang="en-US" sz="2800" dirty="0">
                <a:solidFill>
                  <a:srgbClr val="FFFFFF"/>
                </a:solidFill>
                <a:latin typeface="Canva Sans"/>
                <a:ea typeface="Canva Sans"/>
                <a:cs typeface="Canva Sans"/>
                <a:sym typeface="Canva Sans"/>
              </a:rPr>
              <a:t>Helping others makes me feel good. It is one of my greatest enjoyments.</a:t>
            </a:r>
          </a:p>
          <a:p>
            <a:pPr algn="ctr">
              <a:lnSpc>
                <a:spcPts val="1963"/>
              </a:lnSpc>
            </a:pPr>
            <a:endParaRPr lang="en-US" dirty="0">
              <a:solidFill>
                <a:srgbClr val="FFFFFF"/>
              </a:solidFill>
              <a:latin typeface="Canva Sans"/>
              <a:ea typeface="Canva Sans"/>
              <a:cs typeface="Canva Sans"/>
              <a:sym typeface="Canva Sans"/>
            </a:endParaRPr>
          </a:p>
          <a:p>
            <a:pPr algn="ctr"/>
            <a:r>
              <a:rPr lang="en-US" sz="2800" b="1" dirty="0">
                <a:solidFill>
                  <a:srgbClr val="FFFFFF"/>
                </a:solidFill>
                <a:latin typeface="Canva Sans Bold"/>
                <a:ea typeface="Canva Sans Bold"/>
                <a:cs typeface="Canva Sans Bold"/>
                <a:sym typeface="Canva Sans Bold"/>
              </a:rPr>
              <a:t>-Laurene Cyran</a:t>
            </a:r>
          </a:p>
          <a:p>
            <a:pPr algn="ctr"/>
            <a:r>
              <a:rPr lang="en-US" sz="2800" b="1" dirty="0">
                <a:solidFill>
                  <a:srgbClr val="FFFFFF"/>
                </a:solidFill>
                <a:latin typeface="Canva Sans Bold"/>
                <a:ea typeface="Canva Sans Bold"/>
                <a:cs typeface="Canva Sans Bold"/>
                <a:sym typeface="Canva Sans Bold"/>
              </a:rPr>
              <a:t>Volunteer | Lorain</a:t>
            </a:r>
          </a:p>
          <a:p>
            <a:pPr algn="ctr">
              <a:lnSpc>
                <a:spcPts val="2506"/>
              </a:lnSpc>
            </a:pPr>
            <a:endParaRPr lang="en-US" sz="1326" b="1" dirty="0">
              <a:solidFill>
                <a:srgbClr val="FFFFFF"/>
              </a:solidFill>
              <a:latin typeface="Canva Sans Bold"/>
              <a:ea typeface="Canva Sans Bold"/>
              <a:cs typeface="Canva Sans Bold"/>
              <a:sym typeface="Canva Sans Bold"/>
            </a:endParaRPr>
          </a:p>
        </p:txBody>
      </p:sp>
      <p:pic>
        <p:nvPicPr>
          <p:cNvPr id="13" name="Picture 12">
            <a:extLst>
              <a:ext uri="{FF2B5EF4-FFF2-40B4-BE49-F238E27FC236}">
                <a16:creationId xmlns:a16="http://schemas.microsoft.com/office/drawing/2014/main" id="{F760C31B-7FCB-6316-D78A-5F110CDF89BB}"/>
              </a:ext>
            </a:extLst>
          </p:cNvPr>
          <p:cNvPicPr>
            <a:picLocks noChangeAspect="1"/>
          </p:cNvPicPr>
          <p:nvPr/>
        </p:nvPicPr>
        <p:blipFill>
          <a:blip r:embed="rId8"/>
          <a:stretch>
            <a:fillRect/>
          </a:stretch>
        </p:blipFill>
        <p:spPr>
          <a:xfrm>
            <a:off x="184157" y="1454447"/>
            <a:ext cx="3054361" cy="45906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26" name="Picture 2">
            <a:extLst>
              <a:ext uri="{FF2B5EF4-FFF2-40B4-BE49-F238E27FC236}">
                <a16:creationId xmlns:a16="http://schemas.microsoft.com/office/drawing/2014/main" id="{E418986F-C421-9976-F57A-794FDA4870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25189" y="3791750"/>
            <a:ext cx="1602290" cy="1375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60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119270" y="422319"/>
            <a:ext cx="12311270" cy="870046"/>
          </a:xfrm>
          <a:prstGeom prst="rect">
            <a:avLst/>
          </a:prstGeom>
        </p:spPr>
        <p:txBody>
          <a:bodyPr wrap="square" lIns="0" tIns="0" rIns="0" bIns="0" rtlCol="0" anchor="t">
            <a:spAutoFit/>
          </a:bodyPr>
          <a:lstStyle/>
          <a:p>
            <a:pPr algn="ctr">
              <a:lnSpc>
                <a:spcPts val="7280"/>
              </a:lnSpc>
            </a:pPr>
            <a:r>
              <a:rPr lang="en-US" sz="5300" dirty="0">
                <a:solidFill>
                  <a:schemeClr val="bg1"/>
                </a:solidFill>
                <a:latin typeface="Montserrat"/>
              </a:rPr>
              <a:t>OUR IMPACT TOGETHER</a:t>
            </a:r>
          </a:p>
        </p:txBody>
      </p:sp>
      <p:pic>
        <p:nvPicPr>
          <p:cNvPr id="4" name="Picture 3" descr="A screenshot of a phone&#10;&#10;AI-generated content may be incorrect.">
            <a:extLst>
              <a:ext uri="{FF2B5EF4-FFF2-40B4-BE49-F238E27FC236}">
                <a16:creationId xmlns:a16="http://schemas.microsoft.com/office/drawing/2014/main" id="{85B1DB19-CC18-8DA5-8B29-30236A307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804" y="1912578"/>
            <a:ext cx="11441122" cy="4172532"/>
          </a:xfrm>
          <a:prstGeom prst="rect">
            <a:avLst/>
          </a:prstGeom>
        </p:spPr>
      </p:pic>
    </p:spTree>
    <p:extLst>
      <p:ext uri="{BB962C8B-B14F-4D97-AF65-F5344CB8AC3E}">
        <p14:creationId xmlns:p14="http://schemas.microsoft.com/office/powerpoint/2010/main" val="227706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A8B557-B296-4671-A868-6237A6EE173A}"/>
              </a:ext>
            </a:extLst>
          </p:cNvPr>
          <p:cNvSpPr txBox="1"/>
          <p:nvPr/>
        </p:nvSpPr>
        <p:spPr>
          <a:xfrm>
            <a:off x="242683" y="2372038"/>
            <a:ext cx="11512462" cy="3827663"/>
          </a:xfrm>
          <a:prstGeom prst="rect">
            <a:avLst/>
          </a:prstGeom>
        </p:spPr>
        <p:txBody>
          <a:bodyPr vert="horz" lIns="91440" tIns="45720" rIns="91440" bIns="45720" rtlCol="0" anchor="ctr">
            <a:normAutofit fontScale="92500" lnSpcReduction="10000"/>
          </a:bodyPr>
          <a:lstStyle/>
          <a:p>
            <a:pPr>
              <a:lnSpc>
                <a:spcPct val="90000"/>
              </a:lnSpc>
              <a:spcAft>
                <a:spcPts val="600"/>
              </a:spcAft>
            </a:pPr>
            <a:r>
              <a:rPr lang="en-US" b="1" dirty="0">
                <a:latin typeface="Montserrat"/>
                <a:ea typeface="+mn-lt"/>
                <a:cs typeface="+mn-lt"/>
              </a:rPr>
              <a:t>WHAT is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The 24-hour fundraising event to kick-off the Give for Good Campaign.</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HOW </a:t>
            </a:r>
            <a:r>
              <a:rPr kumimoji="0" lang="en-US" b="1" i="0" u="none" strike="noStrike" cap="none" spc="0" normalizeH="0" baseline="0" noProof="0" dirty="0">
                <a:ln>
                  <a:noFill/>
                </a:ln>
                <a:effectLst/>
                <a:uLnTx/>
                <a:uFillTx/>
                <a:latin typeface="Montserrat"/>
                <a:ea typeface="+mn-lt"/>
                <a:cs typeface="+mn-lt"/>
              </a:rPr>
              <a:t>can </a:t>
            </a:r>
            <a:r>
              <a:rPr lang="en-US" b="1" dirty="0">
                <a:latin typeface="Montserrat"/>
                <a:ea typeface="+mn-lt"/>
                <a:cs typeface="+mn-lt"/>
              </a:rPr>
              <a:t>I celebrate THE BIG GIVE? </a:t>
            </a:r>
            <a:endParaRPr lang="en-US" sz="2000" b="1" dirty="0">
              <a:latin typeface="Montserrat"/>
              <a:ea typeface="+mn-lt"/>
              <a:cs typeface="+mn-lt"/>
            </a:endParaRPr>
          </a:p>
          <a:p>
            <a:pPr>
              <a:lnSpc>
                <a:spcPct val="90000"/>
              </a:lnSpc>
              <a:spcAft>
                <a:spcPts val="600"/>
              </a:spcAft>
            </a:pPr>
            <a:r>
              <a:rPr lang="en-US" dirty="0">
                <a:latin typeface="Montserrat"/>
                <a:ea typeface="+mn-lt"/>
                <a:cs typeface="+mn-lt"/>
              </a:rPr>
              <a:t>Watch for emails for more details!</a:t>
            </a:r>
          </a:p>
          <a:p>
            <a:pPr>
              <a:lnSpc>
                <a:spcPct val="90000"/>
              </a:lnSpc>
              <a:spcAft>
                <a:spcPts val="600"/>
              </a:spcAft>
            </a:pPr>
            <a:endParaRPr lang="en-US" dirty="0">
              <a:latin typeface="Montserrat"/>
              <a:ea typeface="+mn-lt"/>
              <a:cs typeface="+mn-lt"/>
            </a:endParaRPr>
          </a:p>
          <a:p>
            <a:pPr>
              <a:lnSpc>
                <a:spcPct val="90000"/>
              </a:lnSpc>
              <a:spcAft>
                <a:spcPts val="600"/>
              </a:spcAft>
            </a:pPr>
            <a:r>
              <a:rPr lang="en-US" b="1" dirty="0">
                <a:latin typeface="Montserrat"/>
                <a:ea typeface="+mn-lt"/>
                <a:cs typeface="+mn-lt"/>
              </a:rPr>
              <a:t>WHY should I participate? </a:t>
            </a:r>
            <a:endParaRPr lang="en-US" sz="2000" b="1" dirty="0">
              <a:latin typeface="Montserrat"/>
              <a:ea typeface="+mn-lt"/>
              <a:cs typeface="+mn-lt"/>
            </a:endParaRPr>
          </a:p>
          <a:p>
            <a:pPr>
              <a:lnSpc>
                <a:spcPct val="90000"/>
              </a:lnSpc>
              <a:spcAft>
                <a:spcPts val="600"/>
              </a:spcAft>
            </a:pPr>
            <a:r>
              <a:rPr lang="en-US" dirty="0">
                <a:latin typeface="Montserrat" panose="00000500000000000000" pitchFamily="2" charset="0"/>
              </a:rPr>
              <a:t>Every contribution adds up and can make a difference for those we serve.</a:t>
            </a:r>
          </a:p>
          <a:p>
            <a:pPr>
              <a:lnSpc>
                <a:spcPct val="90000"/>
              </a:lnSpc>
              <a:spcAft>
                <a:spcPts val="600"/>
              </a:spcAft>
            </a:pPr>
            <a:endParaRPr lang="en-US" dirty="0">
              <a:latin typeface="Montserrat" panose="00000500000000000000" pitchFamily="2" charset="0"/>
            </a:endParaRPr>
          </a:p>
          <a:p>
            <a:pPr>
              <a:lnSpc>
                <a:spcPct val="90000"/>
              </a:lnSpc>
              <a:spcAft>
                <a:spcPts val="600"/>
              </a:spcAft>
            </a:pPr>
            <a:r>
              <a:rPr lang="en-US" b="1" dirty="0">
                <a:latin typeface="Montserrat" panose="00000500000000000000" pitchFamily="2" charset="0"/>
              </a:rPr>
              <a:t>WHEN do I make a gift? </a:t>
            </a:r>
          </a:p>
          <a:p>
            <a:pPr>
              <a:lnSpc>
                <a:spcPct val="90000"/>
              </a:lnSpc>
              <a:spcAft>
                <a:spcPts val="600"/>
              </a:spcAft>
            </a:pPr>
            <a:r>
              <a:rPr lang="en-US" dirty="0">
                <a:latin typeface="Montserrat" panose="00000500000000000000" pitchFamily="2" charset="0"/>
                <a:ea typeface="+mn-lt"/>
                <a:cs typeface="+mn-lt"/>
              </a:rPr>
              <a:t>Submit your gift NOW until 8/26/2026 to be counted in THE BIG GIVE efforts.</a:t>
            </a:r>
          </a:p>
          <a:p>
            <a:pPr>
              <a:lnSpc>
                <a:spcPct val="90000"/>
              </a:lnSpc>
              <a:spcAft>
                <a:spcPts val="600"/>
              </a:spcAft>
            </a:pPr>
            <a:endParaRPr lang="en-US" dirty="0">
              <a:latin typeface="Montserrat" panose="00000500000000000000" pitchFamily="2" charset="0"/>
              <a:ea typeface="+mn-lt"/>
              <a:cs typeface="+mn-lt"/>
            </a:endParaRPr>
          </a:p>
          <a:p>
            <a:pPr>
              <a:lnSpc>
                <a:spcPct val="90000"/>
              </a:lnSpc>
              <a:spcAft>
                <a:spcPts val="600"/>
              </a:spcAft>
            </a:pPr>
            <a:r>
              <a:rPr lang="en-US" dirty="0">
                <a:latin typeface="Montserrat" panose="00000500000000000000" pitchFamily="2" charset="0"/>
                <a:ea typeface="+mn-lt"/>
                <a:cs typeface="+mn-lt"/>
              </a:rPr>
              <a:t>Current recurring gift donors will be counted and eligible for incentives.</a:t>
            </a:r>
          </a:p>
        </p:txBody>
      </p:sp>
      <p:pic>
        <p:nvPicPr>
          <p:cNvPr id="4" name="Picture 6" descr="A picture containing diagram&#10;&#10;Description automatically generated">
            <a:extLst>
              <a:ext uri="{FF2B5EF4-FFF2-40B4-BE49-F238E27FC236}">
                <a16:creationId xmlns:a16="http://schemas.microsoft.com/office/drawing/2014/main" id="{A6003AAF-872E-E131-DC67-F6ABBDA13730}"/>
              </a:ext>
            </a:extLst>
          </p:cNvPr>
          <p:cNvPicPr>
            <a:picLocks noChangeAspect="1"/>
          </p:cNvPicPr>
          <p:nvPr/>
        </p:nvPicPr>
        <p:blipFill>
          <a:blip r:embed="rId3"/>
          <a:stretch>
            <a:fillRect/>
          </a:stretch>
        </p:blipFill>
        <p:spPr>
          <a:xfrm>
            <a:off x="3013510" y="252532"/>
            <a:ext cx="6397456" cy="1621775"/>
          </a:xfrm>
          <a:prstGeom prst="rect">
            <a:avLst/>
          </a:prstGeom>
        </p:spPr>
      </p:pic>
      <p:pic>
        <p:nvPicPr>
          <p:cNvPr id="2" name="Picture 1">
            <a:extLst>
              <a:ext uri="{FF2B5EF4-FFF2-40B4-BE49-F238E27FC236}">
                <a16:creationId xmlns:a16="http://schemas.microsoft.com/office/drawing/2014/main" id="{19445386-1234-CE1E-4171-AF2EE2A02957}"/>
              </a:ext>
            </a:extLst>
          </p:cNvPr>
          <p:cNvPicPr>
            <a:picLocks noChangeAspect="1"/>
          </p:cNvPicPr>
          <p:nvPr/>
        </p:nvPicPr>
        <p:blipFill>
          <a:blip r:embed="rId4"/>
          <a:stretch>
            <a:fillRect/>
          </a:stretch>
        </p:blipFill>
        <p:spPr>
          <a:xfrm>
            <a:off x="8057448" y="1701537"/>
            <a:ext cx="3206774" cy="4011516"/>
          </a:xfrm>
          <a:prstGeom prst="rect">
            <a:avLst/>
          </a:prstGeom>
        </p:spPr>
      </p:pic>
      <p:pic>
        <p:nvPicPr>
          <p:cNvPr id="6" name="Picture 5">
            <a:extLst>
              <a:ext uri="{FF2B5EF4-FFF2-40B4-BE49-F238E27FC236}">
                <a16:creationId xmlns:a16="http://schemas.microsoft.com/office/drawing/2014/main" id="{A5807957-D741-4CE0-C9FF-4B14FE9F2CB4}"/>
              </a:ext>
            </a:extLst>
          </p:cNvPr>
          <p:cNvPicPr>
            <a:picLocks noChangeAspect="1"/>
          </p:cNvPicPr>
          <p:nvPr/>
        </p:nvPicPr>
        <p:blipFill>
          <a:blip r:embed="rId5"/>
          <a:stretch>
            <a:fillRect/>
          </a:stretch>
        </p:blipFill>
        <p:spPr>
          <a:xfrm>
            <a:off x="9113253" y="2928264"/>
            <a:ext cx="3078747" cy="3846909"/>
          </a:xfrm>
          <a:prstGeom prst="rect">
            <a:avLst/>
          </a:prstGeom>
        </p:spPr>
      </p:pic>
    </p:spTree>
    <p:extLst>
      <p:ext uri="{BB962C8B-B14F-4D97-AF65-F5344CB8AC3E}">
        <p14:creationId xmlns:p14="http://schemas.microsoft.com/office/powerpoint/2010/main" val="223778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14074"/>
            <a:ext cx="12012822" cy="882678"/>
          </a:xfrm>
          <a:prstGeom prst="rect">
            <a:avLst/>
          </a:prstGeom>
        </p:spPr>
        <p:txBody>
          <a:bodyPr lIns="0" tIns="0" rIns="0" bIns="0" rtlCol="0" anchor="t">
            <a:spAutoFit/>
          </a:bodyPr>
          <a:lstStyle/>
          <a:p>
            <a:pPr algn="ctr">
              <a:lnSpc>
                <a:spcPts val="7280"/>
              </a:lnSpc>
            </a:pPr>
            <a:r>
              <a:rPr lang="en-US" sz="5300" dirty="0">
                <a:solidFill>
                  <a:schemeClr val="bg1"/>
                </a:solidFill>
                <a:latin typeface="Montserrat"/>
              </a:rPr>
              <a:t>WAYS TO MAKE GOOD HAPPEN</a:t>
            </a:r>
          </a:p>
        </p:txBody>
      </p:sp>
      <p:sp>
        <p:nvSpPr>
          <p:cNvPr id="14" name="TextBox 13">
            <a:extLst>
              <a:ext uri="{FF2B5EF4-FFF2-40B4-BE49-F238E27FC236}">
                <a16:creationId xmlns:a16="http://schemas.microsoft.com/office/drawing/2014/main" id="{F261F78A-503E-4E79-AF32-445DE55ED6C2}"/>
              </a:ext>
            </a:extLst>
          </p:cNvPr>
          <p:cNvSpPr txBox="1"/>
          <p:nvPr/>
        </p:nvSpPr>
        <p:spPr>
          <a:xfrm>
            <a:off x="6096000" y="2151787"/>
            <a:ext cx="4724400" cy="543675"/>
          </a:xfrm>
          <a:prstGeom prst="rect">
            <a:avLst/>
          </a:prstGeom>
          <a:noFill/>
        </p:spPr>
        <p:txBody>
          <a:bodyPr wrap="square" rtlCol="0">
            <a:spAutoFit/>
          </a:bodyPr>
          <a:lstStyle/>
          <a:p>
            <a:endParaRPr lang="en-US" sz="2933" b="1">
              <a:latin typeface="Montserrat" panose="020B0604020202020204" charset="0"/>
            </a:endParaRPr>
          </a:p>
        </p:txBody>
      </p:sp>
      <p:sp>
        <p:nvSpPr>
          <p:cNvPr id="2" name="TextBox 1">
            <a:extLst>
              <a:ext uri="{FF2B5EF4-FFF2-40B4-BE49-F238E27FC236}">
                <a16:creationId xmlns:a16="http://schemas.microsoft.com/office/drawing/2014/main" id="{FB45F1D2-3FB5-FAAB-D630-F5A167EF2FDB}"/>
              </a:ext>
            </a:extLst>
          </p:cNvPr>
          <p:cNvSpPr txBox="1"/>
          <p:nvPr/>
        </p:nvSpPr>
        <p:spPr>
          <a:xfrm>
            <a:off x="259214" y="2070307"/>
            <a:ext cx="10011546"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dirty="0">
                <a:latin typeface="Montserrat"/>
                <a:cs typeface="Calibri" panose="020F0502020204030204"/>
              </a:rPr>
              <a:t>Per Pay Period Deductions </a:t>
            </a:r>
          </a:p>
          <a:p>
            <a:pPr marL="742950" lvl="1" indent="-285750">
              <a:buFont typeface="Arial"/>
              <a:buChar char="•"/>
            </a:pPr>
            <a:r>
              <a:rPr lang="en-US" sz="2800" dirty="0">
                <a:latin typeface="Montserrat"/>
                <a:cs typeface="Calibri" panose="020F0502020204030204"/>
              </a:rPr>
              <a:t>Power Hour </a:t>
            </a:r>
          </a:p>
          <a:p>
            <a:pPr marL="742950" lvl="1" indent="-285750">
              <a:buFont typeface="Arial"/>
              <a:buChar char="•"/>
            </a:pPr>
            <a:r>
              <a:rPr lang="en-US" sz="2800" dirty="0">
                <a:latin typeface="Montserrat"/>
                <a:cs typeface="Calibri" panose="020F0502020204030204"/>
              </a:rPr>
              <a:t>Lead for Good </a:t>
            </a:r>
          </a:p>
          <a:p>
            <a:pPr marL="742950" lvl="1" indent="-285750">
              <a:buFont typeface="Arial"/>
              <a:buChar char="•"/>
            </a:pPr>
            <a:r>
              <a:rPr lang="en-US" sz="2800" dirty="0">
                <a:latin typeface="Montserrat"/>
                <a:cs typeface="Calibri" panose="020F0502020204030204"/>
              </a:rPr>
              <a:t>Half Hour Hero</a:t>
            </a:r>
          </a:p>
          <a:p>
            <a:pPr marL="742950" lvl="1" indent="-285750">
              <a:buFont typeface="Arial"/>
              <a:buChar char="•"/>
            </a:pPr>
            <a:r>
              <a:rPr lang="en-US" sz="2800" dirty="0">
                <a:latin typeface="Montserrat"/>
                <a:cs typeface="Calibri" panose="020F0502020204030204"/>
              </a:rPr>
              <a:t>Other chosen amount </a:t>
            </a:r>
          </a:p>
          <a:p>
            <a:pPr marL="285750" indent="-285750">
              <a:buFont typeface="Arial"/>
              <a:buChar char="•"/>
            </a:pPr>
            <a:r>
              <a:rPr lang="en-US" sz="2800" dirty="0">
                <a:latin typeface="Montserrat"/>
                <a:cs typeface="Calibri" panose="020F0502020204030204"/>
              </a:rPr>
              <a:t>One-time gifts: cash, credit card, payroll deduction</a:t>
            </a:r>
          </a:p>
          <a:p>
            <a:pPr marL="285750" indent="-285750">
              <a:buFont typeface="Arial"/>
              <a:buChar char="•"/>
            </a:pPr>
            <a:r>
              <a:rPr lang="en-US" sz="2800" dirty="0">
                <a:latin typeface="Montserrat"/>
                <a:cs typeface="Calibri" panose="020F0502020204030204"/>
              </a:rPr>
              <a:t>PTO</a:t>
            </a:r>
          </a:p>
          <a:p>
            <a:pPr marL="742950" lvl="1" indent="-285750">
              <a:buFont typeface="Arial"/>
              <a:buChar char="•"/>
            </a:pPr>
            <a:r>
              <a:rPr lang="en-US" sz="2800" dirty="0">
                <a:latin typeface="Montserrat"/>
                <a:cs typeface="Calibri" panose="020F0502020204030204"/>
              </a:rPr>
              <a:t>Hourly associates</a:t>
            </a:r>
          </a:p>
        </p:txBody>
      </p:sp>
      <p:sp>
        <p:nvSpPr>
          <p:cNvPr id="3" name="TextBox 2">
            <a:extLst>
              <a:ext uri="{FF2B5EF4-FFF2-40B4-BE49-F238E27FC236}">
                <a16:creationId xmlns:a16="http://schemas.microsoft.com/office/drawing/2014/main" id="{3532ED40-3D12-7E50-2359-687CDD73A545}"/>
              </a:ext>
            </a:extLst>
          </p:cNvPr>
          <p:cNvSpPr txBox="1"/>
          <p:nvPr/>
        </p:nvSpPr>
        <p:spPr>
          <a:xfrm>
            <a:off x="259214" y="5609737"/>
            <a:ext cx="917133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Montserrat"/>
                <a:cs typeface="Calibri"/>
              </a:rPr>
              <a:t>Visit bsmhgiveforgood.com or scan the QR Code to make your gift today!</a:t>
            </a:r>
            <a:endParaRPr lang="en-US" b="1">
              <a:latin typeface="Montserrat"/>
            </a:endParaRPr>
          </a:p>
        </p:txBody>
      </p:sp>
      <p:pic>
        <p:nvPicPr>
          <p:cNvPr id="4" name="Picture 3">
            <a:extLst>
              <a:ext uri="{FF2B5EF4-FFF2-40B4-BE49-F238E27FC236}">
                <a16:creationId xmlns:a16="http://schemas.microsoft.com/office/drawing/2014/main" id="{B7A9F61D-4B98-4B70-629B-267702AF2698}"/>
              </a:ext>
            </a:extLst>
          </p:cNvPr>
          <p:cNvPicPr>
            <a:picLocks noChangeAspect="1"/>
          </p:cNvPicPr>
          <p:nvPr/>
        </p:nvPicPr>
        <p:blipFill>
          <a:blip r:embed="rId4"/>
          <a:stretch>
            <a:fillRect/>
          </a:stretch>
        </p:blipFill>
        <p:spPr>
          <a:xfrm>
            <a:off x="9665325" y="3197322"/>
            <a:ext cx="2526675" cy="2526675"/>
          </a:xfrm>
          <a:prstGeom prst="rect">
            <a:avLst/>
          </a:prstGeom>
        </p:spPr>
      </p:pic>
    </p:spTree>
    <p:extLst>
      <p:ext uri="{BB962C8B-B14F-4D97-AF65-F5344CB8AC3E}">
        <p14:creationId xmlns:p14="http://schemas.microsoft.com/office/powerpoint/2010/main" val="291450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4BE2B2A-5567-EC44-98DA-16F23D69440D}"/>
              </a:ext>
            </a:extLst>
          </p:cNvPr>
          <p:cNvPicPr>
            <a:picLocks noChangeAspect="1"/>
          </p:cNvPicPr>
          <p:nvPr/>
        </p:nvPicPr>
        <p:blipFill rotWithShape="1">
          <a:blip r:embed="rId3"/>
          <a:srcRect b="74991"/>
          <a:stretch/>
        </p:blipFill>
        <p:spPr>
          <a:xfrm>
            <a:off x="0" y="1"/>
            <a:ext cx="12211877" cy="1717907"/>
          </a:xfrm>
          <a:prstGeom prst="rect">
            <a:avLst/>
          </a:prstGeom>
          <a:ln>
            <a:noFill/>
          </a:ln>
        </p:spPr>
      </p:pic>
      <p:sp>
        <p:nvSpPr>
          <p:cNvPr id="5" name="TextBox 5"/>
          <p:cNvSpPr txBox="1"/>
          <p:nvPr/>
        </p:nvSpPr>
        <p:spPr>
          <a:xfrm>
            <a:off x="89590" y="492515"/>
            <a:ext cx="12012822" cy="882678"/>
          </a:xfrm>
          <a:prstGeom prst="rect">
            <a:avLst/>
          </a:prstGeom>
        </p:spPr>
        <p:txBody>
          <a:bodyPr lIns="0" tIns="0" rIns="0" bIns="0" rtlCol="0" anchor="t">
            <a:spAutoFit/>
          </a:bodyPr>
          <a:lstStyle/>
          <a:p>
            <a:pPr algn="ctr">
              <a:lnSpc>
                <a:spcPts val="7280"/>
              </a:lnSpc>
            </a:pPr>
            <a:r>
              <a:rPr lang="en-US" sz="5300">
                <a:solidFill>
                  <a:schemeClr val="bg1"/>
                </a:solidFill>
                <a:latin typeface="Montserrat"/>
              </a:rPr>
              <a:t>INCENTIVES</a:t>
            </a:r>
            <a:endParaRPr lang="en-US">
              <a:solidFill>
                <a:schemeClr val="bg1"/>
              </a:solidFill>
              <a:latin typeface="Montserrat"/>
            </a:endParaRPr>
          </a:p>
        </p:txBody>
      </p:sp>
      <p:pic>
        <p:nvPicPr>
          <p:cNvPr id="8" name="Picture 7">
            <a:extLst>
              <a:ext uri="{FF2B5EF4-FFF2-40B4-BE49-F238E27FC236}">
                <a16:creationId xmlns:a16="http://schemas.microsoft.com/office/drawing/2014/main" id="{3553170B-4A4D-4481-8712-5971F2EB849C}"/>
              </a:ext>
            </a:extLst>
          </p:cNvPr>
          <p:cNvPicPr>
            <a:picLocks noChangeAspect="1"/>
          </p:cNvPicPr>
          <p:nvPr/>
        </p:nvPicPr>
        <p:blipFill>
          <a:blip r:embed="rId4"/>
          <a:stretch>
            <a:fillRect/>
          </a:stretch>
        </p:blipFill>
        <p:spPr>
          <a:xfrm>
            <a:off x="4173947" y="1760855"/>
            <a:ext cx="3844106" cy="899134"/>
          </a:xfrm>
          <a:prstGeom prst="rect">
            <a:avLst/>
          </a:prstGeom>
        </p:spPr>
      </p:pic>
      <p:pic>
        <p:nvPicPr>
          <p:cNvPr id="2" name="Picture 1">
            <a:extLst>
              <a:ext uri="{FF2B5EF4-FFF2-40B4-BE49-F238E27FC236}">
                <a16:creationId xmlns:a16="http://schemas.microsoft.com/office/drawing/2014/main" id="{DA37E9C0-279C-749B-A5CC-1B8C23352710}"/>
              </a:ext>
            </a:extLst>
          </p:cNvPr>
          <p:cNvPicPr>
            <a:picLocks noChangeAspect="1"/>
          </p:cNvPicPr>
          <p:nvPr/>
        </p:nvPicPr>
        <p:blipFill>
          <a:blip r:embed="rId5"/>
          <a:stretch>
            <a:fillRect/>
          </a:stretch>
        </p:blipFill>
        <p:spPr>
          <a:xfrm>
            <a:off x="310244" y="2414252"/>
            <a:ext cx="5025028" cy="2154436"/>
          </a:xfrm>
          <a:prstGeom prst="rect">
            <a:avLst/>
          </a:prstGeom>
        </p:spPr>
      </p:pic>
      <p:pic>
        <p:nvPicPr>
          <p:cNvPr id="3" name="Picture 2">
            <a:extLst>
              <a:ext uri="{FF2B5EF4-FFF2-40B4-BE49-F238E27FC236}">
                <a16:creationId xmlns:a16="http://schemas.microsoft.com/office/drawing/2014/main" id="{71B5CEB5-E892-D9BE-D6B9-C1BB6232A307}"/>
              </a:ext>
            </a:extLst>
          </p:cNvPr>
          <p:cNvPicPr>
            <a:picLocks noChangeAspect="1"/>
          </p:cNvPicPr>
          <p:nvPr/>
        </p:nvPicPr>
        <p:blipFill>
          <a:blip r:embed="rId6"/>
          <a:stretch>
            <a:fillRect/>
          </a:stretch>
        </p:blipFill>
        <p:spPr>
          <a:xfrm>
            <a:off x="604972" y="4643062"/>
            <a:ext cx="4856115" cy="653815"/>
          </a:xfrm>
          <a:prstGeom prst="rect">
            <a:avLst/>
          </a:prstGeom>
        </p:spPr>
      </p:pic>
      <p:pic>
        <p:nvPicPr>
          <p:cNvPr id="4" name="Picture 3">
            <a:extLst>
              <a:ext uri="{FF2B5EF4-FFF2-40B4-BE49-F238E27FC236}">
                <a16:creationId xmlns:a16="http://schemas.microsoft.com/office/drawing/2014/main" id="{17B06906-C739-0E80-5CF9-304719974FA5}"/>
              </a:ext>
            </a:extLst>
          </p:cNvPr>
          <p:cNvPicPr>
            <a:picLocks noChangeAspect="1"/>
          </p:cNvPicPr>
          <p:nvPr/>
        </p:nvPicPr>
        <p:blipFill>
          <a:blip r:embed="rId7"/>
          <a:stretch>
            <a:fillRect/>
          </a:stretch>
        </p:blipFill>
        <p:spPr>
          <a:xfrm>
            <a:off x="530354" y="5661802"/>
            <a:ext cx="4351999" cy="670412"/>
          </a:xfrm>
          <a:prstGeom prst="rect">
            <a:avLst/>
          </a:prstGeom>
        </p:spPr>
      </p:pic>
      <p:sp>
        <p:nvSpPr>
          <p:cNvPr id="7" name="TextBox 6">
            <a:extLst>
              <a:ext uri="{FF2B5EF4-FFF2-40B4-BE49-F238E27FC236}">
                <a16:creationId xmlns:a16="http://schemas.microsoft.com/office/drawing/2014/main" id="{A14C1626-DDD8-8C7B-A111-84B8AD40E8B1}"/>
              </a:ext>
            </a:extLst>
          </p:cNvPr>
          <p:cNvSpPr txBox="1"/>
          <p:nvPr/>
        </p:nvSpPr>
        <p:spPr>
          <a:xfrm>
            <a:off x="884828" y="5291455"/>
            <a:ext cx="3047786" cy="338554"/>
          </a:xfrm>
          <a:prstGeom prst="rect">
            <a:avLst/>
          </a:prstGeom>
          <a:noFill/>
        </p:spPr>
        <p:txBody>
          <a:bodyPr wrap="square" lIns="91440" tIns="45720" rIns="91440" bIns="45720" rtlCol="0" anchor="t">
            <a:spAutoFit/>
          </a:bodyPr>
          <a:lstStyle/>
          <a:p>
            <a:pPr algn="ctr"/>
            <a:r>
              <a:rPr lang="en-US" sz="1600" dirty="0">
                <a:latin typeface="Montserrat"/>
              </a:rPr>
              <a:t>1,000 Called to Shine points</a:t>
            </a:r>
          </a:p>
        </p:txBody>
      </p:sp>
      <p:sp>
        <p:nvSpPr>
          <p:cNvPr id="10" name="TextBox 9">
            <a:extLst>
              <a:ext uri="{FF2B5EF4-FFF2-40B4-BE49-F238E27FC236}">
                <a16:creationId xmlns:a16="http://schemas.microsoft.com/office/drawing/2014/main" id="{E8D2B03E-EB54-ED1C-3074-00893C428886}"/>
              </a:ext>
            </a:extLst>
          </p:cNvPr>
          <p:cNvSpPr txBox="1"/>
          <p:nvPr/>
        </p:nvSpPr>
        <p:spPr>
          <a:xfrm>
            <a:off x="604972" y="6224197"/>
            <a:ext cx="3343646" cy="338554"/>
          </a:xfrm>
          <a:prstGeom prst="rect">
            <a:avLst/>
          </a:prstGeom>
          <a:noFill/>
        </p:spPr>
        <p:txBody>
          <a:bodyPr wrap="square" lIns="91440" tIns="45720" rIns="91440" bIns="45720" rtlCol="0" anchor="t">
            <a:spAutoFit/>
          </a:bodyPr>
          <a:lstStyle/>
          <a:p>
            <a:pPr algn="ctr"/>
            <a:r>
              <a:rPr lang="en-US" sz="1600" dirty="0">
                <a:latin typeface="Montserrat"/>
              </a:rPr>
              <a:t>600 Called to Shine points</a:t>
            </a:r>
          </a:p>
        </p:txBody>
      </p:sp>
      <p:sp>
        <p:nvSpPr>
          <p:cNvPr id="12" name="TextBox 11">
            <a:extLst>
              <a:ext uri="{FF2B5EF4-FFF2-40B4-BE49-F238E27FC236}">
                <a16:creationId xmlns:a16="http://schemas.microsoft.com/office/drawing/2014/main" id="{1F3125FB-CC7D-39AB-3049-CB75F447DD5B}"/>
              </a:ext>
            </a:extLst>
          </p:cNvPr>
          <p:cNvSpPr txBox="1"/>
          <p:nvPr/>
        </p:nvSpPr>
        <p:spPr>
          <a:xfrm>
            <a:off x="7030761" y="2831716"/>
            <a:ext cx="4216954" cy="2154436"/>
          </a:xfrm>
          <a:prstGeom prst="rect">
            <a:avLst/>
          </a:prstGeom>
          <a:noFill/>
        </p:spPr>
        <p:txBody>
          <a:bodyPr wrap="square">
            <a:spAutoFit/>
          </a:bodyPr>
          <a:lstStyle/>
          <a:p>
            <a:r>
              <a:rPr lang="en-US" b="1" dirty="0">
                <a:solidFill>
                  <a:srgbClr val="059548"/>
                </a:solidFill>
                <a:latin typeface="Montserrat"/>
              </a:rPr>
              <a:t>All other recurring donors</a:t>
            </a:r>
          </a:p>
          <a:p>
            <a:r>
              <a:rPr lang="en-US" sz="1600" dirty="0">
                <a:latin typeface="Montserrat"/>
              </a:rPr>
              <a:t>100 Called to Shine Points</a:t>
            </a:r>
          </a:p>
          <a:p>
            <a:endParaRPr lang="en-US" b="1" dirty="0">
              <a:solidFill>
                <a:srgbClr val="059548"/>
              </a:solidFill>
              <a:latin typeface="Montserrat"/>
            </a:endParaRPr>
          </a:p>
          <a:p>
            <a:r>
              <a:rPr lang="en-US" b="1" dirty="0">
                <a:solidFill>
                  <a:srgbClr val="059548"/>
                </a:solidFill>
                <a:latin typeface="Montserrat"/>
              </a:rPr>
              <a:t>The BIG GIVE donors</a:t>
            </a:r>
          </a:p>
          <a:p>
            <a:r>
              <a:rPr lang="en-US" sz="1600" dirty="0">
                <a:latin typeface="Montserrat"/>
              </a:rPr>
              <a:t>Donors who make a first-time, recurring gift before midnight 8/26/26 will receive 500 Called to Shine Points</a:t>
            </a:r>
          </a:p>
          <a:p>
            <a:pPr algn="ctr"/>
            <a:endParaRPr lang="en-US" sz="1400" b="1" dirty="0">
              <a:solidFill>
                <a:srgbClr val="059548"/>
              </a:solidFill>
              <a:latin typeface="Montserrat"/>
            </a:endParaRPr>
          </a:p>
        </p:txBody>
      </p:sp>
      <p:pic>
        <p:nvPicPr>
          <p:cNvPr id="16" name="Picture 15">
            <a:extLst>
              <a:ext uri="{FF2B5EF4-FFF2-40B4-BE49-F238E27FC236}">
                <a16:creationId xmlns:a16="http://schemas.microsoft.com/office/drawing/2014/main" id="{3274394E-1CC7-1290-E10E-4EAA576D4D8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600" b="88800" l="5495" r="95447">
                        <a14:foregroundMark x1="7064" y1="49600" x2="5651" y2="80800"/>
                        <a14:foregroundMark x1="29827" y1="18400" x2="28571" y2="74400"/>
                        <a14:foregroundMark x1="68511" y1="64000" x2="68132" y2="74400"/>
                        <a14:foregroundMark x1="69648" y1="32800" x2="68511" y2="64000"/>
                        <a14:foregroundMark x1="70173" y1="18400" x2="69648" y2="32800"/>
                        <a14:foregroundMark x1="75196" y1="13600" x2="75196" y2="22400"/>
                        <a14:foregroundMark x1="87912" y1="43200" x2="87912" y2="43200"/>
                        <a14:foregroundMark x1="95447" y1="76000" x2="95447" y2="76000"/>
                        <a14:backgroundMark x1="66091" y1="64000" x2="66091" y2="64000"/>
                        <a14:backgroundMark x1="69074" y1="32800" x2="69074" y2="32800"/>
                        <a14:backgroundMark x1="69074" y1="32800" x2="69074" y2="32800"/>
                        <a14:backgroundMark x1="69859" y1="32800" x2="69859" y2="32800"/>
                      </a14:backgroundRemoval>
                    </a14:imgEffect>
                  </a14:imgLayer>
                </a14:imgProps>
              </a:ext>
            </a:extLst>
          </a:blip>
          <a:stretch>
            <a:fillRect/>
          </a:stretch>
        </p:blipFill>
        <p:spPr>
          <a:xfrm>
            <a:off x="6975394" y="5157880"/>
            <a:ext cx="2567987" cy="503922"/>
          </a:xfrm>
          <a:prstGeom prst="rect">
            <a:avLst/>
          </a:prstGeom>
        </p:spPr>
      </p:pic>
      <p:sp>
        <p:nvSpPr>
          <p:cNvPr id="18" name="TextBox 17">
            <a:extLst>
              <a:ext uri="{FF2B5EF4-FFF2-40B4-BE49-F238E27FC236}">
                <a16:creationId xmlns:a16="http://schemas.microsoft.com/office/drawing/2014/main" id="{38D61FD2-7093-3E70-B523-42AD38A8F270}"/>
              </a:ext>
            </a:extLst>
          </p:cNvPr>
          <p:cNvSpPr txBox="1"/>
          <p:nvPr/>
        </p:nvSpPr>
        <p:spPr>
          <a:xfrm>
            <a:off x="6086476" y="5723392"/>
            <a:ext cx="6105524" cy="3385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Montserrat"/>
                <a:ea typeface="+mn-ea"/>
                <a:cs typeface="+mn-cs"/>
              </a:rPr>
              <a:t>All</a:t>
            </a:r>
            <a:r>
              <a:rPr kumimoji="0" lang="en-US" sz="1600" b="1" i="0" u="none" strike="noStrike" kern="1200" cap="none" spc="0" normalizeH="0" baseline="0" noProof="0" dirty="0">
                <a:ln>
                  <a:noFill/>
                </a:ln>
                <a:solidFill>
                  <a:prstClr val="black"/>
                </a:solidFill>
                <a:effectLst/>
                <a:uLnTx/>
                <a:uFillTx/>
                <a:latin typeface="Montserrat"/>
                <a:ea typeface="+mn-ea"/>
                <a:cs typeface="+mn-cs"/>
              </a:rPr>
              <a:t> </a:t>
            </a:r>
            <a:r>
              <a:rPr kumimoji="0" lang="en-US" sz="1600" b="0" i="0" u="none" strike="noStrike" kern="1200" cap="none" spc="0" normalizeH="0" baseline="0" noProof="0" dirty="0">
                <a:ln>
                  <a:noFill/>
                </a:ln>
                <a:solidFill>
                  <a:prstClr val="black"/>
                </a:solidFill>
                <a:effectLst/>
                <a:uLnTx/>
                <a:uFillTx/>
                <a:latin typeface="Montserrat"/>
                <a:ea typeface="+mn-ea"/>
                <a:cs typeface="+mn-cs"/>
              </a:rPr>
              <a:t>donors will receive 75 Be Well points. </a:t>
            </a:r>
            <a:endParaRPr kumimoji="0" lang="en-US" sz="1600" b="0" i="0" u="none" strike="noStrike" kern="1200" cap="none" spc="0" normalizeH="0" baseline="0" noProof="0" dirty="0">
              <a:ln>
                <a:noFill/>
              </a:ln>
              <a:solidFill>
                <a:prstClr val="black"/>
              </a:solidFill>
              <a:effectLst/>
              <a:uLnTx/>
              <a:uFillTx/>
              <a:latin typeface="Montserrat"/>
              <a:ea typeface="+mn-ea"/>
              <a:cs typeface="Calibri"/>
            </a:endParaRPr>
          </a:p>
        </p:txBody>
      </p:sp>
    </p:spTree>
    <p:extLst>
      <p:ext uri="{BB962C8B-B14F-4D97-AF65-F5344CB8AC3E}">
        <p14:creationId xmlns:p14="http://schemas.microsoft.com/office/powerpoint/2010/main" val="2297483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72E840-D518-1DA3-11F3-FD7B461C7067}"/>
              </a:ext>
            </a:extLst>
          </p:cNvPr>
          <p:cNvPicPr>
            <a:picLocks noChangeAspect="1"/>
          </p:cNvPicPr>
          <p:nvPr/>
        </p:nvPicPr>
        <p:blipFill>
          <a:blip r:embed="rId3"/>
          <a:stretch>
            <a:fillRect/>
          </a:stretch>
        </p:blipFill>
        <p:spPr>
          <a:xfrm>
            <a:off x="-17" y="-126013"/>
            <a:ext cx="12192000" cy="2344383"/>
          </a:xfrm>
          <a:prstGeom prst="rect">
            <a:avLst/>
          </a:prstGeom>
          <a:ln>
            <a:noFill/>
          </a:ln>
        </p:spPr>
      </p:pic>
      <p:sp>
        <p:nvSpPr>
          <p:cNvPr id="3" name="TextBox 3"/>
          <p:cNvSpPr txBox="1"/>
          <p:nvPr/>
        </p:nvSpPr>
        <p:spPr>
          <a:xfrm>
            <a:off x="1371599" y="365125"/>
            <a:ext cx="9748522" cy="1325563"/>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4000" kern="1200" dirty="0">
                <a:solidFill>
                  <a:srgbClr val="FFFFFF"/>
                </a:solidFill>
                <a:latin typeface="+mj-lt"/>
                <a:ea typeface="+mj-ea"/>
                <a:cs typeface="+mj-cs"/>
              </a:rPr>
              <a:t>KEY CONTACT INFORMATION</a:t>
            </a:r>
          </a:p>
        </p:txBody>
      </p:sp>
      <p:pic>
        <p:nvPicPr>
          <p:cNvPr id="4" name="Picture 3">
            <a:extLst>
              <a:ext uri="{FF2B5EF4-FFF2-40B4-BE49-F238E27FC236}">
                <a16:creationId xmlns:a16="http://schemas.microsoft.com/office/drawing/2014/main" id="{3B4407F4-C515-2BBB-4810-89B2047BEB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474326" y="1335459"/>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
        <p:nvSpPr>
          <p:cNvPr id="6" name="Rectangle 5">
            <a:extLst>
              <a:ext uri="{FF2B5EF4-FFF2-40B4-BE49-F238E27FC236}">
                <a16:creationId xmlns:a16="http://schemas.microsoft.com/office/drawing/2014/main" id="{54C01B16-767B-4154-8D0E-C25BBB044735}"/>
              </a:ext>
            </a:extLst>
          </p:cNvPr>
          <p:cNvSpPr/>
          <p:nvPr/>
        </p:nvSpPr>
        <p:spPr>
          <a:xfrm>
            <a:off x="170120" y="3618392"/>
            <a:ext cx="4276185" cy="1727792"/>
          </a:xfrm>
          <a:prstGeom prst="rect">
            <a:avLst/>
          </a:prstGeom>
        </p:spPr>
        <p:txBody>
          <a:bodyPr vert="horz" lIns="91440" tIns="45720" rIns="91440" bIns="45720" rtlCol="0" anchor="ctr">
            <a:normAutofit/>
          </a:bodyPr>
          <a:lstStyle/>
          <a:p>
            <a:pPr algn="ctr"/>
            <a:r>
              <a:rPr lang="en-US" sz="1600" b="1" dirty="0">
                <a:latin typeface="Montserrat"/>
              </a:rPr>
              <a:t>Jessica Jordan</a:t>
            </a:r>
          </a:p>
          <a:p>
            <a:pPr algn="ctr"/>
            <a:r>
              <a:rPr lang="en-US" sz="1600" dirty="0">
                <a:latin typeface="Montserrat"/>
              </a:rPr>
              <a:t>BSMH Foundation Event Coordinator</a:t>
            </a:r>
          </a:p>
          <a:p>
            <a:pPr algn="ctr"/>
            <a:r>
              <a:rPr lang="en-US" sz="1600" dirty="0">
                <a:latin typeface="Montserrat"/>
              </a:rPr>
              <a:t>jjordan@mercy.com</a:t>
            </a:r>
          </a:p>
          <a:p>
            <a:pPr algn="ctr"/>
            <a:r>
              <a:rPr lang="en-US" sz="1600" dirty="0">
                <a:latin typeface="Montserrat" panose="00000500000000000000" pitchFamily="2" charset="0"/>
                <a:ea typeface="Calibri"/>
                <a:cs typeface="Calibri"/>
              </a:rPr>
              <a:t>(</a:t>
            </a:r>
            <a:r>
              <a:rPr lang="en-US" sz="1600" b="0" i="0" u="none" strike="noStrike" dirty="0">
                <a:solidFill>
                  <a:srgbClr val="000000"/>
                </a:solidFill>
                <a:effectLst/>
                <a:latin typeface="Montserrat" panose="00000500000000000000" pitchFamily="2" charset="0"/>
              </a:rPr>
              <a:t>419) 975-4305</a:t>
            </a:r>
            <a:endParaRPr lang="en-US" sz="1600" dirty="0">
              <a:latin typeface="Montserrat" panose="00000500000000000000" pitchFamily="2" charset="0"/>
              <a:ea typeface="Calibri"/>
              <a:cs typeface="Calibri"/>
            </a:endParaRPr>
          </a:p>
        </p:txBody>
      </p:sp>
      <p:sp>
        <p:nvSpPr>
          <p:cNvPr id="11" name="Rectangle 10">
            <a:extLst>
              <a:ext uri="{FF2B5EF4-FFF2-40B4-BE49-F238E27FC236}">
                <a16:creationId xmlns:a16="http://schemas.microsoft.com/office/drawing/2014/main" id="{06EF10A3-08B3-DD1F-0CB2-011282006612}"/>
              </a:ext>
            </a:extLst>
          </p:cNvPr>
          <p:cNvSpPr/>
          <p:nvPr/>
        </p:nvSpPr>
        <p:spPr>
          <a:xfrm>
            <a:off x="7745697" y="3848153"/>
            <a:ext cx="3740191" cy="1268269"/>
          </a:xfrm>
          <a:prstGeom prst="rect">
            <a:avLst/>
          </a:prstGeom>
        </p:spPr>
        <p:txBody>
          <a:bodyPr vert="horz" lIns="91440" tIns="45720" rIns="91440" bIns="45720" rtlCol="0" anchor="ctr">
            <a:normAutofit fontScale="55000" lnSpcReduction="20000"/>
          </a:bodyPr>
          <a:lstStyle/>
          <a:p>
            <a:pPr algn="ctr" defTabSz="914400">
              <a:lnSpc>
                <a:spcPct val="90000"/>
              </a:lnSpc>
              <a:spcAft>
                <a:spcPts val="600"/>
              </a:spcAft>
            </a:pPr>
            <a:r>
              <a:rPr lang="en-US" sz="3400" b="1" dirty="0">
                <a:latin typeface="Montserrat" panose="00000500000000000000" pitchFamily="2" charset="0"/>
              </a:rPr>
              <a:t>Brent Rabie</a:t>
            </a:r>
          </a:p>
          <a:p>
            <a:pPr algn="ctr" defTabSz="914400">
              <a:lnSpc>
                <a:spcPct val="90000"/>
              </a:lnSpc>
              <a:spcAft>
                <a:spcPts val="600"/>
              </a:spcAft>
            </a:pPr>
            <a:r>
              <a:rPr lang="en-US" sz="3400" dirty="0">
                <a:latin typeface="Montserrat" panose="00000500000000000000" pitchFamily="2" charset="0"/>
              </a:rPr>
              <a:t>Employee Giving Specialist </a:t>
            </a:r>
          </a:p>
          <a:p>
            <a:pPr algn="ctr" defTabSz="914400">
              <a:lnSpc>
                <a:spcPct val="90000"/>
              </a:lnSpc>
              <a:spcAft>
                <a:spcPts val="600"/>
              </a:spcAft>
            </a:pPr>
            <a:r>
              <a:rPr lang="en-US" sz="3400" dirty="0">
                <a:latin typeface="Montserrat" panose="00000500000000000000" pitchFamily="2" charset="0"/>
              </a:rPr>
              <a:t>brabie@mercy.com</a:t>
            </a:r>
          </a:p>
          <a:p>
            <a:pPr algn="ctr" defTabSz="914400">
              <a:lnSpc>
                <a:spcPct val="90000"/>
              </a:lnSpc>
              <a:spcAft>
                <a:spcPts val="600"/>
              </a:spcAft>
            </a:pPr>
            <a:r>
              <a:rPr lang="en-US" sz="3400" dirty="0">
                <a:latin typeface="Montserrat" panose="00000500000000000000" pitchFamily="2" charset="0"/>
              </a:rPr>
              <a:t>(419) 349-7205</a:t>
            </a:r>
            <a:endParaRPr lang="en-US" sz="1400" dirty="0">
              <a:latin typeface="Montserrat" panose="00000500000000000000" pitchFamily="2" charset="0"/>
            </a:endParaRPr>
          </a:p>
        </p:txBody>
      </p:sp>
      <p:pic>
        <p:nvPicPr>
          <p:cNvPr id="9" name="Picture 8" descr="A person smiling at the camera&#10;&#10;Description automatically generated">
            <a:extLst>
              <a:ext uri="{FF2B5EF4-FFF2-40B4-BE49-F238E27FC236}">
                <a16:creationId xmlns:a16="http://schemas.microsoft.com/office/drawing/2014/main" id="{56410234-4CC3-E977-F89A-C91E128E75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0209" y="1335458"/>
            <a:ext cx="2282932" cy="2282933"/>
          </a:xfrm>
          <a:prstGeom prst="ellipse">
            <a:avLst/>
          </a:prstGeom>
        </p:spPr>
      </p:pic>
      <p:sp>
        <p:nvSpPr>
          <p:cNvPr id="7" name="TextBox 6">
            <a:extLst>
              <a:ext uri="{FF2B5EF4-FFF2-40B4-BE49-F238E27FC236}">
                <a16:creationId xmlns:a16="http://schemas.microsoft.com/office/drawing/2014/main" id="{F846DB8E-385D-C6B4-DCCD-726B0E2B8113}"/>
              </a:ext>
            </a:extLst>
          </p:cNvPr>
          <p:cNvSpPr txBox="1"/>
          <p:nvPr/>
        </p:nvSpPr>
        <p:spPr>
          <a:xfrm>
            <a:off x="3048001" y="5248174"/>
            <a:ext cx="6096000" cy="923330"/>
          </a:xfrm>
          <a:prstGeom prst="rect">
            <a:avLst/>
          </a:prstGeom>
          <a:noFill/>
        </p:spPr>
        <p:txBody>
          <a:bodyPr wrap="square">
            <a:spAutoFit/>
          </a:bodyPr>
          <a:lstStyle/>
          <a:p>
            <a:pPr algn="ctr"/>
            <a:r>
              <a:rPr lang="en-US" dirty="0">
                <a:hlinkClick r:id="rId6"/>
              </a:rPr>
              <a:t>giveforgood@bsmhealth.org</a:t>
            </a:r>
          </a:p>
          <a:p>
            <a:pPr algn="ctr"/>
            <a:r>
              <a:rPr lang="en-US" dirty="0">
                <a:hlinkClick r:id="rId6"/>
              </a:rPr>
              <a:t>G4G Lorain</a:t>
            </a:r>
            <a:endParaRPr lang="en-US" dirty="0"/>
          </a:p>
          <a:p>
            <a:endParaRPr lang="en-US" dirty="0"/>
          </a:p>
        </p:txBody>
      </p:sp>
    </p:spTree>
    <p:extLst>
      <p:ext uri="{BB962C8B-B14F-4D97-AF65-F5344CB8AC3E}">
        <p14:creationId xmlns:p14="http://schemas.microsoft.com/office/powerpoint/2010/main" val="57905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6F7BDB-D299-4A4F-82E3-1E3AA15239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211877" cy="3429000"/>
          </a:xfrm>
          <a:prstGeom prst="rect">
            <a:avLst/>
          </a:prstGeom>
        </p:spPr>
      </p:pic>
      <p:sp>
        <p:nvSpPr>
          <p:cNvPr id="5" name="TextBox 5"/>
          <p:cNvSpPr txBox="1"/>
          <p:nvPr/>
        </p:nvSpPr>
        <p:spPr>
          <a:xfrm>
            <a:off x="3245449" y="2430253"/>
            <a:ext cx="5384800" cy="349070"/>
          </a:xfrm>
          <a:prstGeom prst="rect">
            <a:avLst/>
          </a:prstGeom>
        </p:spPr>
        <p:txBody>
          <a:bodyPr wrap="square" lIns="0" tIns="0" rIns="0" bIns="0" rtlCol="0" anchor="t">
            <a:spAutoFit/>
          </a:bodyPr>
          <a:lstStyle/>
          <a:p>
            <a:pPr algn="ctr">
              <a:lnSpc>
                <a:spcPts val="2939"/>
              </a:lnSpc>
            </a:pPr>
            <a:r>
              <a:rPr lang="en-US" sz="2400" dirty="0">
                <a:solidFill>
                  <a:schemeClr val="bg1"/>
                </a:solidFill>
                <a:latin typeface="Montserrat Classic Bold"/>
              </a:rPr>
              <a:t>BSMHgiveforgood.com</a:t>
            </a:r>
          </a:p>
        </p:txBody>
      </p:sp>
      <p:pic>
        <p:nvPicPr>
          <p:cNvPr id="6" name="Picture 5" descr="A close up of a sign&#10;&#10;Description automatically generated">
            <a:extLst>
              <a:ext uri="{FF2B5EF4-FFF2-40B4-BE49-F238E27FC236}">
                <a16:creationId xmlns:a16="http://schemas.microsoft.com/office/drawing/2014/main" id="{C2B734B6-8F6E-4A71-AE3D-984775E255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1008" y="3649431"/>
            <a:ext cx="4389984" cy="3208568"/>
          </a:xfrm>
          <a:prstGeom prst="rect">
            <a:avLst/>
          </a:prstGeom>
        </p:spPr>
      </p:pic>
      <p:sp>
        <p:nvSpPr>
          <p:cNvPr id="3" name="TextBox 2">
            <a:extLst>
              <a:ext uri="{FF2B5EF4-FFF2-40B4-BE49-F238E27FC236}">
                <a16:creationId xmlns:a16="http://schemas.microsoft.com/office/drawing/2014/main" id="{E7CF138D-EBAD-1EE8-96EB-8E52816DE212}"/>
              </a:ext>
            </a:extLst>
          </p:cNvPr>
          <p:cNvSpPr txBox="1"/>
          <p:nvPr/>
        </p:nvSpPr>
        <p:spPr>
          <a:xfrm>
            <a:off x="712802" y="660310"/>
            <a:ext cx="10594689"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bg1"/>
                </a:solidFill>
                <a:latin typeface="Montserrat"/>
                <a:ea typeface="Calibri"/>
                <a:cs typeface="Calibri"/>
              </a:rPr>
              <a:t>Together we can make an impact right where we live &amp; work!</a:t>
            </a:r>
            <a:endParaRPr lang="en-US" sz="4400" b="1" dirty="0">
              <a:solidFill>
                <a:schemeClr val="bg1"/>
              </a:solidFill>
              <a:latin typeface="Montserrat"/>
            </a:endParaRPr>
          </a:p>
        </p:txBody>
      </p:sp>
    </p:spTree>
    <p:extLst>
      <p:ext uri="{BB962C8B-B14F-4D97-AF65-F5344CB8AC3E}">
        <p14:creationId xmlns:p14="http://schemas.microsoft.com/office/powerpoint/2010/main" val="305765366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e38d1a3-b157-4f76-8c21-6ec709699950">
      <Terms xmlns="http://schemas.microsoft.com/office/infopath/2007/PartnerControls"/>
    </lcf76f155ced4ddcb4097134ff3c332f>
    <TaxCatchAll xmlns="7e03b64a-db36-4cc5-b7ed-9d51c319646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A3989920164D1458E02DD569FB0CAEC" ma:contentTypeVersion="18" ma:contentTypeDescription="Create a new document." ma:contentTypeScope="" ma:versionID="a65029bd0a47c45d4e3bcb7e37b98b4e">
  <xsd:schema xmlns:xsd="http://www.w3.org/2001/XMLSchema" xmlns:xs="http://www.w3.org/2001/XMLSchema" xmlns:p="http://schemas.microsoft.com/office/2006/metadata/properties" xmlns:ns2="de38d1a3-b157-4f76-8c21-6ec709699950" xmlns:ns3="7e03b64a-db36-4cc5-b7ed-9d51c319646a" targetNamespace="http://schemas.microsoft.com/office/2006/metadata/properties" ma:root="true" ma:fieldsID="d7185e386606b595111a922a3664273b" ns2:_="" ns3:_="">
    <xsd:import namespace="de38d1a3-b157-4f76-8c21-6ec709699950"/>
    <xsd:import namespace="7e03b64a-db36-4cc5-b7ed-9d51c31964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8d1a3-b157-4f76-8c21-6ec7096999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55dbc56-9ccf-4022-aacd-75bdc51dfa10"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e03b64a-db36-4cc5-b7ed-9d51c319646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701c39-03c0-42d3-85fd-ee2e41f47e66}" ma:internalName="TaxCatchAll" ma:showField="CatchAllData" ma:web="7e03b64a-db36-4cc5-b7ed-9d51c31964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EB22A64-139F-439E-B208-1F5F7E4EB4FF}">
  <ds:schemaRefs>
    <ds:schemaRef ds:uri="http://schemas.microsoft.com/sharepoint/v3/contenttype/forms"/>
  </ds:schemaRefs>
</ds:datastoreItem>
</file>

<file path=customXml/itemProps2.xml><?xml version="1.0" encoding="utf-8"?>
<ds:datastoreItem xmlns:ds="http://schemas.openxmlformats.org/officeDocument/2006/customXml" ds:itemID="{7FA9E954-6567-4CEC-BD70-A986303A8FCE}">
  <ds:schemaRefs>
    <ds:schemaRef ds:uri="7e03b64a-db36-4cc5-b7ed-9d51c319646a"/>
    <ds:schemaRef ds:uri="de38d1a3-b157-4f76-8c21-6ec70969995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34F88BC-5120-49B2-919A-A14E5E8090F9}"/>
</file>

<file path=docProps/app.xml><?xml version="1.0" encoding="utf-8"?>
<Properties xmlns="http://schemas.openxmlformats.org/officeDocument/2006/extended-properties" xmlns:vt="http://schemas.openxmlformats.org/officeDocument/2006/docPropsVTypes">
  <TotalTime>125</TotalTime>
  <Words>1065</Words>
  <Application>Microsoft Office PowerPoint</Application>
  <PresentationFormat>Widescreen</PresentationFormat>
  <Paragraphs>137</Paragraphs>
  <Slides>9</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9</vt:i4>
      </vt:variant>
    </vt:vector>
  </HeadingPairs>
  <TitlesOfParts>
    <vt:vector size="21" baseType="lpstr">
      <vt:lpstr>Arial</vt:lpstr>
      <vt:lpstr>Calibri</vt:lpstr>
      <vt:lpstr>Calibri Light</vt:lpstr>
      <vt:lpstr>Canva Sans</vt:lpstr>
      <vt:lpstr>Canva Sans Bold</vt:lpstr>
      <vt:lpstr>Montserrat</vt:lpstr>
      <vt:lpstr>Montserrat Bold</vt:lpstr>
      <vt:lpstr>Montserrat Classic Bold</vt:lpstr>
      <vt:lpstr>Segoe UI</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Gordon, Clare S</dc:creator>
  <cp:lastModifiedBy>Rabie, Brent</cp:lastModifiedBy>
  <cp:revision>161</cp:revision>
  <dcterms:created xsi:type="dcterms:W3CDTF">2022-06-02T16:34:07Z</dcterms:created>
  <dcterms:modified xsi:type="dcterms:W3CDTF">2026-06-29T20:19:28Z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0x0101003A3989920164D1458E02DD569FB0CAEC</vt:lpwstr>
  </property>
  <property fmtid="{D5CDD505-2E9C-101B-9397-08002B2CF9AE}" pid="3" name="MediaServiceImageTags">
    <vt:lpwstr/>
  </property>
</Properties>
</file>