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0" r:id="rId7"/>
    <p:sldId id="267" r:id="rId8"/>
    <p:sldId id="286" r:id="rId9"/>
    <p:sldId id="281" r:id="rId10"/>
    <p:sldId id="282" r:id="rId11"/>
    <p:sldId id="283" r:id="rId12"/>
    <p:sldId id="278" r:id="rId13"/>
    <p:sldId id="279"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17" autoAdjust="0"/>
  </p:normalViewPr>
  <p:slideViewPr>
    <p:cSldViewPr snapToGrid="0">
      <p:cViewPr varScale="1">
        <p:scale>
          <a:sx n="72" d="100"/>
          <a:sy n="72" d="100"/>
        </p:scale>
        <p:origin x="20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Suzanne's parents have always been big on giving. That has stuck with her, her entire life. So, when she had the opportunity, she did the same.</a:t>
            </a:r>
          </a:p>
          <a:p>
            <a:endParaRPr lang="en-US" dirty="0"/>
          </a:p>
          <a:p>
            <a:r>
              <a:rPr lang="en-US" dirty="0"/>
              <a:t>“Together, we help people out and make sure that they can get the care that they need.”</a:t>
            </a:r>
          </a:p>
          <a:p>
            <a:endParaRPr lang="en-US" dirty="0"/>
          </a:p>
          <a:p>
            <a:r>
              <a:rPr lang="en-US" dirty="0"/>
              <a:t>Today, the Foundation’s impact reaches even further, supporting programs like the Behavioral Health Services, Graduate Medical Education, and ongoing Nursing Education.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373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44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89% of the executive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$131,852!</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on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hyperlink" Target="mailto:ehawkins@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brabie@mercy.com" TargetMode="External"/><Relationship Id="rId5" Type="http://schemas.openxmlformats.org/officeDocument/2006/relationships/image" Target="../media/image22.jfi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Greater Lima</a:t>
            </a:r>
            <a:endParaRPr lang="en-US" dirty="0"/>
          </a:p>
          <a:p>
            <a:pPr algn="ctr" rtl="0" fontAlgn="base"/>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378114" y="2000256"/>
            <a:ext cx="4007479" cy="3817124"/>
          </a:xfrm>
          <a:custGeom>
            <a:avLst/>
            <a:gdLst/>
            <a:ahLst/>
            <a:cxnLst/>
            <a:rect l="l" t="t" r="r" b="b"/>
            <a:pathLst>
              <a:path w="6011219" h="5725686">
                <a:moveTo>
                  <a:pt x="0" y="0"/>
                </a:moveTo>
                <a:lnTo>
                  <a:pt x="6011219" y="0"/>
                </a:lnTo>
                <a:lnTo>
                  <a:pt x="6011219" y="5725686"/>
                </a:lnTo>
                <a:lnTo>
                  <a:pt x="0" y="5725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7549178" y="3720623"/>
            <a:ext cx="1609145" cy="1190822"/>
          </a:xfrm>
          <a:custGeom>
            <a:avLst/>
            <a:gdLst/>
            <a:ahLst/>
            <a:cxnLst/>
            <a:rect l="l" t="t" r="r" b="b"/>
            <a:pathLst>
              <a:path w="2413718" h="1786233">
                <a:moveTo>
                  <a:pt x="0" y="0"/>
                </a:moveTo>
                <a:lnTo>
                  <a:pt x="2413718" y="0"/>
                </a:lnTo>
                <a:lnTo>
                  <a:pt x="2413718" y="1786234"/>
                </a:lnTo>
                <a:lnTo>
                  <a:pt x="0" y="1786234"/>
                </a:lnTo>
                <a:lnTo>
                  <a:pt x="0" y="0"/>
                </a:lnTo>
                <a:close/>
              </a:path>
            </a:pathLst>
          </a:custGeom>
          <a:blipFill>
            <a:blip r:embed="rId6"/>
            <a:stretch>
              <a:fillRect l="-26809" r="-3363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510080" y="5205099"/>
            <a:ext cx="1687341" cy="1124191"/>
          </a:xfrm>
          <a:custGeom>
            <a:avLst/>
            <a:gdLst/>
            <a:ahLst/>
            <a:cxnLst/>
            <a:rect l="l" t="t" r="r" b="b"/>
            <a:pathLst>
              <a:path w="2531012" h="1686287">
                <a:moveTo>
                  <a:pt x="0" y="0"/>
                </a:moveTo>
                <a:lnTo>
                  <a:pt x="2531012" y="0"/>
                </a:lnTo>
                <a:lnTo>
                  <a:pt x="2531012" y="1686287"/>
                </a:lnTo>
                <a:lnTo>
                  <a:pt x="0" y="1686287"/>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8"/>
          <p:cNvSpPr txBox="1"/>
          <p:nvPr/>
        </p:nvSpPr>
        <p:spPr>
          <a:xfrm>
            <a:off x="8353751" y="1457911"/>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 Giving in Action</a:t>
            </a:r>
          </a:p>
          <a:p>
            <a:pPr algn="ctr">
              <a:lnSpc>
                <a:spcPts val="2800"/>
              </a:lnSpc>
            </a:pPr>
            <a:endParaRPr lang="en-US" sz="2000" b="1" dirty="0">
              <a:solidFill>
                <a:srgbClr val="00BF63"/>
              </a:solidFill>
              <a:latin typeface="Montserrat Bold"/>
              <a:ea typeface="Montserrat Bold"/>
              <a:cs typeface="Montserrat Bold"/>
              <a:sym typeface="Montserrat Bold"/>
            </a:endParaRPr>
          </a:p>
        </p:txBody>
      </p:sp>
      <p:sp>
        <p:nvSpPr>
          <p:cNvPr id="9" name="TextBox 9"/>
          <p:cNvSpPr txBox="1"/>
          <p:nvPr/>
        </p:nvSpPr>
        <p:spPr>
          <a:xfrm>
            <a:off x="9321908" y="2633109"/>
            <a:ext cx="258625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Behavioral Health Services</a:t>
            </a:r>
          </a:p>
        </p:txBody>
      </p:sp>
      <p:sp>
        <p:nvSpPr>
          <p:cNvPr id="10" name="TextBox 10"/>
          <p:cNvSpPr txBox="1"/>
          <p:nvPr/>
        </p:nvSpPr>
        <p:spPr>
          <a:xfrm>
            <a:off x="9421586" y="5785630"/>
            <a:ext cx="213714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Nursing Education</a:t>
            </a:r>
          </a:p>
        </p:txBody>
      </p:sp>
      <p:sp>
        <p:nvSpPr>
          <p:cNvPr id="11" name="TextBox 11"/>
          <p:cNvSpPr txBox="1"/>
          <p:nvPr/>
        </p:nvSpPr>
        <p:spPr>
          <a:xfrm>
            <a:off x="9321909" y="4214167"/>
            <a:ext cx="2867752"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Graduate Medical Education</a:t>
            </a:r>
          </a:p>
        </p:txBody>
      </p:sp>
      <p:sp>
        <p:nvSpPr>
          <p:cNvPr id="12" name="TextBox 12"/>
          <p:cNvSpPr txBox="1"/>
          <p:nvPr/>
        </p:nvSpPr>
        <p:spPr>
          <a:xfrm>
            <a:off x="3807279" y="2348682"/>
            <a:ext cx="3149148" cy="298312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02"/>
              </a:lnSpc>
            </a:pPr>
            <a:r>
              <a:rPr lang="en-US" sz="2400" dirty="0">
                <a:solidFill>
                  <a:srgbClr val="FFFFFF"/>
                </a:solidFill>
                <a:latin typeface="Canva Sans"/>
                <a:ea typeface="Canva Sans"/>
                <a:cs typeface="Canva Sans"/>
                <a:sym typeface="Canva Sans"/>
              </a:rPr>
              <a:t>Together, we help people out and make sure that they can get the care that they need.</a:t>
            </a:r>
          </a:p>
          <a:p>
            <a:pPr algn="ctr">
              <a:lnSpc>
                <a:spcPts val="3502"/>
              </a:lnSpc>
            </a:pPr>
            <a:endParaRPr lang="en-US" sz="1800" dirty="0">
              <a:solidFill>
                <a:srgbClr val="FFFFFF"/>
              </a:solidFill>
              <a:latin typeface="Canva Sans"/>
              <a:ea typeface="Canva Sans"/>
              <a:cs typeface="Canva Sans"/>
              <a:sym typeface="Canva Sans"/>
            </a:endParaRPr>
          </a:p>
          <a:p>
            <a:pPr algn="ctr"/>
            <a:r>
              <a:rPr lang="en-US" sz="1600" dirty="0">
                <a:solidFill>
                  <a:srgbClr val="FFFFFF"/>
                </a:solidFill>
                <a:latin typeface="Canva Sans"/>
                <a:ea typeface="Canva Sans"/>
                <a:cs typeface="Canva Sans"/>
                <a:sym typeface="Canva Sans"/>
              </a:rPr>
              <a:t>-Suzanne Hammel</a:t>
            </a:r>
          </a:p>
          <a:p>
            <a:pPr algn="ctr"/>
            <a:r>
              <a:rPr lang="en-US" sz="1600" dirty="0">
                <a:solidFill>
                  <a:srgbClr val="FFFFFF"/>
                </a:solidFill>
                <a:latin typeface="Canva Sans"/>
                <a:ea typeface="Canva Sans"/>
                <a:cs typeface="Canva Sans"/>
                <a:sym typeface="Canva Sans"/>
              </a:rPr>
              <a:t>Clinical Pharmacy Specialist | Lima</a:t>
            </a:r>
          </a:p>
          <a:p>
            <a:pPr algn="ctr">
              <a:lnSpc>
                <a:spcPts val="1963"/>
              </a:lnSpc>
            </a:pPr>
            <a:endParaRPr lang="en-US" sz="1600" b="1" dirty="0">
              <a:solidFill>
                <a:srgbClr val="FFFFFF"/>
              </a:solidFill>
              <a:latin typeface="Canva Sans Bold"/>
              <a:ea typeface="Canva Sans Bold"/>
              <a:cs typeface="Canva Sans Bold"/>
              <a:sym typeface="Canva Sans Bold"/>
            </a:endParaRPr>
          </a:p>
        </p:txBody>
      </p:sp>
      <p:pic>
        <p:nvPicPr>
          <p:cNvPr id="13" name="Picture 12">
            <a:extLst>
              <a:ext uri="{FF2B5EF4-FFF2-40B4-BE49-F238E27FC236}">
                <a16:creationId xmlns:a16="http://schemas.microsoft.com/office/drawing/2014/main" id="{BC6AE4D7-6564-A7BE-1430-48DE9367244C}"/>
              </a:ext>
            </a:extLst>
          </p:cNvPr>
          <p:cNvPicPr>
            <a:picLocks noChangeAspect="1"/>
          </p:cNvPicPr>
          <p:nvPr/>
        </p:nvPicPr>
        <p:blipFill>
          <a:blip r:embed="rId8"/>
          <a:stretch>
            <a:fillRect/>
          </a:stretch>
        </p:blipFill>
        <p:spPr>
          <a:xfrm>
            <a:off x="395708" y="2348682"/>
            <a:ext cx="2767824" cy="32067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Behavioral health programs show massive ROI | Employee Benefit News">
            <a:extLst>
              <a:ext uri="{FF2B5EF4-FFF2-40B4-BE49-F238E27FC236}">
                <a16:creationId xmlns:a16="http://schemas.microsoft.com/office/drawing/2014/main" id="{1D14FDB1-3477-5728-5D8F-2BDB70C5E9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7917" y="2302779"/>
            <a:ext cx="1687935" cy="1124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85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computer&#10;&#10;AI-generated content may be incorrect.">
            <a:extLst>
              <a:ext uri="{FF2B5EF4-FFF2-40B4-BE49-F238E27FC236}">
                <a16:creationId xmlns:a16="http://schemas.microsoft.com/office/drawing/2014/main" id="{7C0C4659-1308-EB85-7635-DDD37A6E6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30" y="2294011"/>
            <a:ext cx="11422069" cy="3886742"/>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80217C3A-1266-FFB7-4BA0-0C7BFDE680B9}"/>
              </a:ext>
            </a:extLst>
          </p:cNvPr>
          <p:cNvPicPr>
            <a:picLocks noChangeAspect="1"/>
          </p:cNvPicPr>
          <p:nvPr/>
        </p:nvPicPr>
        <p:blipFill>
          <a:blip r:embed="rId4"/>
          <a:stretch>
            <a:fillRect/>
          </a:stretch>
        </p:blipFill>
        <p:spPr>
          <a:xfrm>
            <a:off x="8004439" y="1874307"/>
            <a:ext cx="3206774" cy="4011516"/>
          </a:xfrm>
          <a:prstGeom prst="rect">
            <a:avLst/>
          </a:prstGeom>
        </p:spPr>
      </p:pic>
      <p:pic>
        <p:nvPicPr>
          <p:cNvPr id="6" name="Picture 5">
            <a:extLst>
              <a:ext uri="{FF2B5EF4-FFF2-40B4-BE49-F238E27FC236}">
                <a16:creationId xmlns:a16="http://schemas.microsoft.com/office/drawing/2014/main" id="{E17C86D8-97C2-D010-DF16-9B5D8C57B8E5}"/>
              </a:ext>
            </a:extLst>
          </p:cNvPr>
          <p:cNvPicPr>
            <a:picLocks noChangeAspect="1"/>
          </p:cNvPicPr>
          <p:nvPr/>
        </p:nvPicPr>
        <p:blipFill>
          <a:blip r:embed="rId5"/>
          <a:stretch>
            <a:fillRect/>
          </a:stretch>
        </p:blipFill>
        <p:spPr>
          <a:xfrm>
            <a:off x="9070465" y="3011091"/>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4" name="Picture 3">
            <a:extLst>
              <a:ext uri="{FF2B5EF4-FFF2-40B4-BE49-F238E27FC236}">
                <a16:creationId xmlns:a16="http://schemas.microsoft.com/office/drawing/2014/main" id="{D905E17B-9DA2-74C1-2009-91AE5E9E975A}"/>
              </a:ext>
            </a:extLst>
          </p:cNvPr>
          <p:cNvPicPr>
            <a:picLocks noChangeAspect="1"/>
          </p:cNvPicPr>
          <p:nvPr/>
        </p:nvPicPr>
        <p:blipFill>
          <a:blip r:embed="rId4"/>
          <a:stretch>
            <a:fillRect/>
          </a:stretch>
        </p:blipFill>
        <p:spPr>
          <a:xfrm>
            <a:off x="9603969" y="3258355"/>
            <a:ext cx="2432862" cy="2432862"/>
          </a:xfrm>
          <a:prstGeom prst="rect">
            <a:avLst/>
          </a:prstGeom>
        </p:spPr>
      </p:pic>
    </p:spTree>
    <p:extLst>
      <p:ext uri="{BB962C8B-B14F-4D97-AF65-F5344CB8AC3E}">
        <p14:creationId xmlns:p14="http://schemas.microsoft.com/office/powerpoint/2010/main" val="157897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229748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17" y="-126013"/>
            <a:ext cx="12192000" cy="2344383"/>
          </a:xfrm>
          <a:prstGeom prst="rect">
            <a:avLst/>
          </a:prstGeom>
          <a:ln>
            <a:noFill/>
          </a:ln>
        </p:spPr>
      </p:pic>
      <p:sp>
        <p:nvSpPr>
          <p:cNvPr id="3" name="TextBox 3"/>
          <p:cNvSpPr txBox="1"/>
          <p:nvPr/>
        </p:nvSpPr>
        <p:spPr>
          <a:xfrm>
            <a:off x="1371598" y="26282"/>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3366" y="135184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157473"/>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11" name="Rectangle 10">
            <a:extLst>
              <a:ext uri="{FF2B5EF4-FFF2-40B4-BE49-F238E27FC236}">
                <a16:creationId xmlns:a16="http://schemas.microsoft.com/office/drawing/2014/main" id="{06EF10A3-08B3-DD1F-0CB2-011282006612}"/>
              </a:ext>
            </a:extLst>
          </p:cNvPr>
          <p:cNvSpPr/>
          <p:nvPr/>
        </p:nvSpPr>
        <p:spPr>
          <a:xfrm>
            <a:off x="4375764" y="3848153"/>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6"/>
              </a:rPr>
              <a:t>brabie@mercy.com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(419) 349-7205</a:t>
            </a:r>
          </a:p>
        </p:txBody>
      </p:sp>
      <p:sp>
        <p:nvSpPr>
          <p:cNvPr id="12" name="Rectangle 11">
            <a:extLst>
              <a:ext uri="{FF2B5EF4-FFF2-40B4-BE49-F238E27FC236}">
                <a16:creationId xmlns:a16="http://schemas.microsoft.com/office/drawing/2014/main" id="{384068C3-99F1-2AD2-4BF7-5AE5B7372A02}"/>
              </a:ext>
            </a:extLst>
          </p:cNvPr>
          <p:cNvSpPr/>
          <p:nvPr/>
        </p:nvSpPr>
        <p:spPr>
          <a:xfrm>
            <a:off x="8165557" y="3618391"/>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7"/>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pic>
        <p:nvPicPr>
          <p:cNvPr id="5" name="Picture 4">
            <a:extLst>
              <a:ext uri="{FF2B5EF4-FFF2-40B4-BE49-F238E27FC236}">
                <a16:creationId xmlns:a16="http://schemas.microsoft.com/office/drawing/2014/main" id="{3B3DECAB-3D52-5D5B-7F6E-C51611A15D9C}"/>
              </a:ext>
            </a:extLst>
          </p:cNvPr>
          <p:cNvPicPr>
            <a:picLocks noChangeAspect="1"/>
          </p:cNvPicPr>
          <p:nvPr/>
        </p:nvPicPr>
        <p:blipFill>
          <a:blip r:embed="rId8"/>
          <a:stretch>
            <a:fillRect/>
          </a:stretch>
        </p:blipFill>
        <p:spPr>
          <a:xfrm>
            <a:off x="334842" y="1334667"/>
            <a:ext cx="4273666" cy="4011516"/>
          </a:xfrm>
          <a:prstGeom prst="rect">
            <a:avLst/>
          </a:prstGeom>
        </p:spPr>
      </p:pic>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90B99A5F-D436-4201-81CA-10AB01C4B4BA}"/>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100</TotalTime>
  <Words>1085</Words>
  <Application>Microsoft Office PowerPoint</Application>
  <PresentationFormat>Widescreen</PresentationFormat>
  <Paragraphs>135</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144</cp:revision>
  <dcterms:created xsi:type="dcterms:W3CDTF">2022-06-02T16:34:07Z</dcterms:created>
  <dcterms:modified xsi:type="dcterms:W3CDTF">2026-05-04T17:48:34Z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