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80" r:id="rId7"/>
    <p:sldId id="267" r:id="rId8"/>
    <p:sldId id="285" r:id="rId9"/>
    <p:sldId id="281" r:id="rId10"/>
    <p:sldId id="282" r:id="rId11"/>
    <p:sldId id="277" r:id="rId12"/>
    <p:sldId id="278" r:id="rId13"/>
    <p:sldId id="279" r:id="rId14"/>
    <p:sldId id="2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015" autoAdjust="0"/>
  </p:normalViewPr>
  <p:slideViewPr>
    <p:cSldViewPr snapToGrid="0">
      <p:cViewPr varScale="1">
        <p:scale>
          <a:sx n="97" d="100"/>
          <a:sy n="97" d="100"/>
        </p:scale>
        <p:origin x="111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26th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Michelle gives to support the resilience of people in my community. As a patient care coordinator, Michelle </a:t>
            </a:r>
            <a:r>
              <a:rPr lang="en-US" dirty="0" err="1"/>
              <a:t>Danyeur</a:t>
            </a:r>
            <a:r>
              <a:rPr lang="en-US" dirty="0"/>
              <a:t> sees firsthand how the Mercy Health Foundation Irvine helps those in need.</a:t>
            </a:r>
          </a:p>
          <a:p>
            <a:endParaRPr lang="en-US" dirty="0"/>
          </a:p>
          <a:p>
            <a:r>
              <a:rPr lang="en-US" dirty="0"/>
              <a:t>“I believe that giving to others as you can, either in money or time, is the most important thing you can do.”</a:t>
            </a:r>
          </a:p>
          <a:p>
            <a:endParaRPr lang="en-US" dirty="0"/>
          </a:p>
          <a:p>
            <a:r>
              <a:rPr lang="en-US" dirty="0"/>
              <a:t>From Health Fair screenings to initiatives supporting veterans, helping individuals in recovery through the Way Back Program, and introducing elementary students to healthcare through the Teddy Bear Fair and Red Ribbon Week—every gift helps strengthen care, expand services, and bring compassion to those who need it most.</a:t>
            </a:r>
          </a:p>
          <a:p>
            <a:endParaRPr lang="en-US" dirty="0"/>
          </a:p>
          <a:p>
            <a:endParaRPr lang="en-US" dirty="0"/>
          </a:p>
          <a:p>
            <a:r>
              <a:rPr lang="en-US" b="1" u="sng" dirty="0"/>
              <a:t>Capital</a:t>
            </a:r>
          </a:p>
          <a:p>
            <a:pPr marL="171450" indent="-171450">
              <a:buFont typeface="Arial" panose="020B0604020202020204" pitchFamily="34" charset="0"/>
              <a:buChar char="•"/>
            </a:pPr>
            <a:r>
              <a:rPr lang="en-US" b="0" u="none" dirty="0">
                <a:effectLst>
                  <a:outerShdw blurRad="38100" dist="38100" dir="2700000" algn="tl">
                    <a:srgbClr val="000000">
                      <a:alpha val="43137"/>
                    </a:srgbClr>
                  </a:outerShdw>
                </a:effectLst>
              </a:rPr>
              <a:t>Picture of ABI Machine (Falcon/Xpress FX6 System w/cart featuring Radiology Team members, Marshall Jenkins, Imaging Manager and MaKayla Noland.  This piece of equipment was purchased for $24,090.  </a:t>
            </a:r>
          </a:p>
          <a:p>
            <a:pPr marL="171450" indent="-171450">
              <a:buFont typeface="Arial" panose="020B0604020202020204" pitchFamily="34" charset="0"/>
              <a:buChar char="•"/>
            </a:pPr>
            <a:r>
              <a:rPr lang="en-US" b="0" u="none" dirty="0" err="1">
                <a:effectLst>
                  <a:outerShdw blurRad="38100" dist="38100" dir="2700000" algn="tl">
                    <a:srgbClr val="000000">
                      <a:alpha val="43137"/>
                    </a:srgbClr>
                  </a:outerShdw>
                </a:effectLst>
              </a:rPr>
              <a:t>FibroScan</a:t>
            </a:r>
            <a:r>
              <a:rPr lang="en-US" b="0" u="none" dirty="0">
                <a:effectLst>
                  <a:outerShdw blurRad="38100" dist="38100" dir="2700000" algn="tl">
                    <a:srgbClr val="000000">
                      <a:alpha val="43137"/>
                    </a:srgbClr>
                  </a:outerShdw>
                </a:effectLst>
              </a:rPr>
              <a:t> – $155k.  Used to identify early detection of liver disease!  - Mercy Health Irvine Primary Care Clinic</a:t>
            </a:r>
            <a:endParaRPr lang="en-US" b="1" u="sng" dirty="0"/>
          </a:p>
          <a:p>
            <a:r>
              <a:rPr lang="en-US" sz="1200" b="1" kern="1200" dirty="0">
                <a:solidFill>
                  <a:schemeClr val="tx1"/>
                </a:solidFill>
                <a:effectLst/>
                <a:latin typeface="+mn-lt"/>
                <a:ea typeface="+mn-ea"/>
                <a:cs typeface="+mn-cs"/>
              </a:rPr>
              <a:t>Caring for those in need</a:t>
            </a:r>
          </a:p>
          <a:p>
            <a:r>
              <a:rPr lang="en-US" b="0" u="none" dirty="0"/>
              <a:t>Patient Mission Fund – Medication Assistance – We have already spent over $2500 in the first quarter to assist our patients with medication needs.  We will invest up to $15k to ensure those needs are met.  </a:t>
            </a:r>
          </a:p>
          <a:p>
            <a:pPr marL="171450" indent="-171450">
              <a:buFont typeface="Arial" panose="020B0604020202020204" pitchFamily="34" charset="0"/>
              <a:buChar char="•"/>
            </a:pPr>
            <a:r>
              <a:rPr lang="en-US" b="0" u="none" dirty="0"/>
              <a:t>V-Scan Air Mobile Ultrasound $5k, utilized to scan the carotid artery and thyroid at community outreach events.  </a:t>
            </a:r>
          </a:p>
          <a:p>
            <a:r>
              <a:rPr lang="en-US" b="1" u="sng" dirty="0"/>
              <a:t>Greatest Needs</a:t>
            </a:r>
          </a:p>
          <a:p>
            <a:pPr marL="171450" indent="-171450">
              <a:buFont typeface="Arial" panose="020B0604020202020204" pitchFamily="34" charset="0"/>
              <a:buChar char="•"/>
            </a:pPr>
            <a:r>
              <a:rPr lang="en-US" b="0" u="none" dirty="0"/>
              <a:t>Lavender Room – This project was for our staff at Marcum and Wallace Hospital and has been a huge staff satisfier. </a:t>
            </a:r>
          </a:p>
          <a:p>
            <a:pPr marL="171450" indent="-171450">
              <a:buFont typeface="Arial" panose="020B0604020202020204" pitchFamily="34" charset="0"/>
              <a:buChar char="•"/>
            </a:pPr>
            <a:r>
              <a:rPr lang="en-US" b="0" u="none" dirty="0"/>
              <a:t>Education - Associate Training/Certification $4500 funded to date for our own to receive additional certifications and training.  </a:t>
            </a:r>
          </a:p>
          <a:p>
            <a:pPr marL="171450" indent="-171450">
              <a:buFont typeface="Arial" panose="020B0604020202020204" pitchFamily="34" charset="0"/>
              <a:buChar char="•"/>
            </a:pPr>
            <a:r>
              <a:rPr lang="en-US" b="0" u="none" dirty="0"/>
              <a:t>Crash Cart, Mercy Health Powell Primary Care Clinic </a:t>
            </a:r>
            <a:endParaRPr lang="en-US" b="1" u="sng"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2025 giving: </a:t>
            </a:r>
          </a:p>
          <a:p>
            <a:endParaRPr lang="en-US" dirty="0">
              <a:ea typeface="Calibri"/>
              <a:cs typeface="Calibri"/>
            </a:endParaRPr>
          </a:p>
          <a:p>
            <a:pPr marL="171450" indent="-171450">
              <a:buFont typeface="Arial" panose="020B0604020202020204" pitchFamily="34" charset="0"/>
              <a:buChar char="•"/>
            </a:pPr>
            <a:r>
              <a:rPr lang="en-US" dirty="0">
                <a:ea typeface="Calibri"/>
                <a:cs typeface="Calibri"/>
              </a:rPr>
              <a:t>100 associates participated</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18 were first-time donors</a:t>
            </a:r>
          </a:p>
          <a:p>
            <a:pPr marL="171450" indent="-171450">
              <a:buFont typeface="Arial" panose="020B0604020202020204" pitchFamily="34" charset="0"/>
              <a:buChar char="•"/>
            </a:pPr>
            <a:endParaRPr lang="en-US" dirty="0">
              <a:ea typeface="Calibri"/>
              <a:cs typeface="Calibri"/>
            </a:endParaRPr>
          </a:p>
          <a:p>
            <a:pPr marL="171450" indent="-171450">
              <a:buFont typeface="Arial" panose="020B0604020202020204" pitchFamily="34" charset="0"/>
              <a:buChar char="•"/>
            </a:pPr>
            <a:r>
              <a:rPr lang="en-US" dirty="0">
                <a:ea typeface="Calibri"/>
                <a:cs typeface="Calibri"/>
              </a:rPr>
              <a:t>100% of the market leaders donated</a:t>
            </a:r>
          </a:p>
          <a:p>
            <a:pPr marL="171450" indent="-171450">
              <a:buFont typeface="Arial" panose="020B0604020202020204" pitchFamily="34" charset="0"/>
              <a:buChar char="•"/>
            </a:pPr>
            <a:r>
              <a:rPr lang="en-US" dirty="0">
                <a:ea typeface="Calibri"/>
                <a:cs typeface="Calibri"/>
              </a:rPr>
              <a:t> </a:t>
            </a:r>
          </a:p>
          <a:p>
            <a:pPr marL="171450" indent="-171450">
              <a:buFont typeface="Arial" panose="020B0604020202020204" pitchFamily="34" charset="0"/>
              <a:buChar char="•"/>
            </a:pPr>
            <a:r>
              <a:rPr lang="en-US" dirty="0">
                <a:ea typeface="Calibri"/>
                <a:cs typeface="Calibri"/>
              </a:rPr>
              <a:t>Together we raised an incredible $37,480!</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26th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8/26!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2027. 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August 26th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8/26/26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sv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hyperlink" Target="https://givebsmh.org/bon-secours-mercy-health-foundation/mercy-health-foundation/irvine-ky/bsmh-associates/#gfg-irv" TargetMode="External"/><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hyperlink" Target="mailto:brabie@mercy.com" TargetMode="External"/><Relationship Id="rId4" Type="http://schemas.openxmlformats.org/officeDocument/2006/relationships/hyperlink" Target="mailto:Mlattanzio@merc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923330"/>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Mercy Health Foundation Irvine</a:t>
            </a:r>
            <a:endParaRPr lang="en-US" dirty="0"/>
          </a:p>
          <a:p>
            <a:pPr algn="ctr" rtl="0" fontAlgn="base"/>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916860" y="187352"/>
            <a:ext cx="5137721" cy="1284430"/>
          </a:xfrm>
          <a:custGeom>
            <a:avLst/>
            <a:gdLst/>
            <a:ahLst/>
            <a:cxnLst/>
            <a:rect l="l" t="t" r="r" b="b"/>
            <a:pathLst>
              <a:path w="7706581" h="1926645">
                <a:moveTo>
                  <a:pt x="0" y="0"/>
                </a:moveTo>
                <a:lnTo>
                  <a:pt x="7706581" y="0"/>
                </a:lnTo>
                <a:lnTo>
                  <a:pt x="7706581" y="1926645"/>
                </a:lnTo>
                <a:lnTo>
                  <a:pt x="0" y="192664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10" name="Group 10"/>
          <p:cNvGrpSpPr/>
          <p:nvPr/>
        </p:nvGrpSpPr>
        <p:grpSpPr>
          <a:xfrm>
            <a:off x="2642970" y="2373101"/>
            <a:ext cx="2547779" cy="2426759"/>
            <a:chOff x="0" y="0"/>
            <a:chExt cx="5095557" cy="4853518"/>
          </a:xfrm>
        </p:grpSpPr>
        <p:sp>
          <p:nvSpPr>
            <p:cNvPr id="11" name="Freeform 11"/>
            <p:cNvSpPr/>
            <p:nvPr/>
          </p:nvSpPr>
          <p:spPr>
            <a:xfrm>
              <a:off x="0" y="0"/>
              <a:ext cx="5095557" cy="4853518"/>
            </a:xfrm>
            <a:custGeom>
              <a:avLst/>
              <a:gdLst/>
              <a:ahLst/>
              <a:cxnLst/>
              <a:rect l="l" t="t" r="r" b="b"/>
              <a:pathLst>
                <a:path w="5095557" h="4853518">
                  <a:moveTo>
                    <a:pt x="0" y="0"/>
                  </a:moveTo>
                  <a:lnTo>
                    <a:pt x="5095557" y="0"/>
                  </a:lnTo>
                  <a:lnTo>
                    <a:pt x="5095557" y="4853518"/>
                  </a:lnTo>
                  <a:lnTo>
                    <a:pt x="0" y="4853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2" name="TextBox 12"/>
            <p:cNvSpPr txBox="1"/>
            <p:nvPr/>
          </p:nvSpPr>
          <p:spPr>
            <a:xfrm>
              <a:off x="680954" y="305548"/>
              <a:ext cx="3733649" cy="4102022"/>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36"/>
                </a:lnSpc>
              </a:pPr>
              <a:r>
                <a:rPr lang="en-US" sz="1400" dirty="0">
                  <a:solidFill>
                    <a:srgbClr val="FFFFFF"/>
                  </a:solidFill>
                  <a:latin typeface="Canva Sans"/>
                  <a:ea typeface="Canva Sans"/>
                  <a:cs typeface="Canva Sans"/>
                  <a:sym typeface="Canva Sans"/>
                </a:rPr>
                <a:t>I believe that giving to others as you can, either in money or time, is the most important thing you can do.</a:t>
              </a:r>
            </a:p>
            <a:p>
              <a:pPr algn="ctr">
                <a:lnSpc>
                  <a:spcPts val="1283"/>
                </a:lnSpc>
              </a:pPr>
              <a:endParaRPr lang="en-US" sz="1224" dirty="0">
                <a:solidFill>
                  <a:srgbClr val="FFFFFF"/>
                </a:solidFill>
                <a:latin typeface="Canva Sans"/>
                <a:ea typeface="Canva Sans"/>
                <a:cs typeface="Canva Sans"/>
                <a:sym typeface="Canva Sans"/>
              </a:endParaRPr>
            </a:p>
            <a:p>
              <a:pPr algn="ctr">
                <a:lnSpc>
                  <a:spcPts val="1411"/>
                </a:lnSpc>
              </a:pPr>
              <a:r>
                <a:rPr lang="en-US" sz="923" b="1" dirty="0">
                  <a:solidFill>
                    <a:srgbClr val="FFFFFF"/>
                  </a:solidFill>
                  <a:latin typeface="Canva Sans Bold"/>
                  <a:ea typeface="Canva Sans Bold"/>
                  <a:cs typeface="Canva Sans Bold"/>
                  <a:sym typeface="Canva Sans Bold"/>
                </a:rPr>
                <a:t>-Michelle </a:t>
              </a:r>
              <a:r>
                <a:rPr lang="en-US" sz="923" b="1" dirty="0" err="1">
                  <a:solidFill>
                    <a:srgbClr val="FFFFFF"/>
                  </a:solidFill>
                  <a:latin typeface="Canva Sans Bold"/>
                  <a:ea typeface="Canva Sans Bold"/>
                  <a:cs typeface="Canva Sans Bold"/>
                  <a:sym typeface="Canva Sans Bold"/>
                </a:rPr>
                <a:t>Danyeur</a:t>
              </a:r>
              <a:endParaRPr lang="en-US" sz="923" b="1" dirty="0">
                <a:solidFill>
                  <a:srgbClr val="FFFFFF"/>
                </a:solidFill>
                <a:latin typeface="Canva Sans Bold"/>
                <a:ea typeface="Canva Sans Bold"/>
                <a:cs typeface="Canva Sans Bold"/>
                <a:sym typeface="Canva Sans Bold"/>
              </a:endParaRPr>
            </a:p>
            <a:p>
              <a:pPr algn="ctr">
                <a:lnSpc>
                  <a:spcPts val="1411"/>
                </a:lnSpc>
              </a:pPr>
              <a:r>
                <a:rPr lang="en-US" sz="923" b="1" dirty="0">
                  <a:solidFill>
                    <a:srgbClr val="FFFFFF"/>
                  </a:solidFill>
                  <a:latin typeface="Canva Sans Bold"/>
                  <a:ea typeface="Canva Sans Bold"/>
                  <a:cs typeface="Canva Sans Bold"/>
                  <a:sym typeface="Canva Sans Bold"/>
                </a:rPr>
                <a:t>Community Outreach Navigator</a:t>
              </a:r>
            </a:p>
          </p:txBody>
        </p:sp>
      </p:grpSp>
      <p:sp>
        <p:nvSpPr>
          <p:cNvPr id="13" name="TextBox 13"/>
          <p:cNvSpPr txBox="1"/>
          <p:nvPr/>
        </p:nvSpPr>
        <p:spPr>
          <a:xfrm>
            <a:off x="6485720" y="1424227"/>
            <a:ext cx="365409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b="1" dirty="0">
                <a:solidFill>
                  <a:srgbClr val="00BF63"/>
                </a:solidFill>
                <a:latin typeface="Montserrat Bold"/>
                <a:ea typeface="Montserrat Bold"/>
                <a:cs typeface="Montserrat Bold"/>
                <a:sym typeface="Montserrat Bold"/>
              </a:rPr>
              <a:t>Your Giving in Action</a:t>
            </a:r>
          </a:p>
          <a:p>
            <a:pPr algn="ctr">
              <a:lnSpc>
                <a:spcPts val="2800"/>
              </a:lnSpc>
            </a:pPr>
            <a:endParaRPr lang="en-US" sz="2000" b="1" dirty="0">
              <a:solidFill>
                <a:srgbClr val="00BF63"/>
              </a:solidFill>
              <a:latin typeface="Montserrat Bold"/>
              <a:ea typeface="Montserrat Bold"/>
              <a:cs typeface="Montserrat Bold"/>
              <a:sym typeface="Montserrat Bold"/>
            </a:endParaRPr>
          </a:p>
        </p:txBody>
      </p:sp>
      <p:sp>
        <p:nvSpPr>
          <p:cNvPr id="14" name="TextBox 14"/>
          <p:cNvSpPr txBox="1"/>
          <p:nvPr/>
        </p:nvSpPr>
        <p:spPr>
          <a:xfrm>
            <a:off x="7452394" y="2402953"/>
            <a:ext cx="1293128"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400"/>
              </a:lnSpc>
            </a:pPr>
            <a:r>
              <a:rPr lang="en-US" sz="1400" dirty="0">
                <a:solidFill>
                  <a:srgbClr val="FFFFFF"/>
                </a:solidFill>
                <a:latin typeface="Montserrat"/>
                <a:ea typeface="Montserrat"/>
                <a:cs typeface="Montserrat"/>
                <a:sym typeface="Montserrat"/>
              </a:rPr>
              <a:t>Capital (ABI Machine)</a:t>
            </a:r>
          </a:p>
        </p:txBody>
      </p:sp>
      <p:sp>
        <p:nvSpPr>
          <p:cNvPr id="15" name="TextBox 15"/>
          <p:cNvSpPr txBox="1"/>
          <p:nvPr/>
        </p:nvSpPr>
        <p:spPr>
          <a:xfrm>
            <a:off x="7452394" y="3736902"/>
            <a:ext cx="1343488" cy="71814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400"/>
              </a:lnSpc>
            </a:pPr>
            <a:r>
              <a:rPr lang="en-US" sz="1400" dirty="0">
                <a:solidFill>
                  <a:srgbClr val="FFFFFF"/>
                </a:solidFill>
                <a:latin typeface="Montserrat"/>
                <a:ea typeface="Montserrat"/>
                <a:cs typeface="Montserrat"/>
                <a:sym typeface="Montserrat"/>
              </a:rPr>
              <a:t>Caring for those in need:</a:t>
            </a:r>
          </a:p>
          <a:p>
            <a:pPr algn="l">
              <a:lnSpc>
                <a:spcPts val="1400"/>
              </a:lnSpc>
            </a:pPr>
            <a:r>
              <a:rPr lang="en-US" sz="1400" dirty="0">
                <a:solidFill>
                  <a:srgbClr val="FFFFFF"/>
                </a:solidFill>
                <a:latin typeface="Montserrat"/>
                <a:ea typeface="Montserrat"/>
                <a:cs typeface="Montserrat"/>
                <a:sym typeface="Montserrat"/>
              </a:rPr>
              <a:t>Medication Assistance </a:t>
            </a:r>
          </a:p>
        </p:txBody>
      </p:sp>
      <p:sp>
        <p:nvSpPr>
          <p:cNvPr id="16" name="TextBox 16"/>
          <p:cNvSpPr txBox="1"/>
          <p:nvPr/>
        </p:nvSpPr>
        <p:spPr>
          <a:xfrm>
            <a:off x="7452394" y="5646355"/>
            <a:ext cx="1508136" cy="35907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400"/>
              </a:lnSpc>
            </a:pPr>
            <a:r>
              <a:rPr lang="en-US" sz="1300" dirty="0">
                <a:solidFill>
                  <a:srgbClr val="FFFFFF"/>
                </a:solidFill>
                <a:latin typeface="Montserrat"/>
                <a:ea typeface="Montserrat"/>
                <a:cs typeface="Montserrat"/>
                <a:sym typeface="Montserrat"/>
              </a:rPr>
              <a:t>Greatest Needs: Lavender Room</a:t>
            </a:r>
          </a:p>
        </p:txBody>
      </p:sp>
      <p:sp>
        <p:nvSpPr>
          <p:cNvPr id="17" name="TextBox 17"/>
          <p:cNvSpPr txBox="1"/>
          <p:nvPr/>
        </p:nvSpPr>
        <p:spPr>
          <a:xfrm>
            <a:off x="10630832" y="2402953"/>
            <a:ext cx="1599726" cy="4308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spcBef>
                <a:spcPct val="0"/>
              </a:spcBef>
            </a:pPr>
            <a:r>
              <a:rPr lang="en-US" sz="1400" dirty="0">
                <a:solidFill>
                  <a:srgbClr val="FFFFFF"/>
                </a:solidFill>
                <a:latin typeface="Montserrat"/>
                <a:ea typeface="Montserrat"/>
                <a:cs typeface="Montserrat"/>
                <a:sym typeface="Montserrat"/>
              </a:rPr>
              <a:t>Capital (</a:t>
            </a:r>
            <a:r>
              <a:rPr lang="en-US" sz="1400" dirty="0" err="1">
                <a:solidFill>
                  <a:srgbClr val="FFFFFF"/>
                </a:solidFill>
                <a:latin typeface="Montserrat"/>
                <a:ea typeface="Montserrat"/>
                <a:cs typeface="Montserrat"/>
                <a:sym typeface="Montserrat"/>
              </a:rPr>
              <a:t>FibroScan</a:t>
            </a:r>
            <a:r>
              <a:rPr lang="en-US" sz="1400" dirty="0">
                <a:solidFill>
                  <a:srgbClr val="FFFFFF"/>
                </a:solidFill>
                <a:latin typeface="Montserrat"/>
                <a:ea typeface="Montserrat"/>
                <a:cs typeface="Montserrat"/>
                <a:sym typeface="Montserrat"/>
              </a:rPr>
              <a:t>)</a:t>
            </a:r>
          </a:p>
        </p:txBody>
      </p:sp>
      <p:sp>
        <p:nvSpPr>
          <p:cNvPr id="18" name="TextBox 18"/>
          <p:cNvSpPr txBox="1"/>
          <p:nvPr/>
        </p:nvSpPr>
        <p:spPr>
          <a:xfrm>
            <a:off x="10618511" y="3665087"/>
            <a:ext cx="1573489" cy="86177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spcBef>
                <a:spcPct val="0"/>
              </a:spcBef>
            </a:pPr>
            <a:r>
              <a:rPr lang="en-US" sz="1400" dirty="0">
                <a:solidFill>
                  <a:srgbClr val="FFFFFF"/>
                </a:solidFill>
                <a:latin typeface="Montserrat"/>
                <a:ea typeface="Montserrat"/>
                <a:cs typeface="Montserrat"/>
                <a:sym typeface="Montserrat"/>
              </a:rPr>
              <a:t>Caring for </a:t>
            </a:r>
          </a:p>
          <a:p>
            <a:pPr>
              <a:spcBef>
                <a:spcPct val="0"/>
              </a:spcBef>
            </a:pPr>
            <a:r>
              <a:rPr lang="en-US" sz="1400" dirty="0">
                <a:solidFill>
                  <a:srgbClr val="FFFFFF"/>
                </a:solidFill>
                <a:latin typeface="Montserrat"/>
                <a:ea typeface="Montserrat"/>
                <a:cs typeface="Montserrat"/>
                <a:sym typeface="Montserrat"/>
              </a:rPr>
              <a:t>those in need:</a:t>
            </a:r>
          </a:p>
          <a:p>
            <a:pPr>
              <a:spcBef>
                <a:spcPct val="0"/>
              </a:spcBef>
            </a:pPr>
            <a:r>
              <a:rPr lang="en-US" sz="1400" dirty="0">
                <a:solidFill>
                  <a:srgbClr val="FFFFFF"/>
                </a:solidFill>
                <a:latin typeface="Montserrat"/>
                <a:ea typeface="Montserrat"/>
                <a:cs typeface="Montserrat"/>
                <a:sym typeface="Montserrat"/>
              </a:rPr>
              <a:t>V-Scan </a:t>
            </a:r>
          </a:p>
          <a:p>
            <a:pPr>
              <a:spcBef>
                <a:spcPct val="0"/>
              </a:spcBef>
            </a:pPr>
            <a:r>
              <a:rPr lang="en-US" sz="1400" dirty="0">
                <a:solidFill>
                  <a:srgbClr val="FFFFFF"/>
                </a:solidFill>
                <a:latin typeface="Montserrat"/>
                <a:ea typeface="Montserrat"/>
                <a:cs typeface="Montserrat"/>
                <a:sym typeface="Montserrat"/>
              </a:rPr>
              <a:t>Air Mobile </a:t>
            </a:r>
          </a:p>
        </p:txBody>
      </p:sp>
      <p:sp>
        <p:nvSpPr>
          <p:cNvPr id="19" name="TextBox 19"/>
          <p:cNvSpPr txBox="1"/>
          <p:nvPr/>
        </p:nvSpPr>
        <p:spPr>
          <a:xfrm>
            <a:off x="10592274" y="5646355"/>
            <a:ext cx="1599726" cy="4308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spcBef>
                <a:spcPct val="0"/>
              </a:spcBef>
            </a:pPr>
            <a:r>
              <a:rPr lang="en-US" sz="1400" dirty="0">
                <a:solidFill>
                  <a:srgbClr val="FFFFFF"/>
                </a:solidFill>
                <a:latin typeface="Montserrat"/>
                <a:ea typeface="Montserrat"/>
                <a:cs typeface="Montserrat"/>
                <a:sym typeface="Montserrat"/>
              </a:rPr>
              <a:t>Greatest Needs:</a:t>
            </a:r>
          </a:p>
          <a:p>
            <a:pPr>
              <a:spcBef>
                <a:spcPct val="0"/>
              </a:spcBef>
            </a:pPr>
            <a:r>
              <a:rPr lang="en-US" sz="1400" dirty="0">
                <a:solidFill>
                  <a:srgbClr val="FFFFFF"/>
                </a:solidFill>
                <a:latin typeface="Montserrat"/>
                <a:ea typeface="Montserrat"/>
                <a:cs typeface="Montserrat"/>
                <a:sym typeface="Montserrat"/>
              </a:rPr>
              <a:t>Crash Cart</a:t>
            </a:r>
          </a:p>
        </p:txBody>
      </p:sp>
      <p:pic>
        <p:nvPicPr>
          <p:cNvPr id="21" name="Picture 20" descr="A person smiling in front of a window&#10;&#10;AI-generated content may be incorrect.">
            <a:extLst>
              <a:ext uri="{FF2B5EF4-FFF2-40B4-BE49-F238E27FC236}">
                <a16:creationId xmlns:a16="http://schemas.microsoft.com/office/drawing/2014/main" id="{85315AA5-62DC-1E1E-1D31-C65E3F74EA61}"/>
              </a:ext>
            </a:extLst>
          </p:cNvPr>
          <p:cNvPicPr>
            <a:picLocks noChangeAspect="1"/>
          </p:cNvPicPr>
          <p:nvPr/>
        </p:nvPicPr>
        <p:blipFill>
          <a:blip r:embed="rId6">
            <a:extLst>
              <a:ext uri="{28A0092B-C50C-407E-A947-70E740481C1C}">
                <a14:useLocalDpi xmlns:a14="http://schemas.microsoft.com/office/drawing/2010/main" val="0"/>
              </a:ext>
            </a:extLst>
          </a:blip>
          <a:srcRect l="4060" r="29994"/>
          <a:stretch>
            <a:fillRect/>
          </a:stretch>
        </p:blipFill>
        <p:spPr>
          <a:xfrm>
            <a:off x="289888" y="2489998"/>
            <a:ext cx="2184854" cy="22094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 name="Picture 19" descr="A person and person standing next to each other&#10;&#10;AI-generated content may be incorrect.">
            <a:extLst>
              <a:ext uri="{FF2B5EF4-FFF2-40B4-BE49-F238E27FC236}">
                <a16:creationId xmlns:a16="http://schemas.microsoft.com/office/drawing/2014/main" id="{A29AC581-C863-512D-FF10-D1F22D191374}"/>
              </a:ext>
            </a:extLst>
          </p:cNvPr>
          <p:cNvPicPr>
            <a:picLocks noChangeAspect="1"/>
          </p:cNvPicPr>
          <p:nvPr/>
        </p:nvPicPr>
        <p:blipFill>
          <a:blip r:embed="rId7">
            <a:extLst>
              <a:ext uri="{28A0092B-C50C-407E-A947-70E740481C1C}">
                <a14:useLocalDpi xmlns:a14="http://schemas.microsoft.com/office/drawing/2010/main" val="0"/>
              </a:ext>
            </a:extLst>
          </a:blip>
          <a:srcRect l="-1612" t="20799" r="1752" b="5439"/>
          <a:stretch>
            <a:fillRect/>
          </a:stretch>
        </p:blipFill>
        <p:spPr>
          <a:xfrm>
            <a:off x="5837403" y="1818089"/>
            <a:ext cx="1461290" cy="1439221"/>
          </a:xfrm>
          <a:prstGeom prst="rect">
            <a:avLst/>
          </a:prstGeom>
        </p:spPr>
      </p:pic>
      <p:pic>
        <p:nvPicPr>
          <p:cNvPr id="23" name="Picture 22" descr="A person sitting in a chair with a person in a room with balloons&#10;&#10;AI-generated content may be incorrect.">
            <a:extLst>
              <a:ext uri="{FF2B5EF4-FFF2-40B4-BE49-F238E27FC236}">
                <a16:creationId xmlns:a16="http://schemas.microsoft.com/office/drawing/2014/main" id="{656F1F43-0B82-FA08-8D7C-C8ED434FD78E}"/>
              </a:ext>
            </a:extLst>
          </p:cNvPr>
          <p:cNvPicPr>
            <a:picLocks noChangeAspect="1"/>
          </p:cNvPicPr>
          <p:nvPr/>
        </p:nvPicPr>
        <p:blipFill>
          <a:blip r:embed="rId8">
            <a:extLst>
              <a:ext uri="{28A0092B-C50C-407E-A947-70E740481C1C}">
                <a14:useLocalDpi xmlns:a14="http://schemas.microsoft.com/office/drawing/2010/main" val="0"/>
              </a:ext>
            </a:extLst>
          </a:blip>
          <a:srcRect l="12063" t="28572" r="8547" b="12173"/>
          <a:stretch>
            <a:fillRect/>
          </a:stretch>
        </p:blipFill>
        <p:spPr>
          <a:xfrm>
            <a:off x="9044644" y="3257310"/>
            <a:ext cx="1461290" cy="1439221"/>
          </a:xfrm>
          <a:prstGeom prst="rect">
            <a:avLst/>
          </a:prstGeom>
        </p:spPr>
      </p:pic>
      <p:pic>
        <p:nvPicPr>
          <p:cNvPr id="25" name="Picture 24" descr="Capsule and tablet formed in a heart on top of a medicine bottle">
            <a:extLst>
              <a:ext uri="{FF2B5EF4-FFF2-40B4-BE49-F238E27FC236}">
                <a16:creationId xmlns:a16="http://schemas.microsoft.com/office/drawing/2014/main" id="{2AD32A03-A517-3799-1E0F-D1FE95BC06DB}"/>
              </a:ext>
            </a:extLst>
          </p:cNvPr>
          <p:cNvPicPr>
            <a:picLocks noChangeAspect="1"/>
          </p:cNvPicPr>
          <p:nvPr/>
        </p:nvPicPr>
        <p:blipFill>
          <a:blip r:embed="rId9">
            <a:extLst>
              <a:ext uri="{28A0092B-C50C-407E-A947-70E740481C1C}">
                <a14:useLocalDpi xmlns:a14="http://schemas.microsoft.com/office/drawing/2010/main" val="0"/>
              </a:ext>
            </a:extLst>
          </a:blip>
          <a:srcRect l="27649"/>
          <a:stretch>
            <a:fillRect/>
          </a:stretch>
        </p:blipFill>
        <p:spPr>
          <a:xfrm>
            <a:off x="5847616" y="3369624"/>
            <a:ext cx="1440048" cy="1326908"/>
          </a:xfrm>
          <a:prstGeom prst="rect">
            <a:avLst/>
          </a:prstGeom>
        </p:spPr>
      </p:pic>
      <p:pic>
        <p:nvPicPr>
          <p:cNvPr id="27" name="Picture 26" descr="A person standing next to a red cabinet&#10;&#10;AI-generated content may be incorrect.">
            <a:extLst>
              <a:ext uri="{FF2B5EF4-FFF2-40B4-BE49-F238E27FC236}">
                <a16:creationId xmlns:a16="http://schemas.microsoft.com/office/drawing/2014/main" id="{9CC0BA73-8BFD-D5D0-6A7C-5FD1335554C4}"/>
              </a:ext>
            </a:extLst>
          </p:cNvPr>
          <p:cNvPicPr>
            <a:picLocks noChangeAspect="1"/>
          </p:cNvPicPr>
          <p:nvPr/>
        </p:nvPicPr>
        <p:blipFill>
          <a:blip r:embed="rId10">
            <a:extLst>
              <a:ext uri="{28A0092B-C50C-407E-A947-70E740481C1C}">
                <a14:useLocalDpi xmlns:a14="http://schemas.microsoft.com/office/drawing/2010/main" val="0"/>
              </a:ext>
            </a:extLst>
          </a:blip>
          <a:srcRect t="17246" b="2732"/>
          <a:stretch>
            <a:fillRect/>
          </a:stretch>
        </p:blipFill>
        <p:spPr>
          <a:xfrm>
            <a:off x="9054581" y="4865297"/>
            <a:ext cx="1476405" cy="1575260"/>
          </a:xfrm>
          <a:prstGeom prst="rect">
            <a:avLst/>
          </a:prstGeom>
        </p:spPr>
      </p:pic>
      <p:pic>
        <p:nvPicPr>
          <p:cNvPr id="31" name="Picture 30" descr="A chair in a room&#10;&#10;AI-generated content may be incorrect.">
            <a:extLst>
              <a:ext uri="{FF2B5EF4-FFF2-40B4-BE49-F238E27FC236}">
                <a16:creationId xmlns:a16="http://schemas.microsoft.com/office/drawing/2014/main" id="{381AEA51-DDC1-A6F6-A2FC-1DC000EAA98A}"/>
              </a:ext>
            </a:extLst>
          </p:cNvPr>
          <p:cNvPicPr>
            <a:picLocks noChangeAspect="1"/>
          </p:cNvPicPr>
          <p:nvPr/>
        </p:nvPicPr>
        <p:blipFill>
          <a:blip r:embed="rId11">
            <a:extLst>
              <a:ext uri="{28A0092B-C50C-407E-A947-70E740481C1C}">
                <a14:useLocalDpi xmlns:a14="http://schemas.microsoft.com/office/drawing/2010/main" val="0"/>
              </a:ext>
            </a:extLst>
          </a:blip>
          <a:srcRect t="10475" b="4722"/>
          <a:stretch>
            <a:fillRect/>
          </a:stretch>
        </p:blipFill>
        <p:spPr>
          <a:xfrm>
            <a:off x="5847616" y="4865297"/>
            <a:ext cx="1440048" cy="1633996"/>
          </a:xfrm>
          <a:prstGeom prst="rect">
            <a:avLst/>
          </a:prstGeom>
        </p:spPr>
      </p:pic>
      <p:pic>
        <p:nvPicPr>
          <p:cNvPr id="33" name="Picture 32" descr="A person in white coat and white robe looking at a person lying in bed&#10;&#10;AI-generated content may be incorrect.">
            <a:extLst>
              <a:ext uri="{FF2B5EF4-FFF2-40B4-BE49-F238E27FC236}">
                <a16:creationId xmlns:a16="http://schemas.microsoft.com/office/drawing/2014/main" id="{228F322C-A235-CC7A-4DD2-F4D96DCBC50E}"/>
              </a:ext>
            </a:extLst>
          </p:cNvPr>
          <p:cNvPicPr>
            <a:picLocks noChangeAspect="1"/>
          </p:cNvPicPr>
          <p:nvPr/>
        </p:nvPicPr>
        <p:blipFill>
          <a:blip r:embed="rId12">
            <a:extLst>
              <a:ext uri="{28A0092B-C50C-407E-A947-70E740481C1C}">
                <a14:useLocalDpi xmlns:a14="http://schemas.microsoft.com/office/drawing/2010/main" val="0"/>
              </a:ext>
            </a:extLst>
          </a:blip>
          <a:srcRect l="14821" r="12990"/>
          <a:stretch>
            <a:fillRect/>
          </a:stretch>
        </p:blipFill>
        <p:spPr>
          <a:xfrm>
            <a:off x="9044644" y="1992703"/>
            <a:ext cx="1513775" cy="1095841"/>
          </a:xfrm>
          <a:prstGeom prst="rect">
            <a:avLst/>
          </a:prstGeom>
        </p:spPr>
      </p:pic>
    </p:spTree>
    <p:extLst>
      <p:ext uri="{BB962C8B-B14F-4D97-AF65-F5344CB8AC3E}">
        <p14:creationId xmlns:p14="http://schemas.microsoft.com/office/powerpoint/2010/main" val="2110653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4" name="Picture 3" descr="A screenshot of a website&#10;&#10;AI-generated content may be incorrect.">
            <a:extLst>
              <a:ext uri="{FF2B5EF4-FFF2-40B4-BE49-F238E27FC236}">
                <a16:creationId xmlns:a16="http://schemas.microsoft.com/office/drawing/2014/main" id="{359B73F0-41F8-8020-95D1-AFED1C743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62" y="1991476"/>
            <a:ext cx="11326806" cy="4067743"/>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8/26/2026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 name="Picture 1">
            <a:extLst>
              <a:ext uri="{FF2B5EF4-FFF2-40B4-BE49-F238E27FC236}">
                <a16:creationId xmlns:a16="http://schemas.microsoft.com/office/drawing/2014/main" id="{38C4AC2A-A7F2-A33E-5C74-F999B8B89750}"/>
              </a:ext>
            </a:extLst>
          </p:cNvPr>
          <p:cNvPicPr>
            <a:picLocks noChangeAspect="1"/>
          </p:cNvPicPr>
          <p:nvPr/>
        </p:nvPicPr>
        <p:blipFill>
          <a:blip r:embed="rId4"/>
          <a:stretch>
            <a:fillRect/>
          </a:stretch>
        </p:blipFill>
        <p:spPr>
          <a:xfrm>
            <a:off x="8180031" y="1552450"/>
            <a:ext cx="3206774" cy="4011516"/>
          </a:xfrm>
          <a:prstGeom prst="rect">
            <a:avLst/>
          </a:prstGeom>
        </p:spPr>
      </p:pic>
      <p:pic>
        <p:nvPicPr>
          <p:cNvPr id="6" name="Picture 5">
            <a:extLst>
              <a:ext uri="{FF2B5EF4-FFF2-40B4-BE49-F238E27FC236}">
                <a16:creationId xmlns:a16="http://schemas.microsoft.com/office/drawing/2014/main" id="{D8BFEB2C-AFED-B1F2-39F0-C681B34A1C5C}"/>
              </a:ext>
            </a:extLst>
          </p:cNvPr>
          <p:cNvPicPr>
            <a:picLocks noChangeAspect="1"/>
          </p:cNvPicPr>
          <p:nvPr/>
        </p:nvPicPr>
        <p:blipFill>
          <a:blip r:embed="rId5"/>
          <a:stretch>
            <a:fillRect/>
          </a:stretch>
        </p:blipFill>
        <p:spPr>
          <a:xfrm>
            <a:off x="9113253" y="2758559"/>
            <a:ext cx="3078747" cy="3846909"/>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qr code on a white background&#10;&#10;AI-generated content may be incorrect.">
            <a:extLst>
              <a:ext uri="{FF2B5EF4-FFF2-40B4-BE49-F238E27FC236}">
                <a16:creationId xmlns:a16="http://schemas.microsoft.com/office/drawing/2014/main" id="{E1C8C1EA-2F8D-1AB2-9CC8-C06BCCD38BFE}"/>
              </a:ext>
            </a:extLst>
          </p:cNvPr>
          <p:cNvPicPr>
            <a:picLocks noChangeAspect="1"/>
          </p:cNvPicPr>
          <p:nvPr/>
        </p:nvPicPr>
        <p:blipFill rotWithShape="1">
          <a:blip r:embed="rId3">
            <a:extLst>
              <a:ext uri="{28A0092B-C50C-407E-A947-70E740481C1C}">
                <a14:useLocalDpi xmlns:a14="http://schemas.microsoft.com/office/drawing/2010/main" val="0"/>
              </a:ext>
            </a:extLst>
          </a:blip>
          <a:srcRect l="5291" t="5471" r="6496" b="7380"/>
          <a:stretch/>
        </p:blipFill>
        <p:spPr>
          <a:xfrm>
            <a:off x="9581744" y="2908570"/>
            <a:ext cx="2520667" cy="2490282"/>
          </a:xfrm>
          <a:prstGeom prst="rect">
            <a:avLst/>
          </a:prstGeom>
        </p:spPr>
      </p:pic>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4"/>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9214" y="2070307"/>
            <a:ext cx="1001154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latin typeface="Montserrat"/>
                <a:cs typeface="Calibri" panose="020F0502020204030204"/>
              </a:rPr>
              <a:t>Per Pay Period Deductions </a:t>
            </a:r>
          </a:p>
          <a:p>
            <a:pPr marL="742950" lvl="1" indent="-285750">
              <a:buFont typeface="Arial"/>
              <a:buChar char="•"/>
            </a:pPr>
            <a:r>
              <a:rPr lang="en-US" sz="2800" dirty="0">
                <a:latin typeface="Montserrat"/>
                <a:cs typeface="Calibri" panose="020F0502020204030204"/>
              </a:rPr>
              <a:t>Power Hour </a:t>
            </a:r>
          </a:p>
          <a:p>
            <a:pPr marL="742950" lvl="1" indent="-285750">
              <a:buFont typeface="Arial"/>
              <a:buChar char="•"/>
            </a:pPr>
            <a:r>
              <a:rPr lang="en-US" sz="2800" dirty="0">
                <a:latin typeface="Montserrat"/>
                <a:cs typeface="Calibri" panose="020F0502020204030204"/>
              </a:rPr>
              <a:t>Lead for Good </a:t>
            </a:r>
          </a:p>
          <a:p>
            <a:pPr marL="742950" lvl="1" indent="-285750">
              <a:buFont typeface="Arial"/>
              <a:buChar char="•"/>
            </a:pPr>
            <a:r>
              <a:rPr lang="en-US" sz="2800" dirty="0">
                <a:latin typeface="Montserrat"/>
                <a:cs typeface="Calibri" panose="020F0502020204030204"/>
              </a:rPr>
              <a:t>Half Hour Hero</a:t>
            </a:r>
          </a:p>
          <a:p>
            <a:pPr marL="742950" lvl="1" indent="-285750">
              <a:buFont typeface="Arial"/>
              <a:buChar char="•"/>
            </a:pPr>
            <a:r>
              <a:rPr lang="en-US" sz="2800" dirty="0">
                <a:latin typeface="Montserrat"/>
                <a:cs typeface="Calibri" panose="020F0502020204030204"/>
              </a:rPr>
              <a:t>Other chosen amount </a:t>
            </a:r>
          </a:p>
          <a:p>
            <a:pPr marL="285750" indent="-285750">
              <a:buFont typeface="Arial"/>
              <a:buChar char="•"/>
            </a:pPr>
            <a:r>
              <a:rPr lang="en-US" sz="2800" dirty="0">
                <a:latin typeface="Montserrat"/>
                <a:cs typeface="Calibri" panose="020F0502020204030204"/>
              </a:rPr>
              <a:t>One-time gifts: cash, credit card, payroll deduction</a:t>
            </a:r>
          </a:p>
          <a:p>
            <a:pPr marL="285750" indent="-285750">
              <a:buFont typeface="Arial"/>
              <a:buChar char="•"/>
            </a:pPr>
            <a:r>
              <a:rPr lang="en-US" sz="2800" dirty="0">
                <a:latin typeface="Montserrat"/>
                <a:cs typeface="Calibri" panose="020F0502020204030204"/>
              </a:rPr>
              <a:t>PTO</a:t>
            </a:r>
          </a:p>
          <a:p>
            <a:pPr marL="742950" lvl="1" indent="-285750">
              <a:buFont typeface="Arial"/>
              <a:buChar char="•"/>
            </a:pPr>
            <a:r>
              <a:rPr lang="en-US" sz="28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spTree>
    <p:extLst>
      <p:ext uri="{BB962C8B-B14F-4D97-AF65-F5344CB8AC3E}">
        <p14:creationId xmlns:p14="http://schemas.microsoft.com/office/powerpoint/2010/main" val="1578970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INCENTIVES</a:t>
            </a:r>
            <a:endParaRPr lang="en-US">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54436"/>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midnight 8/26/26 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111430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0" y="-62039"/>
            <a:ext cx="12192000" cy="2344383"/>
          </a:xfrm>
          <a:prstGeom prst="rect">
            <a:avLst/>
          </a:prstGeom>
          <a:ln>
            <a:noFill/>
          </a:ln>
        </p:spPr>
      </p:pic>
      <p:sp>
        <p:nvSpPr>
          <p:cNvPr id="3" name="TextBox 3"/>
          <p:cNvSpPr txBox="1"/>
          <p:nvPr/>
        </p:nvSpPr>
        <p:spPr>
          <a:xfrm>
            <a:off x="1027214" y="-62711"/>
            <a:ext cx="9748522" cy="132556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000" kern="1200" dirty="0">
                <a:solidFill>
                  <a:srgbClr val="FFFFFF"/>
                </a:solidFill>
                <a:latin typeface="+mj-lt"/>
                <a:ea typeface="+mj-ea"/>
                <a:cs typeface="+mj-cs"/>
              </a:rPr>
              <a:t>KEY CONTACT INFORMATION</a:t>
            </a:r>
          </a:p>
        </p:txBody>
      </p:sp>
      <p:sp>
        <p:nvSpPr>
          <p:cNvPr id="6" name="Rectangle 5">
            <a:extLst>
              <a:ext uri="{FF2B5EF4-FFF2-40B4-BE49-F238E27FC236}">
                <a16:creationId xmlns:a16="http://schemas.microsoft.com/office/drawing/2014/main" id="{54C01B16-767B-4154-8D0E-C25BBB044735}"/>
              </a:ext>
            </a:extLst>
          </p:cNvPr>
          <p:cNvSpPr/>
          <p:nvPr/>
        </p:nvSpPr>
        <p:spPr>
          <a:xfrm>
            <a:off x="170120" y="3618392"/>
            <a:ext cx="4276185" cy="1727792"/>
          </a:xfrm>
          <a:prstGeom prst="rect">
            <a:avLst/>
          </a:prstGeom>
        </p:spPr>
        <p:txBody>
          <a:bodyPr vert="horz" lIns="91440" tIns="45720" rIns="91440" bIns="45720" rtlCol="0" anchor="ctr">
            <a:normAutofit/>
          </a:bodyPr>
          <a:lstStyle/>
          <a:p>
            <a:pPr algn="ctr"/>
            <a:r>
              <a:rPr lang="en-US" sz="1600" b="1" dirty="0">
                <a:latin typeface="Montserrat"/>
              </a:rPr>
              <a:t>Margo Lattanzio</a:t>
            </a:r>
          </a:p>
          <a:p>
            <a:pPr algn="ctr"/>
            <a:r>
              <a:rPr lang="en-US" sz="1600" dirty="0">
                <a:latin typeface="Montserrat"/>
              </a:rPr>
              <a:t>BSMH Foundation Event Coordinator</a:t>
            </a:r>
          </a:p>
          <a:p>
            <a:pPr algn="ctr"/>
            <a:r>
              <a:rPr lang="en-US" sz="1600" dirty="0">
                <a:latin typeface="Montserrat"/>
                <a:hlinkClick r:id="rId4"/>
              </a:rPr>
              <a:t>Mlattanzio@mercy.com</a:t>
            </a:r>
            <a:endParaRPr lang="en-US" sz="1600" dirty="0">
              <a:latin typeface="Montserrat" panose="020B0604020202020204" charset="0"/>
            </a:endParaRPr>
          </a:p>
          <a:p>
            <a:pPr algn="ctr"/>
            <a:r>
              <a:rPr lang="en-US" sz="1600" dirty="0">
                <a:latin typeface="Montserrat"/>
                <a:ea typeface="Calibri"/>
                <a:cs typeface="Calibri"/>
              </a:rPr>
              <a:t>724-961-6375</a:t>
            </a:r>
          </a:p>
        </p:txBody>
      </p:sp>
      <p:sp>
        <p:nvSpPr>
          <p:cNvPr id="11" name="Rectangle 10">
            <a:extLst>
              <a:ext uri="{FF2B5EF4-FFF2-40B4-BE49-F238E27FC236}">
                <a16:creationId xmlns:a16="http://schemas.microsoft.com/office/drawing/2014/main" id="{06EF10A3-08B3-DD1F-0CB2-011282006612}"/>
              </a:ext>
            </a:extLst>
          </p:cNvPr>
          <p:cNvSpPr/>
          <p:nvPr/>
        </p:nvSpPr>
        <p:spPr>
          <a:xfrm>
            <a:off x="8082525" y="3941522"/>
            <a:ext cx="3740191" cy="1268269"/>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1600" b="1" dirty="0">
                <a:latin typeface="Montserrat" panose="00000500000000000000" pitchFamily="2" charset="0"/>
              </a:rPr>
              <a:t>Brent Rabie</a:t>
            </a:r>
          </a:p>
          <a:p>
            <a:pPr algn="ctr" defTabSz="914400">
              <a:lnSpc>
                <a:spcPct val="90000"/>
              </a:lnSpc>
              <a:spcAft>
                <a:spcPts val="600"/>
              </a:spcAft>
            </a:pPr>
            <a:r>
              <a:rPr lang="en-US" sz="1600" dirty="0">
                <a:latin typeface="Montserrat" panose="00000500000000000000" pitchFamily="2" charset="0"/>
              </a:rPr>
              <a:t>Employee Giving Specialist </a:t>
            </a:r>
          </a:p>
          <a:p>
            <a:pPr algn="ctr" defTabSz="914400">
              <a:lnSpc>
                <a:spcPct val="90000"/>
              </a:lnSpc>
              <a:spcAft>
                <a:spcPts val="600"/>
              </a:spcAft>
            </a:pPr>
            <a:r>
              <a:rPr lang="en-US" sz="1600" dirty="0">
                <a:latin typeface="Montserrat" panose="00000500000000000000" pitchFamily="2" charset="0"/>
                <a:hlinkClick r:id="rId5"/>
              </a:rPr>
              <a:t>brabie@mercy.com</a:t>
            </a:r>
            <a:endParaRPr lang="en-US" sz="1600" dirty="0">
              <a:latin typeface="Montserrat" panose="00000500000000000000" pitchFamily="2" charset="0"/>
            </a:endParaRPr>
          </a:p>
          <a:p>
            <a:pPr algn="ctr" defTabSz="914400">
              <a:lnSpc>
                <a:spcPct val="90000"/>
              </a:lnSpc>
              <a:spcAft>
                <a:spcPts val="600"/>
              </a:spcAft>
            </a:pPr>
            <a:r>
              <a:rPr lang="en-US" sz="1600" dirty="0">
                <a:latin typeface="Montserrat" panose="00000500000000000000" pitchFamily="2" charset="0"/>
              </a:rPr>
              <a:t>(419) 349-7205</a:t>
            </a:r>
          </a:p>
        </p:txBody>
      </p:sp>
      <p:pic>
        <p:nvPicPr>
          <p:cNvPr id="7" name="Picture 6" descr="A person smiling at the camera&#10;&#10;Description automatically generated">
            <a:extLst>
              <a:ext uri="{FF2B5EF4-FFF2-40B4-BE49-F238E27FC236}">
                <a16:creationId xmlns:a16="http://schemas.microsoft.com/office/drawing/2014/main" id="{7B1E5FD1-CEEC-B60A-9112-02DBB7DE78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20894" y="1193325"/>
            <a:ext cx="2431387" cy="24187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3" name="Picture 12" descr="A person in a suit and tie&#10;&#10;AI-generated content may be incorrect.">
            <a:extLst>
              <a:ext uri="{FF2B5EF4-FFF2-40B4-BE49-F238E27FC236}">
                <a16:creationId xmlns:a16="http://schemas.microsoft.com/office/drawing/2014/main" id="{4095F8B9-086C-2654-8F55-4360A6990C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5843" y="1187620"/>
            <a:ext cx="2430772" cy="243077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extBox 4">
            <a:extLst>
              <a:ext uri="{FF2B5EF4-FFF2-40B4-BE49-F238E27FC236}">
                <a16:creationId xmlns:a16="http://schemas.microsoft.com/office/drawing/2014/main" id="{870C131F-12E1-61AB-7C73-9C55A903A0F7}"/>
              </a:ext>
            </a:extLst>
          </p:cNvPr>
          <p:cNvSpPr txBox="1"/>
          <p:nvPr/>
        </p:nvSpPr>
        <p:spPr>
          <a:xfrm>
            <a:off x="3048000" y="4992556"/>
            <a:ext cx="6096000" cy="646331"/>
          </a:xfrm>
          <a:prstGeom prst="rect">
            <a:avLst/>
          </a:prstGeom>
          <a:noFill/>
        </p:spPr>
        <p:txBody>
          <a:bodyPr wrap="square">
            <a:spAutoFit/>
          </a:bodyPr>
          <a:lstStyle/>
          <a:p>
            <a:pPr algn="ctr"/>
            <a:r>
              <a:rPr lang="en-US" dirty="0">
                <a:hlinkClick r:id="rId8"/>
              </a:rPr>
              <a:t>giveforgood@bsmhealth.org</a:t>
            </a:r>
          </a:p>
          <a:p>
            <a:pPr algn="ctr"/>
            <a:r>
              <a:rPr lang="en-US" dirty="0">
                <a:hlinkClick r:id="rId8"/>
              </a:rPr>
              <a:t>G4G Irvine</a:t>
            </a:r>
            <a:endParaRPr lang="en-US" dirty="0"/>
          </a:p>
        </p:txBody>
      </p:sp>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a65029bd0a47c45d4e3bcb7e37b98b4e">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d7185e386606b595111a922a3664273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C8C6EF-100B-480C-AE68-37DF739F3033}"/>
</file>

<file path=customXml/itemProps2.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EB22A64-139F-439E-B208-1F5F7E4EB4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476</TotalTime>
  <Words>1333</Words>
  <Application>Microsoft Office PowerPoint</Application>
  <PresentationFormat>Widescreen</PresentationFormat>
  <Paragraphs>157</Paragraphs>
  <Slides>9</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Arial</vt:lpstr>
      <vt:lpstr>Calibri</vt:lpstr>
      <vt:lpstr>Calibri Light</vt:lpstr>
      <vt:lpstr>Canva Sans</vt:lpstr>
      <vt:lpstr>Canva Sans Bold</vt:lpstr>
      <vt:lpstr>Montserrat</vt:lpstr>
      <vt:lpstr>Montserrat Bold</vt:lpstr>
      <vt:lpstr>Montserrat Classic Bold</vt:lpstr>
      <vt:lpstr>Segoe UI</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Rabie, Brent</cp:lastModifiedBy>
  <cp:revision>82</cp:revision>
  <dcterms:created xsi:type="dcterms:W3CDTF">2022-06-02T16:34:07Z</dcterms:created>
  <dcterms:modified xsi:type="dcterms:W3CDTF">2026-06-29T20:11:48Z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