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81" r:id="rId7"/>
    <p:sldId id="267" r:id="rId8"/>
    <p:sldId id="287" r:id="rId9"/>
    <p:sldId id="282" r:id="rId10"/>
    <p:sldId id="283" r:id="rId11"/>
    <p:sldId id="284" r:id="rId12"/>
    <p:sldId id="277" r:id="rId13"/>
    <p:sldId id="279" r:id="rId14"/>
    <p:sldId id="2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98F69D-268A-44D5-A527-F9CD76929142}" v="614" dt="2024-08-06T17:22:50.224"/>
    <p1510:client id="{C3BBD14C-1C00-41CD-B83B-4DED6D54E690}" v="53" dt="2024-08-08T14:32:33.466"/>
    <p1510:client id="{C5D00FF4-7AEC-922E-77D5-5CD2556C2076}" v="120" dt="2024-08-06T17:40:37.544"/>
    <p1510:client id="{CCB437A7-FE7A-4164-8543-382C5FC12ABF}" v="31" dt="2024-08-06T18:28:14.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745" autoAdjust="0"/>
  </p:normalViewPr>
  <p:slideViewPr>
    <p:cSldViewPr snapToGrid="0">
      <p:cViewPr varScale="1">
        <p:scale>
          <a:sx n="74" d="100"/>
          <a:sy n="74" d="100"/>
        </p:scale>
        <p:origin x="195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endParaRPr lang="en-US" dirty="0">
              <a:ea typeface="Calibri"/>
              <a:cs typeface="Calibri"/>
            </a:endParaRPr>
          </a:p>
          <a:p>
            <a:endParaRPr lang="en-US" dirty="0"/>
          </a:p>
          <a:p>
            <a:r>
              <a:rPr lang="en-US" sz="1200" kern="1200" dirty="0">
                <a:solidFill>
                  <a:schemeClr val="tx1"/>
                </a:solidFill>
                <a:effectLst/>
                <a:latin typeface="+mn-lt"/>
                <a:ea typeface="+mn-ea"/>
                <a:cs typeface="+mn-cs"/>
              </a:rPr>
              <a:t>This year’s campaign kicks off on </a:t>
            </a:r>
            <a:r>
              <a:rPr lang="en-US" dirty="0"/>
              <a:t>August 26th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 a registered nurse for Mary Immaculate Hospital, Carole McKinstry goes above and beyond to provide excellent patient care. She is also passionate about giving back to the organization.</a:t>
            </a:r>
          </a:p>
          <a:p>
            <a:endParaRPr lang="en-US" dirty="0"/>
          </a:p>
          <a:p>
            <a:r>
              <a:rPr lang="en-US" dirty="0"/>
              <a:t>“I am here to support my community through my work and my ability to offer financial support. I am very lucky to be able to do both.”</a:t>
            </a:r>
          </a:p>
          <a:p>
            <a:endParaRPr lang="en-US" dirty="0"/>
          </a:p>
          <a:p>
            <a:r>
              <a:rPr lang="en-US" dirty="0"/>
              <a:t>Through initiatives like the:</a:t>
            </a:r>
          </a:p>
          <a:p>
            <a:pPr marL="171450" indent="-171450">
              <a:buFont typeface="Arial" panose="020B0604020202020204" pitchFamily="34" charset="0"/>
              <a:buChar char="•"/>
            </a:pPr>
            <a:r>
              <a:rPr lang="en-US" dirty="0"/>
              <a:t>Mobile Mammography Van </a:t>
            </a:r>
          </a:p>
          <a:p>
            <a:pPr marL="171450" indent="-171450">
              <a:buFont typeface="Arial" panose="020B0604020202020204" pitchFamily="34" charset="0"/>
              <a:buChar char="•"/>
            </a:pPr>
            <a:r>
              <a:rPr lang="en-US" dirty="0"/>
              <a:t>Community Health – Ex: Food Pantry, </a:t>
            </a:r>
            <a:r>
              <a:rPr lang="en-US" dirty="0" err="1"/>
              <a:t>Kidz’N</a:t>
            </a:r>
            <a:r>
              <a:rPr lang="en-US" dirty="0"/>
              <a:t> Grief, Care-A-Van</a:t>
            </a:r>
          </a:p>
          <a:p>
            <a:pPr marL="171450" indent="-171450">
              <a:buFont typeface="Arial" panose="020B0604020202020204" pitchFamily="34" charset="0"/>
              <a:buChar char="•"/>
            </a:pPr>
            <a:r>
              <a:rPr lang="en-US" dirty="0"/>
              <a:t>Hospital Greatest Needs</a:t>
            </a:r>
          </a:p>
          <a:p>
            <a:pPr marL="628650" lvl="1" indent="-171450">
              <a:buFont typeface="Arial" panose="020B0604020202020204" pitchFamily="34" charset="0"/>
              <a:buChar char="•"/>
            </a:pPr>
            <a:r>
              <a:rPr lang="en-US" dirty="0"/>
              <a:t>We have been able to use it for medical equipment, construction/renovation (</a:t>
            </a:r>
            <a:r>
              <a:rPr lang="en-US" dirty="0" err="1"/>
              <a:t>Harbour</a:t>
            </a:r>
            <a:r>
              <a:rPr lang="en-US" dirty="0"/>
              <a:t> View Medical Center, </a:t>
            </a:r>
            <a:r>
              <a:rPr lang="en-US" dirty="0" err="1"/>
              <a:t>Harbour</a:t>
            </a:r>
            <a:r>
              <a:rPr lang="en-US" dirty="0"/>
              <a:t> View Women’s Imaging Center, Portsmouth Women’s Imaging Center), furniture (recliners at Southampton, patient beds at </a:t>
            </a:r>
            <a:r>
              <a:rPr lang="en-US" dirty="0" err="1"/>
              <a:t>Maryview</a:t>
            </a:r>
            <a:r>
              <a:rPr lang="en-US" dirty="0"/>
              <a:t>), NICU Cameras at MIH</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2024 giving: </a:t>
            </a:r>
          </a:p>
          <a:p>
            <a:endParaRPr lang="en-US" dirty="0">
              <a:ea typeface="Calibri"/>
              <a:cs typeface="Calibri"/>
            </a:endParaRPr>
          </a:p>
          <a:p>
            <a:pPr marL="171450" indent="-171450">
              <a:buFont typeface="Arial" panose="020B0604020202020204" pitchFamily="34" charset="0"/>
              <a:buChar char="•"/>
            </a:pPr>
            <a:r>
              <a:rPr lang="en-US" dirty="0">
                <a:ea typeface="Calibri"/>
                <a:cs typeface="Calibri"/>
              </a:rPr>
              <a:t>186 associates participated</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73 were first-time donors</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182% of the executive leaders donated</a:t>
            </a:r>
          </a:p>
          <a:p>
            <a:pPr marL="171450" indent="-171450">
              <a:buFont typeface="Arial" panose="020B0604020202020204" pitchFamily="34" charset="0"/>
              <a:buChar char="•"/>
            </a:pPr>
            <a:r>
              <a:rPr lang="en-US" dirty="0">
                <a:ea typeface="Calibri"/>
                <a:cs typeface="Calibri"/>
              </a:rPr>
              <a:t> </a:t>
            </a:r>
          </a:p>
          <a:p>
            <a:pPr marL="171450" indent="-171450">
              <a:buFont typeface="Arial" panose="020B0604020202020204" pitchFamily="34" charset="0"/>
              <a:buChar char="•"/>
            </a:pPr>
            <a:r>
              <a:rPr lang="en-US" dirty="0">
                <a:ea typeface="Calibri"/>
                <a:cs typeface="Calibri"/>
              </a:rPr>
              <a:t>Together we raised an incredible $73,042!</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26th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8/26!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2027. </a:t>
            </a:r>
          </a:p>
          <a:p>
            <a:r>
              <a:rPr lang="en-US" dirty="0">
                <a:cs typeface="Calibri" panose="020F0502020204030204"/>
              </a:rPr>
              <a:t>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Hourly associates are able to donate unused PTO (only hourly due to HR policy, if asked.)</a:t>
            </a:r>
            <a:endParaRPr lang="en-US" dirty="0">
              <a:ea typeface="Calibri"/>
              <a:cs typeface="Calibri" panose="020F0502020204030204"/>
            </a:endParaRP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endParaRPr lang="en-US" dirty="0">
              <a:ea typeface="Calibri"/>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26th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8/26/26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hyperlink" Target="https://givebsmh.org/bon-secours-mercy-health-foundation/bon-secours-foundation/hampton-roads-va/bsmh-associates/#gfg-ham" TargetMode="External"/><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brabie@mercy.com" TargetMode="External"/><Relationship Id="rId5" Type="http://schemas.openxmlformats.org/officeDocument/2006/relationships/hyperlink" Target="mailto:jabel@mercy.com"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923330"/>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Bon Secours </a:t>
            </a:r>
          </a:p>
          <a:p>
            <a:pPr algn="ctr"/>
            <a:r>
              <a:rPr lang="en-US" b="1" dirty="0">
                <a:solidFill>
                  <a:srgbClr val="FFFFFF"/>
                </a:solidFill>
                <a:latin typeface="Montserrat"/>
              </a:rPr>
              <a:t>Hampton Roads </a:t>
            </a:r>
          </a:p>
          <a:p>
            <a:pPr algn="ctr"/>
            <a:r>
              <a:rPr lang="en-US" b="1" dirty="0">
                <a:solidFill>
                  <a:srgbClr val="FFFFFF"/>
                </a:solidFill>
                <a:latin typeface="Montserrat"/>
              </a:rPr>
              <a:t>Foundation</a:t>
            </a:r>
            <a:endParaRPr lang="en-US" dirty="0"/>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137420" y="187352"/>
            <a:ext cx="5917160" cy="1479290"/>
          </a:xfrm>
          <a:custGeom>
            <a:avLst/>
            <a:gdLst/>
            <a:ahLst/>
            <a:cxnLst/>
            <a:rect l="l" t="t" r="r" b="b"/>
            <a:pathLst>
              <a:path w="8875740" h="2218935">
                <a:moveTo>
                  <a:pt x="0" y="0"/>
                </a:moveTo>
                <a:lnTo>
                  <a:pt x="8875740" y="0"/>
                </a:lnTo>
                <a:lnTo>
                  <a:pt x="8875740" y="2218935"/>
                </a:lnTo>
                <a:lnTo>
                  <a:pt x="0" y="221893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509478" y="2442697"/>
            <a:ext cx="3662529" cy="3488559"/>
          </a:xfrm>
          <a:custGeom>
            <a:avLst/>
            <a:gdLst/>
            <a:ahLst/>
            <a:cxnLst/>
            <a:rect l="l" t="t" r="r" b="b"/>
            <a:pathLst>
              <a:path w="5493793" h="5232838">
                <a:moveTo>
                  <a:pt x="0" y="0"/>
                </a:moveTo>
                <a:lnTo>
                  <a:pt x="5493793" y="0"/>
                </a:lnTo>
                <a:lnTo>
                  <a:pt x="5493793" y="5232838"/>
                </a:lnTo>
                <a:lnTo>
                  <a:pt x="0" y="5232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8354073" y="1526908"/>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dirty="0">
                <a:solidFill>
                  <a:srgbClr val="00BF63"/>
                </a:solidFill>
                <a:latin typeface="Montserrat Bold"/>
                <a:ea typeface="Montserrat Bold"/>
                <a:cs typeface="Montserrat Bold"/>
                <a:sym typeface="Montserrat Bold"/>
              </a:rPr>
              <a:t>Your Giving in Action</a:t>
            </a:r>
          </a:p>
          <a:p>
            <a:pPr algn="ctr">
              <a:lnSpc>
                <a:spcPts val="2800"/>
              </a:lnSpc>
            </a:pPr>
            <a:endParaRPr lang="en-US" sz="2000" b="1" dirty="0">
              <a:solidFill>
                <a:srgbClr val="00BF63"/>
              </a:solidFill>
              <a:latin typeface="Montserrat Bold"/>
              <a:ea typeface="Montserrat Bold"/>
              <a:cs typeface="Montserrat Bold"/>
              <a:sym typeface="Montserrat Bold"/>
            </a:endParaRPr>
          </a:p>
        </p:txBody>
      </p:sp>
      <p:grpSp>
        <p:nvGrpSpPr>
          <p:cNvPr id="6" name="Group 6"/>
          <p:cNvGrpSpPr>
            <a:grpSpLocks noChangeAspect="1"/>
          </p:cNvGrpSpPr>
          <p:nvPr/>
        </p:nvGrpSpPr>
        <p:grpSpPr>
          <a:xfrm>
            <a:off x="7489388" y="2012986"/>
            <a:ext cx="1834532" cy="1389889"/>
            <a:chOff x="0" y="0"/>
            <a:chExt cx="5702300" cy="4686300"/>
          </a:xfrm>
        </p:grpSpPr>
        <p:sp>
          <p:nvSpPr>
            <p:cNvPr id="7" name="Freeform 7"/>
            <p:cNvSpPr/>
            <p:nvPr/>
          </p:nvSpPr>
          <p:spPr>
            <a:xfrm>
              <a:off x="0" y="3797300"/>
              <a:ext cx="5702300" cy="889000"/>
            </a:xfrm>
            <a:custGeom>
              <a:avLst/>
              <a:gdLst/>
              <a:ahLst/>
              <a:cxnLst/>
              <a:rect l="l" t="t" r="r" b="b"/>
              <a:pathLst>
                <a:path w="5702300" h="889000">
                  <a:moveTo>
                    <a:pt x="0" y="0"/>
                  </a:moveTo>
                  <a:lnTo>
                    <a:pt x="0" y="774700"/>
                  </a:lnTo>
                  <a:cubicBezTo>
                    <a:pt x="0" y="838200"/>
                    <a:pt x="50800" y="889000"/>
                    <a:pt x="114300" y="889000"/>
                  </a:cubicBezTo>
                  <a:lnTo>
                    <a:pt x="5588000" y="889000"/>
                  </a:lnTo>
                  <a:cubicBezTo>
                    <a:pt x="5651500" y="889000"/>
                    <a:pt x="5702300" y="838200"/>
                    <a:pt x="5702300" y="774700"/>
                  </a:cubicBezTo>
                  <a:lnTo>
                    <a:pt x="5702300" y="0"/>
                  </a:lnTo>
                  <a:lnTo>
                    <a:pt x="0" y="0"/>
                  </a:lnTo>
                  <a:close/>
                </a:path>
              </a:pathLst>
            </a:custGeom>
            <a:solidFill>
              <a:srgbClr val="FEEDA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0" y="0"/>
              <a:ext cx="5702300" cy="3797300"/>
            </a:xfrm>
            <a:custGeom>
              <a:avLst/>
              <a:gdLst/>
              <a:ahLst/>
              <a:cxnLst/>
              <a:rect l="l" t="t" r="r" b="b"/>
              <a:pathLst>
                <a:path w="5702300" h="3797300">
                  <a:moveTo>
                    <a:pt x="5588000" y="0"/>
                  </a:moveTo>
                  <a:lnTo>
                    <a:pt x="114300" y="0"/>
                  </a:lnTo>
                  <a:cubicBezTo>
                    <a:pt x="50800" y="0"/>
                    <a:pt x="0" y="50800"/>
                    <a:pt x="0" y="114300"/>
                  </a:cubicBezTo>
                  <a:lnTo>
                    <a:pt x="0" y="3797300"/>
                  </a:lnTo>
                  <a:lnTo>
                    <a:pt x="5702300" y="3797300"/>
                  </a:lnTo>
                  <a:lnTo>
                    <a:pt x="5702300" y="114300"/>
                  </a:lnTo>
                  <a:cubicBezTo>
                    <a:pt x="5702300" y="50800"/>
                    <a:pt x="5651500" y="0"/>
                    <a:pt x="5588000" y="0"/>
                  </a:cubicBezTo>
                  <a:close/>
                </a:path>
              </a:pathLst>
            </a:custGeom>
            <a:blipFill>
              <a:blip r:embed="rId6"/>
              <a:stretch>
                <a:fillRect t="-6240" b="-624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9" name="Freeform 9"/>
          <p:cNvSpPr/>
          <p:nvPr/>
        </p:nvSpPr>
        <p:spPr>
          <a:xfrm>
            <a:off x="7489388" y="3631475"/>
            <a:ext cx="1834532" cy="1473416"/>
          </a:xfrm>
          <a:custGeom>
            <a:avLst/>
            <a:gdLst/>
            <a:ahLst/>
            <a:cxnLst/>
            <a:rect l="l" t="t" r="r" b="b"/>
            <a:pathLst>
              <a:path w="2751798" h="2210124">
                <a:moveTo>
                  <a:pt x="0" y="0"/>
                </a:moveTo>
                <a:lnTo>
                  <a:pt x="2751798" y="0"/>
                </a:lnTo>
                <a:lnTo>
                  <a:pt x="2751798" y="2210124"/>
                </a:lnTo>
                <a:lnTo>
                  <a:pt x="0" y="2210124"/>
                </a:lnTo>
                <a:lnTo>
                  <a:pt x="0" y="0"/>
                </a:lnTo>
                <a:close/>
              </a:path>
            </a:pathLst>
          </a:custGeom>
          <a:blipFill>
            <a:blip r:embed="rId7"/>
            <a:stretch>
              <a:fillRect l="-57240" t="-25947" r="-3842" b="-74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9688971" y="5754592"/>
            <a:ext cx="2586257" cy="5198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2147"/>
              </a:lnSpc>
            </a:pPr>
            <a:r>
              <a:rPr lang="en-US" sz="1533" dirty="0">
                <a:solidFill>
                  <a:srgbClr val="FFFFFF"/>
                </a:solidFill>
                <a:latin typeface="Montserrat"/>
                <a:ea typeface="Montserrat"/>
                <a:cs typeface="Montserrat"/>
                <a:sym typeface="Montserrat"/>
              </a:rPr>
              <a:t>Mobile </a:t>
            </a:r>
          </a:p>
          <a:p>
            <a:pPr>
              <a:lnSpc>
                <a:spcPts val="2147"/>
              </a:lnSpc>
            </a:pPr>
            <a:r>
              <a:rPr lang="en-US" sz="1533" dirty="0">
                <a:solidFill>
                  <a:srgbClr val="FFFFFF"/>
                </a:solidFill>
                <a:latin typeface="Montserrat"/>
                <a:ea typeface="Montserrat"/>
                <a:cs typeface="Montserrat"/>
                <a:sym typeface="Montserrat"/>
              </a:rPr>
              <a:t>Mammography Van </a:t>
            </a:r>
          </a:p>
        </p:txBody>
      </p:sp>
      <p:sp>
        <p:nvSpPr>
          <p:cNvPr id="12" name="TextBox 12"/>
          <p:cNvSpPr txBox="1"/>
          <p:nvPr/>
        </p:nvSpPr>
        <p:spPr>
          <a:xfrm>
            <a:off x="9641301" y="2525230"/>
            <a:ext cx="2137147" cy="51988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Hospital Greatest Needs</a:t>
            </a:r>
          </a:p>
        </p:txBody>
      </p:sp>
      <p:sp>
        <p:nvSpPr>
          <p:cNvPr id="13" name="TextBox 13"/>
          <p:cNvSpPr txBox="1"/>
          <p:nvPr/>
        </p:nvSpPr>
        <p:spPr>
          <a:xfrm>
            <a:off x="9641421" y="4222556"/>
            <a:ext cx="2194099" cy="25058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Community Health</a:t>
            </a:r>
          </a:p>
        </p:txBody>
      </p:sp>
      <p:sp>
        <p:nvSpPr>
          <p:cNvPr id="14" name="TextBox 14"/>
          <p:cNvSpPr txBox="1"/>
          <p:nvPr/>
        </p:nvSpPr>
        <p:spPr>
          <a:xfrm>
            <a:off x="3848870" y="2676326"/>
            <a:ext cx="2983624" cy="32037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502"/>
              </a:lnSpc>
            </a:pPr>
            <a:r>
              <a:rPr lang="en-US" sz="1600" dirty="0">
                <a:solidFill>
                  <a:srgbClr val="FFFFFF"/>
                </a:solidFill>
                <a:latin typeface="Canva Sans"/>
                <a:ea typeface="Canva Sans"/>
                <a:cs typeface="Canva Sans"/>
                <a:sym typeface="Canva Sans"/>
              </a:rPr>
              <a:t>“I am here to support my community through my work and my ability to offer financial support. I am very lucky to be able to do both.”</a:t>
            </a:r>
          </a:p>
          <a:p>
            <a:pPr algn="ctr">
              <a:lnSpc>
                <a:spcPct val="150000"/>
              </a:lnSpc>
            </a:pPr>
            <a:r>
              <a:rPr lang="en-US" sz="1600" dirty="0">
                <a:solidFill>
                  <a:srgbClr val="FFFFFF"/>
                </a:solidFill>
                <a:latin typeface="Canva Sans"/>
                <a:ea typeface="Canva Sans"/>
                <a:cs typeface="Canva Sans"/>
                <a:sym typeface="Canva Sans"/>
              </a:rPr>
              <a:t>-Carole McKinstry</a:t>
            </a:r>
          </a:p>
          <a:p>
            <a:pPr algn="ctr">
              <a:lnSpc>
                <a:spcPct val="150000"/>
              </a:lnSpc>
            </a:pPr>
            <a:r>
              <a:rPr lang="en-US" dirty="0">
                <a:solidFill>
                  <a:srgbClr val="FFFFFF"/>
                </a:solidFill>
                <a:latin typeface="Canva Sans"/>
                <a:ea typeface="Canva Sans"/>
                <a:cs typeface="Canva Sans"/>
                <a:sym typeface="Canva Sans"/>
              </a:rPr>
              <a:t>RN Navigator | Mary Immaculate Hospital</a:t>
            </a:r>
          </a:p>
          <a:p>
            <a:pPr algn="ctr">
              <a:lnSpc>
                <a:spcPts val="3104"/>
              </a:lnSpc>
            </a:pPr>
            <a:endParaRPr lang="en-US" sz="1127" b="1" dirty="0">
              <a:solidFill>
                <a:srgbClr val="FFFFFF"/>
              </a:solidFill>
              <a:latin typeface="Canva Sans Bold"/>
              <a:ea typeface="Canva Sans Bold"/>
              <a:cs typeface="Canva Sans Bold"/>
              <a:sym typeface="Canva Sans Bold"/>
            </a:endParaRPr>
          </a:p>
        </p:txBody>
      </p:sp>
      <p:pic>
        <p:nvPicPr>
          <p:cNvPr id="16" name="Picture 15" descr="A person wearing glasses and a black jacket&#10;&#10;AI-generated content may be incorrect.">
            <a:extLst>
              <a:ext uri="{FF2B5EF4-FFF2-40B4-BE49-F238E27FC236}">
                <a16:creationId xmlns:a16="http://schemas.microsoft.com/office/drawing/2014/main" id="{026CB8CE-587F-6CEB-1E17-1524B021DF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416" y="1766002"/>
            <a:ext cx="2668366" cy="41652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8" name="Picture 17" descr="A room with a computer and a table&#10;&#10;AI-generated content may be incorrect.">
            <a:extLst>
              <a:ext uri="{FF2B5EF4-FFF2-40B4-BE49-F238E27FC236}">
                <a16:creationId xmlns:a16="http://schemas.microsoft.com/office/drawing/2014/main" id="{A9E53AE5-2A75-C985-78D4-5979AE96F1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2251" y="5331092"/>
            <a:ext cx="1887207" cy="1259710"/>
          </a:xfrm>
          <a:prstGeom prst="rect">
            <a:avLst/>
          </a:prstGeom>
        </p:spPr>
      </p:pic>
    </p:spTree>
    <p:extLst>
      <p:ext uri="{BB962C8B-B14F-4D97-AF65-F5344CB8AC3E}">
        <p14:creationId xmlns:p14="http://schemas.microsoft.com/office/powerpoint/2010/main" val="917811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4" name="Picture 3" descr="A screenshot of a website&#10;&#10;AI-generated content may be incorrect.">
            <a:extLst>
              <a:ext uri="{FF2B5EF4-FFF2-40B4-BE49-F238E27FC236}">
                <a16:creationId xmlns:a16="http://schemas.microsoft.com/office/drawing/2014/main" id="{E3710532-4835-25C4-6991-B0552E5EC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41" y="2091675"/>
            <a:ext cx="11450648" cy="4344006"/>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8/26/2026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 name="Picture 1">
            <a:extLst>
              <a:ext uri="{FF2B5EF4-FFF2-40B4-BE49-F238E27FC236}">
                <a16:creationId xmlns:a16="http://schemas.microsoft.com/office/drawing/2014/main" id="{CDE5FE32-07DC-ED06-8AF9-4C2190CF228D}"/>
              </a:ext>
            </a:extLst>
          </p:cNvPr>
          <p:cNvPicPr>
            <a:picLocks noChangeAspect="1"/>
          </p:cNvPicPr>
          <p:nvPr/>
        </p:nvPicPr>
        <p:blipFill>
          <a:blip r:embed="rId4"/>
          <a:stretch>
            <a:fillRect/>
          </a:stretch>
        </p:blipFill>
        <p:spPr>
          <a:xfrm>
            <a:off x="7995667" y="1423242"/>
            <a:ext cx="3206774" cy="4011516"/>
          </a:xfrm>
          <a:prstGeom prst="rect">
            <a:avLst/>
          </a:prstGeom>
        </p:spPr>
      </p:pic>
      <p:pic>
        <p:nvPicPr>
          <p:cNvPr id="6" name="Picture 5">
            <a:extLst>
              <a:ext uri="{FF2B5EF4-FFF2-40B4-BE49-F238E27FC236}">
                <a16:creationId xmlns:a16="http://schemas.microsoft.com/office/drawing/2014/main" id="{BFBF3034-815E-17CD-5BA9-3C9E388A5925}"/>
              </a:ext>
            </a:extLst>
          </p:cNvPr>
          <p:cNvPicPr>
            <a:picLocks noChangeAspect="1"/>
          </p:cNvPicPr>
          <p:nvPr/>
        </p:nvPicPr>
        <p:blipFill>
          <a:blip r:embed="rId5"/>
          <a:stretch>
            <a:fillRect/>
          </a:stretch>
        </p:blipFill>
        <p:spPr>
          <a:xfrm>
            <a:off x="9110612" y="2678490"/>
            <a:ext cx="3078747" cy="3846909"/>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532374" y="2175234"/>
            <a:ext cx="1028802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ntserrat"/>
                <a:cs typeface="Calibri" panose="020F0502020204030204"/>
              </a:rPr>
              <a:t>Per Pay Period Deductions </a:t>
            </a:r>
          </a:p>
          <a:p>
            <a:pPr marL="742950" lvl="1" indent="-285750">
              <a:buFont typeface="Arial"/>
              <a:buChar char="•"/>
            </a:pPr>
            <a:r>
              <a:rPr lang="en-US" sz="2400" dirty="0">
                <a:latin typeface="Montserrat"/>
                <a:cs typeface="Calibri" panose="020F0502020204030204"/>
              </a:rPr>
              <a:t>Power Hour </a:t>
            </a:r>
          </a:p>
          <a:p>
            <a:pPr marL="742950" lvl="1" indent="-285750">
              <a:buFont typeface="Arial"/>
              <a:buChar char="•"/>
            </a:pPr>
            <a:r>
              <a:rPr lang="en-US" sz="2400" dirty="0">
                <a:latin typeface="Montserrat"/>
                <a:cs typeface="Calibri" panose="020F0502020204030204"/>
              </a:rPr>
              <a:t>Lead for Good </a:t>
            </a:r>
          </a:p>
          <a:p>
            <a:pPr marL="742950" lvl="1" indent="-285750">
              <a:buFont typeface="Arial"/>
              <a:buChar char="•"/>
            </a:pPr>
            <a:r>
              <a:rPr lang="en-US" sz="2400" dirty="0">
                <a:latin typeface="Montserrat"/>
                <a:cs typeface="Calibri" panose="020F0502020204030204"/>
              </a:rPr>
              <a:t>Half Hour Hero</a:t>
            </a:r>
          </a:p>
          <a:p>
            <a:pPr marL="742950" lvl="1" indent="-285750">
              <a:buFont typeface="Arial"/>
              <a:buChar char="•"/>
            </a:pPr>
            <a:r>
              <a:rPr lang="en-US" sz="2400" dirty="0">
                <a:latin typeface="Montserrat"/>
                <a:cs typeface="Calibri" panose="020F0502020204030204"/>
              </a:rPr>
              <a:t>Other chosen amount </a:t>
            </a:r>
          </a:p>
          <a:p>
            <a:r>
              <a:rPr lang="en-US" sz="2400" dirty="0">
                <a:latin typeface="Montserrat"/>
                <a:cs typeface="Calibri" panose="020F0502020204030204"/>
              </a:rPr>
              <a:t>One-time gifts: cash, credit card, payroll deduction</a:t>
            </a:r>
          </a:p>
          <a:p>
            <a:pPr marL="285750" indent="-285750">
              <a:buFont typeface="Arial"/>
              <a:buChar char="•"/>
            </a:pPr>
            <a:r>
              <a:rPr lang="en-US" sz="2400" dirty="0">
                <a:latin typeface="Montserrat"/>
                <a:cs typeface="Calibri" panose="020F0502020204030204"/>
              </a:rPr>
              <a:t>PTO</a:t>
            </a:r>
          </a:p>
          <a:p>
            <a:pPr marL="742950" lvl="1" indent="-285750">
              <a:buFont typeface="Arial"/>
              <a:buChar char="•"/>
            </a:pPr>
            <a:r>
              <a:rPr lang="en-US" sz="24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5198" y="5591809"/>
            <a:ext cx="954817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Montserrat"/>
                <a:cs typeface="Calibri"/>
              </a:rPr>
              <a:t>Visit bsmhgiveforgood.com or scan the </a:t>
            </a:r>
          </a:p>
          <a:p>
            <a:r>
              <a:rPr lang="en-US" sz="2800" b="1" dirty="0">
                <a:latin typeface="Montserrat"/>
                <a:cs typeface="Calibri"/>
              </a:rPr>
              <a:t>QR Code to make your gift today!</a:t>
            </a:r>
            <a:endParaRPr lang="en-US" sz="1600" b="1" dirty="0">
              <a:latin typeface="Montserrat"/>
            </a:endParaRPr>
          </a:p>
        </p:txBody>
      </p:sp>
      <p:pic>
        <p:nvPicPr>
          <p:cNvPr id="4" name="Picture 3">
            <a:extLst>
              <a:ext uri="{FF2B5EF4-FFF2-40B4-BE49-F238E27FC236}">
                <a16:creationId xmlns:a16="http://schemas.microsoft.com/office/drawing/2014/main" id="{1670A696-A96D-1E42-6B3A-07337F4354D9}"/>
              </a:ext>
            </a:extLst>
          </p:cNvPr>
          <p:cNvPicPr>
            <a:picLocks noChangeAspect="1"/>
          </p:cNvPicPr>
          <p:nvPr/>
        </p:nvPicPr>
        <p:blipFill>
          <a:blip r:embed="rId4"/>
          <a:stretch>
            <a:fillRect/>
          </a:stretch>
        </p:blipFill>
        <p:spPr>
          <a:xfrm>
            <a:off x="8802126" y="3429000"/>
            <a:ext cx="2857500" cy="2857500"/>
          </a:xfrm>
          <a:prstGeom prst="rect">
            <a:avLst/>
          </a:prstGeom>
        </p:spPr>
      </p:pic>
    </p:spTree>
    <p:extLst>
      <p:ext uri="{BB962C8B-B14F-4D97-AF65-F5344CB8AC3E}">
        <p14:creationId xmlns:p14="http://schemas.microsoft.com/office/powerpoint/2010/main" val="817994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midnight 8/26/26 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111430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0" y="-51728"/>
            <a:ext cx="12192000" cy="2344383"/>
          </a:xfrm>
          <a:prstGeom prst="rect">
            <a:avLst/>
          </a:prstGeom>
          <a:ln>
            <a:noFill/>
          </a:ln>
        </p:spPr>
      </p:pic>
      <p:sp>
        <p:nvSpPr>
          <p:cNvPr id="3" name="TextBox 3"/>
          <p:cNvSpPr txBox="1"/>
          <p:nvPr/>
        </p:nvSpPr>
        <p:spPr>
          <a:xfrm>
            <a:off x="1166123" y="421102"/>
            <a:ext cx="9748522" cy="132556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000" kern="1200" dirty="0">
                <a:solidFill>
                  <a:srgbClr val="FFFFFF"/>
                </a:solidFill>
                <a:latin typeface="+mj-lt"/>
                <a:ea typeface="+mj-ea"/>
                <a:cs typeface="+mj-cs"/>
              </a:rPr>
              <a:t>KEY CONTACT INFORMATION</a:t>
            </a:r>
          </a:p>
        </p:txBody>
      </p:sp>
      <p:pic>
        <p:nvPicPr>
          <p:cNvPr id="4" name="Picture 3">
            <a:extLst>
              <a:ext uri="{FF2B5EF4-FFF2-40B4-BE49-F238E27FC236}">
                <a16:creationId xmlns:a16="http://schemas.microsoft.com/office/drawing/2014/main" id="{3B4407F4-C515-2BBB-4810-89B2047BEB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19985" y="1258129"/>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170120" y="3618392"/>
            <a:ext cx="4276185" cy="1727792"/>
          </a:xfrm>
          <a:prstGeom prst="rect">
            <a:avLst/>
          </a:prstGeom>
        </p:spPr>
        <p:txBody>
          <a:bodyPr vert="horz" lIns="91440" tIns="45720" rIns="91440" bIns="45720" rtlCol="0" anchor="ctr">
            <a:normAutofit/>
          </a:bodyPr>
          <a:lstStyle/>
          <a:p>
            <a:pPr algn="ctr" rtl="0" fontAlgn="base">
              <a:lnSpc>
                <a:spcPct val="150000"/>
              </a:lnSpc>
              <a:buNone/>
            </a:pPr>
            <a:r>
              <a:rPr lang="en-US" sz="1600" b="1" i="0" u="none" strike="noStrike" dirty="0">
                <a:solidFill>
                  <a:srgbClr val="000000"/>
                </a:solidFill>
                <a:effectLst/>
                <a:latin typeface="Montserrat" panose="00000500000000000000" pitchFamily="2" charset="0"/>
              </a:rPr>
              <a:t>Jace Abel</a:t>
            </a:r>
            <a:r>
              <a:rPr lang="en-US" sz="1600" b="0" i="0" dirty="0">
                <a:solidFill>
                  <a:srgbClr val="000000"/>
                </a:solidFill>
                <a:effectLst/>
                <a:latin typeface="Montserrat" panose="00000500000000000000" pitchFamily="2" charset="0"/>
              </a:rPr>
              <a:t>​</a:t>
            </a:r>
            <a:endParaRPr lang="en-US" sz="1600" b="0" i="0" dirty="0">
              <a:solidFill>
                <a:srgbClr val="000000"/>
              </a:solidFill>
              <a:effectLst/>
              <a:latin typeface="Segoe UI" panose="020B0502040204020203" pitchFamily="34" charset="0"/>
            </a:endParaRPr>
          </a:p>
          <a:p>
            <a:pPr algn="ctr" rtl="0" fontAlgn="base">
              <a:lnSpc>
                <a:spcPct val="150000"/>
              </a:lnSpc>
              <a:buNone/>
            </a:pPr>
            <a:r>
              <a:rPr lang="en-US" sz="1600" b="0" i="0" u="none" strike="noStrike" dirty="0">
                <a:solidFill>
                  <a:srgbClr val="000000"/>
                </a:solidFill>
                <a:effectLst/>
                <a:latin typeface="Montserrat" panose="00000500000000000000" pitchFamily="2" charset="0"/>
              </a:rPr>
              <a:t>BSMH Foundation Event Coordinator</a:t>
            </a:r>
            <a:r>
              <a:rPr lang="en-US" sz="1600" b="0" i="0" dirty="0">
                <a:solidFill>
                  <a:srgbClr val="000000"/>
                </a:solidFill>
                <a:effectLst/>
                <a:latin typeface="Montserrat" panose="00000500000000000000" pitchFamily="2" charset="0"/>
              </a:rPr>
              <a:t>​</a:t>
            </a:r>
            <a:endParaRPr lang="en-US" sz="1600" b="0" i="0" dirty="0">
              <a:solidFill>
                <a:srgbClr val="000000"/>
              </a:solidFill>
              <a:effectLst/>
              <a:latin typeface="Segoe UI" panose="020B0502040204020203" pitchFamily="34" charset="0"/>
            </a:endParaRPr>
          </a:p>
          <a:p>
            <a:pPr algn="ctr" rtl="0" fontAlgn="base">
              <a:lnSpc>
                <a:spcPct val="150000"/>
              </a:lnSpc>
              <a:buNone/>
            </a:pPr>
            <a:r>
              <a:rPr lang="en-US" sz="1600" b="0" i="0" u="sng" strike="noStrike" dirty="0">
                <a:solidFill>
                  <a:srgbClr val="0563C1"/>
                </a:solidFill>
                <a:effectLst/>
                <a:latin typeface="Montserrat" panose="00000500000000000000" pitchFamily="2" charset="0"/>
                <a:hlinkClick r:id="rId5"/>
              </a:rPr>
              <a:t>jabel@mercy.com</a:t>
            </a:r>
            <a:r>
              <a:rPr lang="en-US" sz="1600" b="0" i="0" u="none" strike="noStrike" dirty="0">
                <a:solidFill>
                  <a:srgbClr val="000000"/>
                </a:solidFill>
                <a:effectLst/>
                <a:latin typeface="Montserrat" panose="00000500000000000000" pitchFamily="2" charset="0"/>
              </a:rPr>
              <a:t> </a:t>
            </a:r>
            <a:r>
              <a:rPr lang="en-US" sz="1600" b="0" i="0" dirty="0">
                <a:solidFill>
                  <a:srgbClr val="000000"/>
                </a:solidFill>
                <a:effectLst/>
                <a:latin typeface="Montserrat" panose="00000500000000000000" pitchFamily="2" charset="0"/>
              </a:rPr>
              <a:t>​</a:t>
            </a:r>
            <a:endParaRPr lang="en-US" sz="1600" b="0" i="0" dirty="0">
              <a:solidFill>
                <a:srgbClr val="000000"/>
              </a:solidFill>
              <a:effectLst/>
              <a:latin typeface="Segoe UI" panose="020B0502040204020203" pitchFamily="34" charset="0"/>
            </a:endParaRPr>
          </a:p>
          <a:p>
            <a:pPr algn="ctr" rtl="0" fontAlgn="base">
              <a:lnSpc>
                <a:spcPct val="150000"/>
              </a:lnSpc>
              <a:buNone/>
            </a:pPr>
            <a:r>
              <a:rPr lang="en-US" sz="1600" b="0" i="0" u="none" strike="noStrike" dirty="0">
                <a:solidFill>
                  <a:srgbClr val="000000"/>
                </a:solidFill>
                <a:effectLst/>
                <a:latin typeface="Montserrat" panose="00000500000000000000" pitchFamily="2" charset="0"/>
              </a:rPr>
              <a:t>(567) 938 - 9429</a:t>
            </a:r>
            <a:endParaRPr lang="en-US" sz="1600" b="0" i="0" dirty="0">
              <a:solidFill>
                <a:srgbClr val="000000"/>
              </a:solidFill>
              <a:effectLst/>
              <a:latin typeface="Segoe UI" panose="020B0502040204020203" pitchFamily="34" charset="0"/>
            </a:endParaRPr>
          </a:p>
        </p:txBody>
      </p:sp>
      <p:sp>
        <p:nvSpPr>
          <p:cNvPr id="11" name="Rectangle 10">
            <a:extLst>
              <a:ext uri="{FF2B5EF4-FFF2-40B4-BE49-F238E27FC236}">
                <a16:creationId xmlns:a16="http://schemas.microsoft.com/office/drawing/2014/main" id="{06EF10A3-08B3-DD1F-0CB2-011282006612}"/>
              </a:ext>
            </a:extLst>
          </p:cNvPr>
          <p:cNvSpPr/>
          <p:nvPr/>
        </p:nvSpPr>
        <p:spPr>
          <a:xfrm>
            <a:off x="8110637" y="3848153"/>
            <a:ext cx="3740191" cy="1268269"/>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Brent Rabie</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6"/>
              </a:rPr>
              <a:t>brabie@mercy.com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(419) 349-7205</a:t>
            </a:r>
          </a:p>
        </p:txBody>
      </p:sp>
      <p:pic>
        <p:nvPicPr>
          <p:cNvPr id="1026" name="Picture 2">
            <a:extLst>
              <a:ext uri="{FF2B5EF4-FFF2-40B4-BE49-F238E27FC236}">
                <a16:creationId xmlns:a16="http://schemas.microsoft.com/office/drawing/2014/main" id="{FEF9B21D-EBBE-5D1A-37C0-2A29E9D0B9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9083" y="1445561"/>
            <a:ext cx="2171700" cy="2095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3C6281-B1C7-849D-ADC5-015BA4DD5353}"/>
              </a:ext>
            </a:extLst>
          </p:cNvPr>
          <p:cNvSpPr txBox="1"/>
          <p:nvPr/>
        </p:nvSpPr>
        <p:spPr>
          <a:xfrm>
            <a:off x="3046927" y="5096559"/>
            <a:ext cx="6098146" cy="923330"/>
          </a:xfrm>
          <a:prstGeom prst="rect">
            <a:avLst/>
          </a:prstGeom>
          <a:noFill/>
        </p:spPr>
        <p:txBody>
          <a:bodyPr wrap="square">
            <a:spAutoFit/>
          </a:bodyPr>
          <a:lstStyle/>
          <a:p>
            <a:pPr algn="ctr"/>
            <a:r>
              <a:rPr lang="en-US" dirty="0">
                <a:hlinkClick r:id="rId8"/>
              </a:rPr>
              <a:t>giveforgood@bsmhealth.org</a:t>
            </a:r>
          </a:p>
          <a:p>
            <a:pPr algn="ctr"/>
            <a:r>
              <a:rPr lang="en-US" dirty="0">
                <a:hlinkClick r:id="rId8"/>
              </a:rPr>
              <a:t>G4G Hampton Roads</a:t>
            </a:r>
            <a:endParaRPr lang="en-US" dirty="0"/>
          </a:p>
          <a:p>
            <a:endParaRPr lang="en-US" dirty="0"/>
          </a:p>
        </p:txBody>
      </p:sp>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a65029bd0a47c45d4e3bcb7e37b98b4e">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d7185e386606b595111a922a3664273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12A999B-B06B-4111-96EF-6B2E71F65F7F}"/>
</file>

<file path=customXml/itemProps3.xml><?xml version="1.0" encoding="utf-8"?>
<ds:datastoreItem xmlns:ds="http://schemas.openxmlformats.org/officeDocument/2006/customXml" ds:itemID="{DEB22A64-139F-439E-B208-1F5F7E4EB4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326</TotalTime>
  <Words>1162</Words>
  <Application>Microsoft Office PowerPoint</Application>
  <PresentationFormat>Widescreen</PresentationFormat>
  <Paragraphs>144</Paragraphs>
  <Slides>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Arial</vt:lpstr>
      <vt:lpstr>Calibri</vt:lpstr>
      <vt:lpstr>Calibri Light</vt:lpstr>
      <vt:lpstr>Canva Sans</vt:lpstr>
      <vt:lpstr>Canva Sans Bold</vt:lpstr>
      <vt:lpstr>Montserrat</vt:lpstr>
      <vt:lpstr>Montserrat Bold</vt:lpstr>
      <vt:lpstr>Montserrat Classic Bold</vt:lpstr>
      <vt:lpstr>Segoe UI</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Rabie, Brent</cp:lastModifiedBy>
  <cp:revision>263</cp:revision>
  <dcterms:created xsi:type="dcterms:W3CDTF">2022-06-02T16:34:07Z</dcterms:created>
  <dcterms:modified xsi:type="dcterms:W3CDTF">2026-06-29T20:05:57Z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