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14" r:id="rId5"/>
    <p:sldMasterId id="2147483648" r:id="rId6"/>
  </p:sldMasterIdLst>
  <p:notesMasterIdLst>
    <p:notesMasterId r:id="rId16"/>
  </p:notesMasterIdLst>
  <p:sldIdLst>
    <p:sldId id="279" r:id="rId7"/>
    <p:sldId id="267" r:id="rId8"/>
    <p:sldId id="285" r:id="rId9"/>
    <p:sldId id="280" r:id="rId10"/>
    <p:sldId id="281" r:id="rId11"/>
    <p:sldId id="275" r:id="rId12"/>
    <p:sldId id="277" r:id="rId13"/>
    <p:sldId id="278" r:id="rId14"/>
    <p:sldId id="28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64FAA3-DE39-2C35-3FFF-BEC733A5C3EE}" v="14" dt="2024-04-15T14:04:57.7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090" autoAdjust="0"/>
  </p:normalViewPr>
  <p:slideViewPr>
    <p:cSldViewPr snapToGrid="0">
      <p:cViewPr varScale="1">
        <p:scale>
          <a:sx n="81" d="100"/>
          <a:sy n="81" d="100"/>
        </p:scale>
        <p:origin x="17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i="1" u="sng" dirty="0">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p>
          <a:p>
            <a:endParaRPr lang="en-US" dirty="0"/>
          </a:p>
          <a:p>
            <a:r>
              <a:rPr lang="en-US" sz="1200" kern="1200" dirty="0">
                <a:solidFill>
                  <a:schemeClr val="tx1"/>
                </a:solidFill>
                <a:effectLst/>
                <a:latin typeface="+mn-lt"/>
                <a:ea typeface="+mn-ea"/>
                <a:cs typeface="+mn-cs"/>
              </a:rPr>
              <a:t>This year’s campaign kicks off on </a:t>
            </a:r>
            <a:r>
              <a:rPr lang="en-US" dirty="0"/>
              <a:t>August 26th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It’s important to Janice that her donations go to the Foundation’s “Caring for Our Own” fund because she once needed help. </a:t>
            </a:r>
          </a:p>
          <a:p>
            <a:endParaRPr lang="en-US" dirty="0"/>
          </a:p>
          <a:p>
            <a:r>
              <a:rPr lang="en-US" dirty="0"/>
              <a:t>“The St. Francis Foundation helped me. So now I give back. It’s the right thing to do.”</a:t>
            </a:r>
          </a:p>
          <a:p>
            <a:endParaRPr lang="en-US" dirty="0"/>
          </a:p>
          <a:p>
            <a:r>
              <a:rPr lang="en-US" dirty="0"/>
              <a:t>That mission comes to life through the Foundation’s work:</a:t>
            </a:r>
          </a:p>
          <a:p>
            <a:endParaRPr lang="en-US" dirty="0"/>
          </a:p>
          <a:p>
            <a:pPr marL="171450" indent="-171450">
              <a:buFont typeface="Arial" panose="020B0604020202020204" pitchFamily="34" charset="0"/>
              <a:buChar char="•"/>
            </a:pPr>
            <a:r>
              <a:rPr lang="en-US" dirty="0"/>
              <a:t>Delivering life-saving cancer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Providing compassionate support for mothers and newborns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Offering accessible breast cancer screenings through the mobile mammography coach</a:t>
            </a:r>
          </a:p>
          <a:p>
            <a:pPr marL="171450" indent="-171450">
              <a:buFont typeface="Arial" panose="020B0604020202020204" pitchFamily="34" charset="0"/>
              <a:buChar char="•"/>
            </a:pPr>
            <a:r>
              <a:rPr lang="en-US" dirty="0"/>
              <a:t>Ensuring our nursing staff receive the care and resources they need to thrive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Here’s a look at the impact of our 2025 giving: </a:t>
            </a:r>
          </a:p>
          <a:p>
            <a:endParaRPr lang="en-US" dirty="0">
              <a:ea typeface="Calibri"/>
              <a:cs typeface="Calibri"/>
            </a:endParaRPr>
          </a:p>
          <a:p>
            <a:pPr marL="171450" indent="-171450">
              <a:buFont typeface="Arial" panose="020B0604020202020204" pitchFamily="34" charset="0"/>
              <a:buChar char="•"/>
            </a:pPr>
            <a:r>
              <a:rPr lang="en-US" dirty="0">
                <a:ea typeface="Calibri"/>
                <a:cs typeface="Calibri"/>
              </a:rPr>
              <a:t>348 associates participated</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94 were first-time donors</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100% of the executive leaders donated</a:t>
            </a:r>
          </a:p>
          <a:p>
            <a:pPr marL="171450" indent="-171450">
              <a:buFont typeface="Arial" panose="020B0604020202020204" pitchFamily="34" charset="0"/>
              <a:buChar char="•"/>
            </a:pPr>
            <a:r>
              <a:rPr lang="en-US" dirty="0">
                <a:ea typeface="Calibri"/>
                <a:cs typeface="Calibri"/>
              </a:rPr>
              <a:t> </a:t>
            </a:r>
          </a:p>
          <a:p>
            <a:pPr marL="171450" indent="-171450">
              <a:buFont typeface="Arial" panose="020B0604020202020204" pitchFamily="34" charset="0"/>
              <a:buChar char="•"/>
            </a:pPr>
            <a:r>
              <a:rPr lang="en-US" dirty="0">
                <a:ea typeface="Calibri"/>
                <a:cs typeface="Calibri"/>
              </a:rPr>
              <a:t>Together we raised an incredible $267,573!</a:t>
            </a: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151256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26th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pPr algn="l"/>
            <a:r>
              <a:rPr lang="en-US" sz="1200" b="0" dirty="0">
                <a:latin typeface="Montserrat" panose="020B0604020202020204" charset="0"/>
              </a:rPr>
              <a:t>Donors with recurring gifts are automatically eligible for THE BIG GIVE incentives, including The Big Give shirt for those at the Power Hour, Lead for Good, or Half Hour Hero levels!</a:t>
            </a: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8/26! </a:t>
            </a:r>
            <a:endParaRPr lang="en-US" sz="1200" b="0" dirty="0">
              <a:latin typeface="Montserrat"/>
            </a:endParaRPr>
          </a:p>
          <a:p>
            <a:pPr algn="l"/>
            <a:endParaRPr lang="en-US" sz="1200" b="0" dirty="0">
              <a:latin typeface="Montserrat" panose="020B060402020202020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2027. Associates can choose to do a per pay period deduction at the Power Hour level,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 time payroll deduction that will take place in November. One time gifts made by cash and credit card are also accepted. </a:t>
            </a:r>
          </a:p>
          <a:p>
            <a:endParaRPr lang="en-US" dirty="0">
              <a:cs typeface="Calibri" panose="020F0502020204030204"/>
            </a:endParaRPr>
          </a:p>
          <a:p>
            <a:r>
              <a:rPr lang="en-US" dirty="0">
                <a:cs typeface="Calibri" panose="020F0502020204030204"/>
              </a:rPr>
              <a:t>Hourly associates are able to donate unused PTO (only hourly due to HR policy, if asked.)</a:t>
            </a: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dirty="0">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on August 26th during THE BIG GIVE, donors can be eligible for a free shirt.</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In addition to the giving level incentives: </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Donors who make a first-time, recurring gift before midnight 8/26/26 will receive 500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other recurring gifts will receive 100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DONORS will receive 75 be well points </a:t>
            </a:r>
          </a:p>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99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4/10/2026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603162447"/>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4/10/2026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hyperlink" Target="mailto:ehawkins@mercy.com" TargetMode="External"/><Relationship Id="rId3" Type="http://schemas.openxmlformats.org/officeDocument/2006/relationships/image" Target="../media/image2.png"/><Relationship Id="rId7" Type="http://schemas.openxmlformats.org/officeDocument/2006/relationships/hyperlink" Target="mailto:brabie@mercy.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mailto:tina-marie_piper@bshsi.org" TargetMode="External"/><Relationship Id="rId5" Type="http://schemas.openxmlformats.org/officeDocument/2006/relationships/image" Target="../media/image23.jfif"/><Relationship Id="rId4" Type="http://schemas.openxmlformats.org/officeDocument/2006/relationships/image" Target="../media/image22.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FFCA0E-65C1-E396-310B-797F6FEF4BA0}"/>
              </a:ext>
            </a:extLst>
          </p:cNvPr>
          <p:cNvPicPr>
            <a:picLocks/>
          </p:cNvPicPr>
          <p:nvPr/>
        </p:nvPicPr>
        <p:blipFill rotWithShape="1">
          <a:blip r:embed="rId3">
            <a:extLst>
              <a:ext uri="{28A0092B-C50C-407E-A947-70E740481C1C}">
                <a14:useLocalDpi xmlns:a14="http://schemas.microsoft.com/office/drawing/2010/main" val="0"/>
              </a:ext>
            </a:extLst>
          </a:blip>
          <a:srcRect l="13153" t="26898" r="12467" b="20401"/>
          <a:stretch/>
        </p:blipFill>
        <p:spPr>
          <a:xfrm>
            <a:off x="3896100" y="-822"/>
            <a:ext cx="8295900" cy="6858000"/>
          </a:xfrm>
          <a:prstGeom prst="rect">
            <a:avLst/>
          </a:prstGeom>
        </p:spPr>
      </p:pic>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4"/>
          <a:srcRect b="62653"/>
          <a:stretch/>
        </p:blipFill>
        <p:spPr>
          <a:xfrm rot="5400000">
            <a:off x="-1119379" y="1123271"/>
            <a:ext cx="6858000" cy="4609817"/>
          </a:xfrm>
          <a:prstGeom prst="rect">
            <a:avLst/>
          </a:prstGeom>
          <a:solidFill>
            <a:srgbClr val="1A13AD"/>
          </a:solidFill>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646331"/>
          </a:xfrm>
          <a:prstGeom prst="rect">
            <a:avLst/>
          </a:prstGeom>
          <a:noFill/>
        </p:spPr>
        <p:txBody>
          <a:bodyPr wrap="square" lIns="91440" tIns="45720" rIns="91440" bIns="45720" rtlCol="0" anchor="t">
            <a:spAutoFit/>
          </a:bodyPr>
          <a:lstStyle/>
          <a:p>
            <a:pPr algn="ctr" rtl="0" fontAlgn="base"/>
            <a:r>
              <a:rPr lang="en-US" sz="1800" b="1" i="0" u="none" strike="noStrike" dirty="0">
                <a:solidFill>
                  <a:srgbClr val="FFFFFF"/>
                </a:solidFill>
                <a:effectLst/>
                <a:latin typeface="Montserrat" panose="00000500000000000000" pitchFamily="2" charset="0"/>
              </a:rPr>
              <a:t>Bon Secours ​</a:t>
            </a:r>
          </a:p>
          <a:p>
            <a:pPr algn="ctr" rtl="0" fontAlgn="base"/>
            <a:r>
              <a:rPr lang="en-US" sz="1800" b="1" i="0" u="none" strike="noStrike" dirty="0">
                <a:solidFill>
                  <a:srgbClr val="FFFFFF"/>
                </a:solidFill>
                <a:effectLst/>
                <a:latin typeface="Montserrat" panose="00000500000000000000" pitchFamily="2" charset="0"/>
              </a:rPr>
              <a:t>St. Francis Foundation</a:t>
            </a:r>
            <a:r>
              <a:rPr lang="en-US" sz="1800" b="0" i="0" dirty="0">
                <a:solidFill>
                  <a:srgbClr val="FFFFFF"/>
                </a:solidFill>
                <a:effectLst/>
                <a:latin typeface="Montserrat" panose="00000500000000000000" pitchFamily="2" charset="0"/>
              </a:rPr>
              <a:t>​</a:t>
            </a:r>
            <a:endParaRPr lang="en-US"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9330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3661"/>
        </a:solidFill>
        <a:effectLst/>
      </p:bgPr>
    </p:bg>
    <p:spTree>
      <p:nvGrpSpPr>
        <p:cNvPr id="1" name=""/>
        <p:cNvGrpSpPr/>
        <p:nvPr/>
      </p:nvGrpSpPr>
      <p:grpSpPr>
        <a:xfrm>
          <a:off x="0" y="0"/>
          <a:ext cx="0" cy="0"/>
          <a:chOff x="0" y="0"/>
          <a:chExt cx="0" cy="0"/>
        </a:xfrm>
      </p:grpSpPr>
      <p:sp>
        <p:nvSpPr>
          <p:cNvPr id="2" name="Freeform 2"/>
          <p:cNvSpPr/>
          <p:nvPr/>
        </p:nvSpPr>
        <p:spPr>
          <a:xfrm>
            <a:off x="3413694" y="20431"/>
            <a:ext cx="5364613" cy="1341153"/>
          </a:xfrm>
          <a:custGeom>
            <a:avLst/>
            <a:gdLst/>
            <a:ahLst/>
            <a:cxnLst/>
            <a:rect l="l" t="t" r="r" b="b"/>
            <a:pathLst>
              <a:path w="8046920" h="2011730">
                <a:moveTo>
                  <a:pt x="0" y="0"/>
                </a:moveTo>
                <a:lnTo>
                  <a:pt x="8046920" y="0"/>
                </a:lnTo>
                <a:lnTo>
                  <a:pt x="8046920" y="2011729"/>
                </a:lnTo>
                <a:lnTo>
                  <a:pt x="0" y="2011729"/>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3863162" y="2753516"/>
            <a:ext cx="3316908" cy="2558685"/>
          </a:xfrm>
          <a:custGeom>
            <a:avLst/>
            <a:gdLst/>
            <a:ahLst/>
            <a:cxnLst/>
            <a:rect l="l" t="t" r="r" b="b"/>
            <a:pathLst>
              <a:path w="4975362" h="4739033">
                <a:moveTo>
                  <a:pt x="0" y="0"/>
                </a:moveTo>
                <a:lnTo>
                  <a:pt x="4975362" y="0"/>
                </a:lnTo>
                <a:lnTo>
                  <a:pt x="4975362" y="4739033"/>
                </a:lnTo>
                <a:lnTo>
                  <a:pt x="0" y="47390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7522201" y="1767528"/>
            <a:ext cx="1504731" cy="1232436"/>
          </a:xfrm>
          <a:custGeom>
            <a:avLst/>
            <a:gdLst/>
            <a:ahLst/>
            <a:cxnLst/>
            <a:rect l="l" t="t" r="r" b="b"/>
            <a:pathLst>
              <a:path w="2257097" h="1848654">
                <a:moveTo>
                  <a:pt x="0" y="0"/>
                </a:moveTo>
                <a:lnTo>
                  <a:pt x="2257097" y="0"/>
                </a:lnTo>
                <a:lnTo>
                  <a:pt x="2257097" y="1848654"/>
                </a:lnTo>
                <a:lnTo>
                  <a:pt x="0" y="1848654"/>
                </a:lnTo>
                <a:lnTo>
                  <a:pt x="0" y="0"/>
                </a:lnTo>
                <a:close/>
              </a:path>
            </a:pathLst>
          </a:custGeom>
          <a:blipFill>
            <a:blip r:embed="rId6"/>
            <a:stretch>
              <a:fillRect b="-1120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7529359" y="3132255"/>
            <a:ext cx="1490415" cy="1070459"/>
          </a:xfrm>
          <a:custGeom>
            <a:avLst/>
            <a:gdLst/>
            <a:ahLst/>
            <a:cxnLst/>
            <a:rect l="l" t="t" r="r" b="b"/>
            <a:pathLst>
              <a:path w="2235623" h="1605689">
                <a:moveTo>
                  <a:pt x="0" y="0"/>
                </a:moveTo>
                <a:lnTo>
                  <a:pt x="2235623" y="0"/>
                </a:lnTo>
                <a:lnTo>
                  <a:pt x="2235623" y="1605689"/>
                </a:lnTo>
                <a:lnTo>
                  <a:pt x="0" y="1605689"/>
                </a:lnTo>
                <a:lnTo>
                  <a:pt x="0" y="0"/>
                </a:lnTo>
                <a:close/>
              </a:path>
            </a:pathLst>
          </a:custGeom>
          <a:blipFill>
            <a:blip r:embed="rId7"/>
            <a:stretch>
              <a:fillRect l="-759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7528733" y="4335003"/>
            <a:ext cx="1491667" cy="995688"/>
          </a:xfrm>
          <a:custGeom>
            <a:avLst/>
            <a:gdLst/>
            <a:ahLst/>
            <a:cxnLst/>
            <a:rect l="l" t="t" r="r" b="b"/>
            <a:pathLst>
              <a:path w="2237501" h="1493532">
                <a:moveTo>
                  <a:pt x="0" y="0"/>
                </a:moveTo>
                <a:lnTo>
                  <a:pt x="2237501" y="0"/>
                </a:lnTo>
                <a:lnTo>
                  <a:pt x="2237501" y="1493532"/>
                </a:lnTo>
                <a:lnTo>
                  <a:pt x="0" y="1493532"/>
                </a:lnTo>
                <a:lnTo>
                  <a:pt x="0" y="0"/>
                </a:ln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7510270" y="5462981"/>
            <a:ext cx="1528593" cy="1261378"/>
          </a:xfrm>
          <a:custGeom>
            <a:avLst/>
            <a:gdLst/>
            <a:ahLst/>
            <a:cxnLst/>
            <a:rect l="l" t="t" r="r" b="b"/>
            <a:pathLst>
              <a:path w="2292889" h="1892067">
                <a:moveTo>
                  <a:pt x="0" y="0"/>
                </a:moveTo>
                <a:lnTo>
                  <a:pt x="2292889" y="0"/>
                </a:lnTo>
                <a:lnTo>
                  <a:pt x="2292889" y="1892067"/>
                </a:lnTo>
                <a:lnTo>
                  <a:pt x="0" y="1892067"/>
                </a:lnTo>
                <a:lnTo>
                  <a:pt x="0" y="0"/>
                </a:lnTo>
                <a:close/>
              </a:path>
            </a:pathLst>
          </a:custGeom>
          <a:blipFill>
            <a:blip r:embed="rId9"/>
            <a:stretch>
              <a:fillRect t="-2931" b="-293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TextBox 10"/>
          <p:cNvSpPr txBox="1"/>
          <p:nvPr/>
        </p:nvSpPr>
        <p:spPr>
          <a:xfrm>
            <a:off x="9453463" y="2290059"/>
            <a:ext cx="2080195" cy="2641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40"/>
              </a:lnSpc>
            </a:pPr>
            <a:r>
              <a:rPr lang="en-US" sz="1600">
                <a:solidFill>
                  <a:srgbClr val="FFFFFF"/>
                </a:solidFill>
                <a:latin typeface="Montserrat"/>
                <a:ea typeface="Montserrat"/>
                <a:cs typeface="Montserrat"/>
                <a:sym typeface="Montserrat"/>
              </a:rPr>
              <a:t>Cancer Care</a:t>
            </a:r>
          </a:p>
        </p:txBody>
      </p:sp>
      <p:sp>
        <p:nvSpPr>
          <p:cNvPr id="11" name="TextBox 11"/>
          <p:cNvSpPr txBox="1"/>
          <p:nvPr/>
        </p:nvSpPr>
        <p:spPr>
          <a:xfrm>
            <a:off x="9396510" y="4782143"/>
            <a:ext cx="2586257" cy="2641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40"/>
              </a:lnSpc>
            </a:pPr>
            <a:r>
              <a:rPr lang="en-US" sz="1600">
                <a:solidFill>
                  <a:srgbClr val="FFFFFF"/>
                </a:solidFill>
                <a:latin typeface="Montserrat"/>
                <a:ea typeface="Montserrat"/>
                <a:cs typeface="Montserrat"/>
                <a:sym typeface="Montserrat"/>
              </a:rPr>
              <a:t>Community Outreach</a:t>
            </a:r>
          </a:p>
        </p:txBody>
      </p:sp>
      <p:sp>
        <p:nvSpPr>
          <p:cNvPr id="12" name="TextBox 12"/>
          <p:cNvSpPr txBox="1"/>
          <p:nvPr/>
        </p:nvSpPr>
        <p:spPr>
          <a:xfrm>
            <a:off x="9396511" y="3612659"/>
            <a:ext cx="2194099" cy="2641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40"/>
              </a:lnSpc>
            </a:pPr>
            <a:r>
              <a:rPr lang="en-US" sz="1600">
                <a:solidFill>
                  <a:srgbClr val="FFFFFF"/>
                </a:solidFill>
                <a:latin typeface="Montserrat"/>
                <a:ea typeface="Montserrat"/>
                <a:cs typeface="Montserrat"/>
                <a:sym typeface="Montserrat"/>
              </a:rPr>
              <a:t>Mothers &amp; Babies</a:t>
            </a:r>
          </a:p>
        </p:txBody>
      </p:sp>
      <p:sp>
        <p:nvSpPr>
          <p:cNvPr id="13" name="TextBox 13"/>
          <p:cNvSpPr txBox="1"/>
          <p:nvPr/>
        </p:nvSpPr>
        <p:spPr>
          <a:xfrm>
            <a:off x="8274567" y="1323484"/>
            <a:ext cx="3654092" cy="74084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7"/>
              </a:lnSpc>
            </a:pPr>
            <a:r>
              <a:rPr lang="en-US" sz="2133" b="1">
                <a:solidFill>
                  <a:srgbClr val="00BF63"/>
                </a:solidFill>
                <a:latin typeface="Montserrat Bold"/>
                <a:ea typeface="Montserrat Bold"/>
                <a:cs typeface="Montserrat Bold"/>
                <a:sym typeface="Montserrat Bold"/>
              </a:rPr>
              <a:t>Your Giving in Action</a:t>
            </a:r>
          </a:p>
          <a:p>
            <a:pPr algn="ctr">
              <a:lnSpc>
                <a:spcPts val="2987"/>
              </a:lnSpc>
            </a:pPr>
            <a:endParaRPr lang="en-US" sz="2133" b="1">
              <a:solidFill>
                <a:srgbClr val="00BF63"/>
              </a:solidFill>
              <a:latin typeface="Montserrat Bold"/>
              <a:ea typeface="Montserrat Bold"/>
              <a:cs typeface="Montserrat Bold"/>
              <a:sym typeface="Montserrat Bold"/>
            </a:endParaRPr>
          </a:p>
        </p:txBody>
      </p:sp>
      <p:sp>
        <p:nvSpPr>
          <p:cNvPr id="14" name="TextBox 14"/>
          <p:cNvSpPr txBox="1"/>
          <p:nvPr/>
        </p:nvSpPr>
        <p:spPr>
          <a:xfrm>
            <a:off x="4109740" y="3029973"/>
            <a:ext cx="2823751" cy="224619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14"/>
              </a:lnSpc>
            </a:pPr>
            <a:r>
              <a:rPr lang="en-US" sz="1781" dirty="0">
                <a:solidFill>
                  <a:srgbClr val="FFFFFF"/>
                </a:solidFill>
                <a:latin typeface="Canva Sans"/>
                <a:ea typeface="Canva Sans"/>
                <a:cs typeface="Canva Sans"/>
                <a:sym typeface="Canva Sans"/>
              </a:rPr>
              <a:t>The St. Francis Foundation helped me. So now I give back. It’s the right thing to do</a:t>
            </a:r>
          </a:p>
          <a:p>
            <a:pPr algn="ctr"/>
            <a:r>
              <a:rPr lang="en-US" b="1" dirty="0">
                <a:solidFill>
                  <a:srgbClr val="FFFFFF"/>
                </a:solidFill>
                <a:latin typeface="Canva Sans"/>
                <a:ea typeface="Canva Sans"/>
                <a:cs typeface="Canva Sans"/>
                <a:sym typeface="Canva Sans"/>
              </a:rPr>
              <a:t>-Janice Jackson</a:t>
            </a:r>
          </a:p>
          <a:p>
            <a:pPr algn="ctr"/>
            <a:r>
              <a:rPr lang="en-US" b="1" dirty="0">
                <a:solidFill>
                  <a:srgbClr val="FFFFFF"/>
                </a:solidFill>
                <a:latin typeface="Canva Sans"/>
                <a:ea typeface="Canva Sans"/>
                <a:cs typeface="Canva Sans"/>
                <a:sym typeface="Canva Sans"/>
              </a:rPr>
              <a:t>Patient Services Representative</a:t>
            </a:r>
          </a:p>
          <a:p>
            <a:pPr algn="ctr"/>
            <a:r>
              <a:rPr lang="en-US" b="1" dirty="0">
                <a:solidFill>
                  <a:srgbClr val="FFFFFF"/>
                </a:solidFill>
                <a:latin typeface="Canva Sans"/>
                <a:ea typeface="Canva Sans"/>
                <a:cs typeface="Canva Sans"/>
                <a:sym typeface="Canva Sans"/>
              </a:rPr>
              <a:t>Bon Secours St. Francis</a:t>
            </a:r>
          </a:p>
          <a:p>
            <a:pPr algn="ctr"/>
            <a:r>
              <a:rPr lang="en-US" b="1" dirty="0">
                <a:solidFill>
                  <a:srgbClr val="FFFFFF"/>
                </a:solidFill>
                <a:latin typeface="Canva Sans"/>
                <a:ea typeface="Canva Sans"/>
                <a:cs typeface="Canva Sans"/>
                <a:sym typeface="Canva Sans"/>
              </a:rPr>
              <a:t>Primary Care Downtown</a:t>
            </a:r>
          </a:p>
          <a:p>
            <a:pPr algn="ctr">
              <a:lnSpc>
                <a:spcPts val="3810"/>
              </a:lnSpc>
            </a:pPr>
            <a:r>
              <a:rPr lang="en-US" sz="1914" dirty="0">
                <a:solidFill>
                  <a:srgbClr val="FFFFFF"/>
                </a:solidFill>
                <a:latin typeface="Canva Sans"/>
                <a:ea typeface="Canva Sans"/>
                <a:cs typeface="Canva Sans"/>
                <a:sym typeface="Canva Sans"/>
              </a:rPr>
              <a:t> </a:t>
            </a:r>
          </a:p>
        </p:txBody>
      </p:sp>
      <p:sp>
        <p:nvSpPr>
          <p:cNvPr id="15" name="TextBox 15"/>
          <p:cNvSpPr txBox="1"/>
          <p:nvPr/>
        </p:nvSpPr>
        <p:spPr>
          <a:xfrm>
            <a:off x="9396510" y="5954394"/>
            <a:ext cx="2586257" cy="2641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40"/>
              </a:lnSpc>
            </a:pPr>
            <a:r>
              <a:rPr lang="en-US" sz="1600">
                <a:solidFill>
                  <a:srgbClr val="FFFFFF"/>
                </a:solidFill>
                <a:latin typeface="Montserrat"/>
                <a:ea typeface="Montserrat"/>
                <a:cs typeface="Montserrat"/>
                <a:sym typeface="Montserrat"/>
              </a:rPr>
              <a:t>Nursing</a:t>
            </a:r>
          </a:p>
        </p:txBody>
      </p:sp>
      <p:pic>
        <p:nvPicPr>
          <p:cNvPr id="16" name="Picture 15">
            <a:extLst>
              <a:ext uri="{FF2B5EF4-FFF2-40B4-BE49-F238E27FC236}">
                <a16:creationId xmlns:a16="http://schemas.microsoft.com/office/drawing/2014/main" id="{C203E3B2-B99D-DE98-CA30-F9C6E9E1762A}"/>
              </a:ext>
            </a:extLst>
          </p:cNvPr>
          <p:cNvPicPr>
            <a:picLocks noChangeAspect="1"/>
          </p:cNvPicPr>
          <p:nvPr/>
        </p:nvPicPr>
        <p:blipFill>
          <a:blip r:embed="rId10"/>
          <a:stretch>
            <a:fillRect/>
          </a:stretch>
        </p:blipFill>
        <p:spPr>
          <a:xfrm>
            <a:off x="341761" y="1666490"/>
            <a:ext cx="2944623" cy="4419983"/>
          </a:xfrm>
          <a:prstGeom prst="rect">
            <a:avLst/>
          </a:prstGeom>
        </p:spPr>
      </p:pic>
    </p:spTree>
    <p:extLst>
      <p:ext uri="{BB962C8B-B14F-4D97-AF65-F5344CB8AC3E}">
        <p14:creationId xmlns:p14="http://schemas.microsoft.com/office/powerpoint/2010/main" val="1891788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119270" y="422319"/>
            <a:ext cx="12311270"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OUR IMPACT TOGETHER</a:t>
            </a:r>
          </a:p>
        </p:txBody>
      </p:sp>
      <p:pic>
        <p:nvPicPr>
          <p:cNvPr id="4" name="Picture 3" descr="A screenshot of a computer screen&#10;&#10;AI-generated content may be incorrect.">
            <a:extLst>
              <a:ext uri="{FF2B5EF4-FFF2-40B4-BE49-F238E27FC236}">
                <a16:creationId xmlns:a16="http://schemas.microsoft.com/office/drawing/2014/main" id="{CBFE141D-166C-2D9B-5696-380512CE2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140" y="1981437"/>
            <a:ext cx="11431595" cy="4486901"/>
          </a:xfrm>
          <a:prstGeom prst="rect">
            <a:avLst/>
          </a:prstGeom>
        </p:spPr>
      </p:pic>
    </p:spTree>
    <p:extLst>
      <p:ext uri="{BB962C8B-B14F-4D97-AF65-F5344CB8AC3E}">
        <p14:creationId xmlns:p14="http://schemas.microsoft.com/office/powerpoint/2010/main" val="227706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242683" y="2372038"/>
            <a:ext cx="11512462" cy="3827663"/>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b="1" dirty="0">
                <a:latin typeface="Montserrat"/>
                <a:ea typeface="+mn-lt"/>
                <a:cs typeface="+mn-lt"/>
              </a:rPr>
              <a:t>WHAT is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The 24-hour fundraising event to kick-off the Give for Good Campaign.</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HOW </a:t>
            </a:r>
            <a:r>
              <a:rPr kumimoji="0" lang="en-US" b="1" i="0" u="none" strike="noStrike" cap="none" spc="0" normalizeH="0" baseline="0" noProof="0" dirty="0">
                <a:ln>
                  <a:noFill/>
                </a:ln>
                <a:effectLst/>
                <a:uLnTx/>
                <a:uFillTx/>
                <a:latin typeface="Montserrat"/>
                <a:ea typeface="+mn-lt"/>
                <a:cs typeface="+mn-lt"/>
              </a:rPr>
              <a:t>can </a:t>
            </a:r>
            <a:r>
              <a:rPr lang="en-US" b="1" dirty="0">
                <a:latin typeface="Montserrat"/>
                <a:ea typeface="+mn-lt"/>
                <a:cs typeface="+mn-lt"/>
              </a:rPr>
              <a:t>I celebrate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Watch for emails for more details!</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WHY should I participate? </a:t>
            </a:r>
            <a:endParaRPr lang="en-US" sz="2000" b="1" dirty="0">
              <a:latin typeface="Montserrat"/>
              <a:ea typeface="+mn-lt"/>
              <a:cs typeface="+mn-lt"/>
            </a:endParaRPr>
          </a:p>
          <a:p>
            <a:pPr>
              <a:lnSpc>
                <a:spcPct val="90000"/>
              </a:lnSpc>
              <a:spcAft>
                <a:spcPts val="600"/>
              </a:spcAft>
            </a:pPr>
            <a:r>
              <a:rPr lang="en-US" dirty="0">
                <a:latin typeface="Montserrat" panose="00000500000000000000" pitchFamily="2" charset="0"/>
              </a:rPr>
              <a:t>Every contribution adds up and can make a difference for those we serve.</a:t>
            </a:r>
          </a:p>
          <a:p>
            <a:pPr>
              <a:lnSpc>
                <a:spcPct val="90000"/>
              </a:lnSpc>
              <a:spcAft>
                <a:spcPts val="600"/>
              </a:spcAft>
            </a:pPr>
            <a:endParaRPr lang="en-US" dirty="0">
              <a:latin typeface="Montserrat" panose="00000500000000000000" pitchFamily="2" charset="0"/>
            </a:endParaRPr>
          </a:p>
          <a:p>
            <a:pPr>
              <a:lnSpc>
                <a:spcPct val="90000"/>
              </a:lnSpc>
              <a:spcAft>
                <a:spcPts val="600"/>
              </a:spcAft>
            </a:pPr>
            <a:r>
              <a:rPr lang="en-US" b="1" dirty="0">
                <a:latin typeface="Montserrat" panose="00000500000000000000" pitchFamily="2" charset="0"/>
              </a:rPr>
              <a:t>WHEN do I make a gift? </a:t>
            </a:r>
          </a:p>
          <a:p>
            <a:pPr>
              <a:lnSpc>
                <a:spcPct val="90000"/>
              </a:lnSpc>
              <a:spcAft>
                <a:spcPts val="600"/>
              </a:spcAft>
            </a:pPr>
            <a:r>
              <a:rPr lang="en-US" dirty="0">
                <a:latin typeface="Montserrat" panose="00000500000000000000" pitchFamily="2" charset="0"/>
                <a:ea typeface="+mn-lt"/>
                <a:cs typeface="+mn-lt"/>
              </a:rPr>
              <a:t>Submit your gift NOW until 8/26/2026 to be counted in THE BIG GIVE efforts.</a:t>
            </a:r>
          </a:p>
          <a:p>
            <a:pPr>
              <a:lnSpc>
                <a:spcPct val="90000"/>
              </a:lnSpc>
              <a:spcAft>
                <a:spcPts val="600"/>
              </a:spcAft>
            </a:pPr>
            <a:endParaRPr lang="en-US" dirty="0">
              <a:latin typeface="Montserrat" panose="00000500000000000000" pitchFamily="2" charset="0"/>
              <a:ea typeface="+mn-lt"/>
              <a:cs typeface="+mn-lt"/>
            </a:endParaRPr>
          </a:p>
          <a:p>
            <a:pPr>
              <a:lnSpc>
                <a:spcPct val="90000"/>
              </a:lnSpc>
              <a:spcAft>
                <a:spcPts val="600"/>
              </a:spcAft>
            </a:pPr>
            <a:r>
              <a:rPr lang="en-US" dirty="0">
                <a:latin typeface="Montserrat" panose="00000500000000000000" pitchFamily="2" charset="0"/>
                <a:ea typeface="+mn-lt"/>
                <a:cs typeface="+mn-lt"/>
              </a:rPr>
              <a:t>Current recurring gift donors will be counted and eligible for incentives.</a:t>
            </a: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pic>
        <p:nvPicPr>
          <p:cNvPr id="2" name="Picture 1">
            <a:extLst>
              <a:ext uri="{FF2B5EF4-FFF2-40B4-BE49-F238E27FC236}">
                <a16:creationId xmlns:a16="http://schemas.microsoft.com/office/drawing/2014/main" id="{D24A7675-E88C-5EBF-00B4-625030887EFC}"/>
              </a:ext>
            </a:extLst>
          </p:cNvPr>
          <p:cNvPicPr>
            <a:picLocks noChangeAspect="1"/>
          </p:cNvPicPr>
          <p:nvPr/>
        </p:nvPicPr>
        <p:blipFill>
          <a:blip r:embed="rId4"/>
          <a:stretch>
            <a:fillRect/>
          </a:stretch>
        </p:blipFill>
        <p:spPr>
          <a:xfrm>
            <a:off x="7807579" y="1636998"/>
            <a:ext cx="3206774" cy="4011516"/>
          </a:xfrm>
          <a:prstGeom prst="rect">
            <a:avLst/>
          </a:prstGeom>
        </p:spPr>
      </p:pic>
      <p:pic>
        <p:nvPicPr>
          <p:cNvPr id="6" name="Picture 5">
            <a:extLst>
              <a:ext uri="{FF2B5EF4-FFF2-40B4-BE49-F238E27FC236}">
                <a16:creationId xmlns:a16="http://schemas.microsoft.com/office/drawing/2014/main" id="{7F0FB2E7-F2CE-ED39-3F9D-337458F9A7F4}"/>
              </a:ext>
            </a:extLst>
          </p:cNvPr>
          <p:cNvPicPr>
            <a:picLocks noChangeAspect="1"/>
          </p:cNvPicPr>
          <p:nvPr/>
        </p:nvPicPr>
        <p:blipFill>
          <a:blip r:embed="rId5"/>
          <a:stretch>
            <a:fillRect/>
          </a:stretch>
        </p:blipFill>
        <p:spPr>
          <a:xfrm>
            <a:off x="9046794" y="2850523"/>
            <a:ext cx="3078747" cy="3846909"/>
          </a:xfrm>
          <a:prstGeom prst="rect">
            <a:avLst/>
          </a:prstGeom>
        </p:spPr>
      </p:pic>
    </p:spTree>
    <p:extLst>
      <p:ext uri="{BB962C8B-B14F-4D97-AF65-F5344CB8AC3E}">
        <p14:creationId xmlns:p14="http://schemas.microsoft.com/office/powerpoint/2010/main" val="223778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WAYS TO MAKE GOOD HAPPEN</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pic>
        <p:nvPicPr>
          <p:cNvPr id="4" name="Picture 3">
            <a:extLst>
              <a:ext uri="{FF2B5EF4-FFF2-40B4-BE49-F238E27FC236}">
                <a16:creationId xmlns:a16="http://schemas.microsoft.com/office/drawing/2014/main" id="{DE825044-A28F-35E4-F3A7-D833884FF53B}"/>
              </a:ext>
            </a:extLst>
          </p:cNvPr>
          <p:cNvPicPr>
            <a:picLocks noChangeAspect="1"/>
          </p:cNvPicPr>
          <p:nvPr/>
        </p:nvPicPr>
        <p:blipFill>
          <a:blip r:embed="rId4"/>
          <a:stretch>
            <a:fillRect/>
          </a:stretch>
        </p:blipFill>
        <p:spPr>
          <a:xfrm>
            <a:off x="9616583" y="3840022"/>
            <a:ext cx="2423621" cy="2423621"/>
          </a:xfrm>
          <a:prstGeom prst="rect">
            <a:avLst/>
          </a:prstGeom>
        </p:spPr>
      </p:pic>
      <p:sp>
        <p:nvSpPr>
          <p:cNvPr id="2" name="TextBox 1">
            <a:extLst>
              <a:ext uri="{FF2B5EF4-FFF2-40B4-BE49-F238E27FC236}">
                <a16:creationId xmlns:a16="http://schemas.microsoft.com/office/drawing/2014/main" id="{FB45F1D2-3FB5-FAAB-D630-F5A167EF2FDB}"/>
              </a:ext>
            </a:extLst>
          </p:cNvPr>
          <p:cNvSpPr txBox="1"/>
          <p:nvPr/>
        </p:nvSpPr>
        <p:spPr>
          <a:xfrm>
            <a:off x="259214" y="2070307"/>
            <a:ext cx="1001154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latin typeface="Montserrat"/>
                <a:cs typeface="Calibri" panose="020F0502020204030204"/>
              </a:rPr>
              <a:t>Per Pay Period Deductions </a:t>
            </a:r>
          </a:p>
          <a:p>
            <a:pPr marL="742950" lvl="1" indent="-285750">
              <a:buFont typeface="Arial"/>
              <a:buChar char="•"/>
            </a:pPr>
            <a:r>
              <a:rPr lang="en-US" sz="2800" dirty="0">
                <a:latin typeface="Montserrat"/>
                <a:cs typeface="Calibri" panose="020F0502020204030204"/>
              </a:rPr>
              <a:t>Power Hour </a:t>
            </a:r>
          </a:p>
          <a:p>
            <a:pPr marL="742950" lvl="1" indent="-285750">
              <a:buFont typeface="Arial"/>
              <a:buChar char="•"/>
            </a:pPr>
            <a:r>
              <a:rPr lang="en-US" sz="2800" dirty="0">
                <a:latin typeface="Montserrat"/>
                <a:cs typeface="Calibri" panose="020F0502020204030204"/>
              </a:rPr>
              <a:t>Lead for Good </a:t>
            </a:r>
          </a:p>
          <a:p>
            <a:pPr marL="742950" lvl="1" indent="-285750">
              <a:buFont typeface="Arial"/>
              <a:buChar char="•"/>
            </a:pPr>
            <a:r>
              <a:rPr lang="en-US" sz="2800" dirty="0">
                <a:latin typeface="Montserrat"/>
                <a:cs typeface="Calibri" panose="020F0502020204030204"/>
              </a:rPr>
              <a:t>Half Hour Hero</a:t>
            </a:r>
          </a:p>
          <a:p>
            <a:pPr marL="742950" lvl="1" indent="-285750">
              <a:buFont typeface="Arial"/>
              <a:buChar char="•"/>
            </a:pPr>
            <a:r>
              <a:rPr lang="en-US" sz="2800" dirty="0">
                <a:latin typeface="Montserrat"/>
                <a:cs typeface="Calibri" panose="020F0502020204030204"/>
              </a:rPr>
              <a:t>Other chosen amount </a:t>
            </a:r>
          </a:p>
          <a:p>
            <a:pPr marL="285750" indent="-285750">
              <a:buFont typeface="Arial"/>
              <a:buChar char="•"/>
            </a:pPr>
            <a:r>
              <a:rPr lang="en-US" sz="2800" dirty="0">
                <a:latin typeface="Montserrat"/>
                <a:cs typeface="Calibri" panose="020F0502020204030204"/>
              </a:rPr>
              <a:t>One-time gifts: cash, credit card, payroll deduction</a:t>
            </a:r>
          </a:p>
          <a:p>
            <a:pPr marL="285750" indent="-285750">
              <a:buFont typeface="Arial"/>
              <a:buChar char="•"/>
            </a:pPr>
            <a:r>
              <a:rPr lang="en-US" sz="2800" dirty="0">
                <a:latin typeface="Montserrat"/>
                <a:cs typeface="Calibri" panose="020F0502020204030204"/>
              </a:rPr>
              <a:t>PTO</a:t>
            </a:r>
          </a:p>
          <a:p>
            <a:pPr marL="742950" lvl="1" indent="-285750">
              <a:buFont typeface="Arial"/>
              <a:buChar char="•"/>
            </a:pPr>
            <a:r>
              <a:rPr lang="en-US" sz="2800" dirty="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spTree>
    <p:extLst>
      <p:ext uri="{BB962C8B-B14F-4D97-AF65-F5344CB8AC3E}">
        <p14:creationId xmlns:p14="http://schemas.microsoft.com/office/powerpoint/2010/main" val="2325623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INCENTIVES</a:t>
            </a:r>
            <a:endParaRPr lang="en-US">
              <a:solidFill>
                <a:schemeClr val="bg1"/>
              </a:solidFill>
              <a:latin typeface="Montserrat"/>
            </a:endParaRP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4173947" y="1760855"/>
            <a:ext cx="3844106" cy="899134"/>
          </a:xfrm>
          <a:prstGeom prst="rect">
            <a:avLst/>
          </a:prstGeom>
        </p:spPr>
      </p:pic>
      <p:pic>
        <p:nvPicPr>
          <p:cNvPr id="2" name="Picture 1">
            <a:extLst>
              <a:ext uri="{FF2B5EF4-FFF2-40B4-BE49-F238E27FC236}">
                <a16:creationId xmlns:a16="http://schemas.microsoft.com/office/drawing/2014/main" id="{DA37E9C0-279C-749B-A5CC-1B8C23352710}"/>
              </a:ext>
            </a:extLst>
          </p:cNvPr>
          <p:cNvPicPr>
            <a:picLocks noChangeAspect="1"/>
          </p:cNvPicPr>
          <p:nvPr/>
        </p:nvPicPr>
        <p:blipFill>
          <a:blip r:embed="rId5"/>
          <a:stretch>
            <a:fillRect/>
          </a:stretch>
        </p:blipFill>
        <p:spPr>
          <a:xfrm>
            <a:off x="310244" y="2414252"/>
            <a:ext cx="5025028" cy="2154436"/>
          </a:xfrm>
          <a:prstGeom prst="rect">
            <a:avLst/>
          </a:prstGeom>
        </p:spPr>
      </p:pic>
      <p:pic>
        <p:nvPicPr>
          <p:cNvPr id="3" name="Picture 2">
            <a:extLst>
              <a:ext uri="{FF2B5EF4-FFF2-40B4-BE49-F238E27FC236}">
                <a16:creationId xmlns:a16="http://schemas.microsoft.com/office/drawing/2014/main" id="{71B5CEB5-E892-D9BE-D6B9-C1BB6232A307}"/>
              </a:ext>
            </a:extLst>
          </p:cNvPr>
          <p:cNvPicPr>
            <a:picLocks noChangeAspect="1"/>
          </p:cNvPicPr>
          <p:nvPr/>
        </p:nvPicPr>
        <p:blipFill>
          <a:blip r:embed="rId6"/>
          <a:stretch>
            <a:fillRect/>
          </a:stretch>
        </p:blipFill>
        <p:spPr>
          <a:xfrm>
            <a:off x="604972" y="4643062"/>
            <a:ext cx="4856115" cy="653815"/>
          </a:xfrm>
          <a:prstGeom prst="rect">
            <a:avLst/>
          </a:prstGeom>
        </p:spPr>
      </p:pic>
      <p:pic>
        <p:nvPicPr>
          <p:cNvPr id="4" name="Picture 3">
            <a:extLst>
              <a:ext uri="{FF2B5EF4-FFF2-40B4-BE49-F238E27FC236}">
                <a16:creationId xmlns:a16="http://schemas.microsoft.com/office/drawing/2014/main" id="{17B06906-C739-0E80-5CF9-304719974FA5}"/>
              </a:ext>
            </a:extLst>
          </p:cNvPr>
          <p:cNvPicPr>
            <a:picLocks noChangeAspect="1"/>
          </p:cNvPicPr>
          <p:nvPr/>
        </p:nvPicPr>
        <p:blipFill>
          <a:blip r:embed="rId7"/>
          <a:stretch>
            <a:fillRect/>
          </a:stretch>
        </p:blipFill>
        <p:spPr>
          <a:xfrm>
            <a:off x="530354" y="5661802"/>
            <a:ext cx="4351999" cy="670412"/>
          </a:xfrm>
          <a:prstGeom prst="rect">
            <a:avLst/>
          </a:prstGeom>
        </p:spPr>
      </p:pic>
      <p:sp>
        <p:nvSpPr>
          <p:cNvPr id="7" name="TextBox 6">
            <a:extLst>
              <a:ext uri="{FF2B5EF4-FFF2-40B4-BE49-F238E27FC236}">
                <a16:creationId xmlns:a16="http://schemas.microsoft.com/office/drawing/2014/main" id="{A14C1626-DDD8-8C7B-A111-84B8AD40E8B1}"/>
              </a:ext>
            </a:extLst>
          </p:cNvPr>
          <p:cNvSpPr txBox="1"/>
          <p:nvPr/>
        </p:nvSpPr>
        <p:spPr>
          <a:xfrm>
            <a:off x="884828" y="5291455"/>
            <a:ext cx="3047786" cy="338554"/>
          </a:xfrm>
          <a:prstGeom prst="rect">
            <a:avLst/>
          </a:prstGeom>
          <a:noFill/>
        </p:spPr>
        <p:txBody>
          <a:bodyPr wrap="square" lIns="91440" tIns="45720" rIns="91440" bIns="45720" rtlCol="0" anchor="t">
            <a:spAutoFit/>
          </a:bodyPr>
          <a:lstStyle/>
          <a:p>
            <a:pPr algn="ctr"/>
            <a:r>
              <a:rPr lang="en-US" sz="1600" dirty="0">
                <a:latin typeface="Montserrat"/>
              </a:rPr>
              <a:t>1,000 Called to Shine points</a:t>
            </a:r>
          </a:p>
        </p:txBody>
      </p:sp>
      <p:sp>
        <p:nvSpPr>
          <p:cNvPr id="10" name="TextBox 9">
            <a:extLst>
              <a:ext uri="{FF2B5EF4-FFF2-40B4-BE49-F238E27FC236}">
                <a16:creationId xmlns:a16="http://schemas.microsoft.com/office/drawing/2014/main" id="{E8D2B03E-EB54-ED1C-3074-00893C428886}"/>
              </a:ext>
            </a:extLst>
          </p:cNvPr>
          <p:cNvSpPr txBox="1"/>
          <p:nvPr/>
        </p:nvSpPr>
        <p:spPr>
          <a:xfrm>
            <a:off x="604972" y="6224197"/>
            <a:ext cx="3343646" cy="338554"/>
          </a:xfrm>
          <a:prstGeom prst="rect">
            <a:avLst/>
          </a:prstGeom>
          <a:noFill/>
        </p:spPr>
        <p:txBody>
          <a:bodyPr wrap="square" lIns="91440" tIns="45720" rIns="91440" bIns="45720" rtlCol="0" anchor="t">
            <a:spAutoFit/>
          </a:bodyPr>
          <a:lstStyle/>
          <a:p>
            <a:pPr algn="ctr"/>
            <a:r>
              <a:rPr lang="en-US" sz="1600" dirty="0">
                <a:latin typeface="Montserrat"/>
              </a:rPr>
              <a:t>600 Called to Shine points</a:t>
            </a:r>
          </a:p>
        </p:txBody>
      </p:sp>
      <p:sp>
        <p:nvSpPr>
          <p:cNvPr id="12" name="TextBox 11">
            <a:extLst>
              <a:ext uri="{FF2B5EF4-FFF2-40B4-BE49-F238E27FC236}">
                <a16:creationId xmlns:a16="http://schemas.microsoft.com/office/drawing/2014/main" id="{1F3125FB-CC7D-39AB-3049-CB75F447DD5B}"/>
              </a:ext>
            </a:extLst>
          </p:cNvPr>
          <p:cNvSpPr txBox="1"/>
          <p:nvPr/>
        </p:nvSpPr>
        <p:spPr>
          <a:xfrm>
            <a:off x="7030761" y="2831716"/>
            <a:ext cx="4216954" cy="2154436"/>
          </a:xfrm>
          <a:prstGeom prst="rect">
            <a:avLst/>
          </a:prstGeom>
          <a:noFill/>
        </p:spPr>
        <p:txBody>
          <a:bodyPr wrap="square">
            <a:spAutoFit/>
          </a:bodyPr>
          <a:lstStyle/>
          <a:p>
            <a:r>
              <a:rPr lang="en-US" b="1" dirty="0">
                <a:solidFill>
                  <a:srgbClr val="059548"/>
                </a:solidFill>
                <a:latin typeface="Montserrat"/>
              </a:rPr>
              <a:t>All other recurring donors</a:t>
            </a:r>
          </a:p>
          <a:p>
            <a:r>
              <a:rPr lang="en-US" sz="1600" dirty="0">
                <a:latin typeface="Montserrat"/>
              </a:rPr>
              <a:t>100 Called to Shine Points</a:t>
            </a:r>
          </a:p>
          <a:p>
            <a:endParaRPr lang="en-US" b="1" dirty="0">
              <a:solidFill>
                <a:srgbClr val="059548"/>
              </a:solidFill>
              <a:latin typeface="Montserrat"/>
            </a:endParaRPr>
          </a:p>
          <a:p>
            <a:r>
              <a:rPr lang="en-US" b="1" dirty="0">
                <a:solidFill>
                  <a:srgbClr val="059548"/>
                </a:solidFill>
                <a:latin typeface="Montserrat"/>
              </a:rPr>
              <a:t>The BIG GIVE donors</a:t>
            </a:r>
          </a:p>
          <a:p>
            <a:r>
              <a:rPr lang="en-US" sz="1600" dirty="0">
                <a:latin typeface="Montserrat"/>
              </a:rPr>
              <a:t>Donors who make a first-time, recurring gift before midnight 8/26/26 will receive 500 Called to Shine Points</a:t>
            </a:r>
          </a:p>
          <a:p>
            <a:pPr algn="ctr"/>
            <a:endParaRPr lang="en-US" sz="1400" b="1" dirty="0">
              <a:solidFill>
                <a:srgbClr val="059548"/>
              </a:solidFill>
              <a:latin typeface="Montserrat"/>
            </a:endParaRPr>
          </a:p>
        </p:txBody>
      </p:sp>
      <p:pic>
        <p:nvPicPr>
          <p:cNvPr id="16" name="Picture 15">
            <a:extLst>
              <a:ext uri="{FF2B5EF4-FFF2-40B4-BE49-F238E27FC236}">
                <a16:creationId xmlns:a16="http://schemas.microsoft.com/office/drawing/2014/main" id="{3274394E-1CC7-1290-E10E-4EAA576D4D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00" b="88800" l="5495" r="95447">
                        <a14:foregroundMark x1="7064" y1="49600" x2="5651" y2="80800"/>
                        <a14:foregroundMark x1="29827" y1="18400" x2="28571" y2="74400"/>
                        <a14:foregroundMark x1="68511" y1="64000" x2="68132" y2="74400"/>
                        <a14:foregroundMark x1="69648" y1="32800" x2="68511" y2="64000"/>
                        <a14:foregroundMark x1="70173" y1="18400" x2="69648" y2="32800"/>
                        <a14:foregroundMark x1="75196" y1="13600" x2="75196" y2="22400"/>
                        <a14:foregroundMark x1="87912" y1="43200" x2="87912" y2="43200"/>
                        <a14:foregroundMark x1="95447" y1="76000" x2="95447" y2="76000"/>
                        <a14:backgroundMark x1="66091" y1="64000" x2="66091" y2="64000"/>
                        <a14:backgroundMark x1="69074" y1="32800" x2="69074" y2="32800"/>
                        <a14:backgroundMark x1="69074" y1="32800" x2="69074" y2="32800"/>
                        <a14:backgroundMark x1="69859" y1="32800" x2="69859" y2="32800"/>
                      </a14:backgroundRemoval>
                    </a14:imgEffect>
                  </a14:imgLayer>
                </a14:imgProps>
              </a:ext>
            </a:extLst>
          </a:blip>
          <a:stretch>
            <a:fillRect/>
          </a:stretch>
        </p:blipFill>
        <p:spPr>
          <a:xfrm>
            <a:off x="6975394" y="5157880"/>
            <a:ext cx="2567987" cy="503922"/>
          </a:xfrm>
          <a:prstGeom prst="rect">
            <a:avLst/>
          </a:prstGeom>
        </p:spPr>
      </p:pic>
      <p:sp>
        <p:nvSpPr>
          <p:cNvPr id="18" name="TextBox 17">
            <a:extLst>
              <a:ext uri="{FF2B5EF4-FFF2-40B4-BE49-F238E27FC236}">
                <a16:creationId xmlns:a16="http://schemas.microsoft.com/office/drawing/2014/main" id="{38D61FD2-7093-3E70-B523-42AD38A8F270}"/>
              </a:ext>
            </a:extLst>
          </p:cNvPr>
          <p:cNvSpPr txBox="1"/>
          <p:nvPr/>
        </p:nvSpPr>
        <p:spPr>
          <a:xfrm>
            <a:off x="6086476" y="5723392"/>
            <a:ext cx="610552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Montserrat"/>
                <a:ea typeface="+mn-ea"/>
                <a:cs typeface="+mn-cs"/>
              </a:rPr>
              <a:t>All</a:t>
            </a:r>
            <a:r>
              <a:rPr kumimoji="0" lang="en-US" sz="1600" b="1" i="0" u="none" strike="noStrike" kern="1200" cap="none" spc="0" normalizeH="0" baseline="0" noProof="0" dirty="0">
                <a:ln>
                  <a:noFill/>
                </a:ln>
                <a:solidFill>
                  <a:prstClr val="black"/>
                </a:solidFill>
                <a:effectLst/>
                <a:uLnTx/>
                <a:uFillTx/>
                <a:latin typeface="Montserrat"/>
                <a:ea typeface="+mn-ea"/>
                <a:cs typeface="+mn-cs"/>
              </a:rPr>
              <a:t> </a:t>
            </a:r>
            <a:r>
              <a:rPr kumimoji="0" lang="en-US" sz="1600" b="0" i="0" u="none" strike="noStrike" kern="1200" cap="none" spc="0" normalizeH="0" baseline="0" noProof="0" dirty="0">
                <a:ln>
                  <a:noFill/>
                </a:ln>
                <a:solidFill>
                  <a:prstClr val="black"/>
                </a:solidFill>
                <a:effectLst/>
                <a:uLnTx/>
                <a:uFillTx/>
                <a:latin typeface="Montserrat"/>
                <a:ea typeface="+mn-ea"/>
                <a:cs typeface="+mn-cs"/>
              </a:rPr>
              <a:t>donors will receive 75 Be Well points. </a:t>
            </a:r>
            <a:endParaRPr kumimoji="0" lang="en-US" sz="1600" b="0" i="0" u="none" strike="noStrike" kern="1200" cap="none" spc="0" normalizeH="0" baseline="0" noProof="0" dirty="0">
              <a:ln>
                <a:noFill/>
              </a:ln>
              <a:solidFill>
                <a:prstClr val="black"/>
              </a:solidFill>
              <a:effectLst/>
              <a:uLnTx/>
              <a:uFillTx/>
              <a:latin typeface="Montserrat"/>
              <a:ea typeface="+mn-ea"/>
              <a:cs typeface="Calibri"/>
            </a:endParaRPr>
          </a:p>
        </p:txBody>
      </p:sp>
    </p:spTree>
    <p:extLst>
      <p:ext uri="{BB962C8B-B14F-4D97-AF65-F5344CB8AC3E}">
        <p14:creationId xmlns:p14="http://schemas.microsoft.com/office/powerpoint/2010/main" val="111430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2E840-D518-1DA3-11F3-FD7B461C7067}"/>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1371599" y="365125"/>
            <a:ext cx="9748522"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kern="1200">
                <a:solidFill>
                  <a:srgbClr val="FFFFFF"/>
                </a:solidFill>
                <a:latin typeface="+mj-lt"/>
                <a:ea typeface="+mj-ea"/>
                <a:cs typeface="+mj-cs"/>
              </a:rPr>
              <a:t>KEY CONTACT INFORMATION</a:t>
            </a:r>
          </a:p>
        </p:txBody>
      </p:sp>
      <p:pic>
        <p:nvPicPr>
          <p:cNvPr id="4" name="Picture 3">
            <a:extLst>
              <a:ext uri="{FF2B5EF4-FFF2-40B4-BE49-F238E27FC236}">
                <a16:creationId xmlns:a16="http://schemas.microsoft.com/office/drawing/2014/main" id="{3B4407F4-C515-2BBB-4810-89B2047BEB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43366" y="135184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8" name="Picture 7" descr="A person with short blonde hair&#10;&#10;Description automatically generated">
            <a:extLst>
              <a:ext uri="{FF2B5EF4-FFF2-40B4-BE49-F238E27FC236}">
                <a16:creationId xmlns:a16="http://schemas.microsoft.com/office/drawing/2014/main" id="{D7FA08FB-2A1A-8413-17CF-DFD9DF6599D9}"/>
              </a:ext>
            </a:extLst>
          </p:cNvPr>
          <p:cNvPicPr>
            <a:picLocks noChangeAspect="1"/>
          </p:cNvPicPr>
          <p:nvPr/>
        </p:nvPicPr>
        <p:blipFill>
          <a:blip r:embed="rId5">
            <a:extLst>
              <a:ext uri="{28A0092B-C50C-407E-A947-70E740481C1C}">
                <a14:useLocalDpi xmlns:a14="http://schemas.microsoft.com/office/drawing/2010/main" val="0"/>
              </a:ext>
            </a:extLst>
          </a:blip>
          <a:srcRect r="-6" b="-6"/>
          <a:stretch/>
        </p:blipFill>
        <p:spPr>
          <a:xfrm>
            <a:off x="8719985" y="1157473"/>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6" name="Rectangle 5">
            <a:extLst>
              <a:ext uri="{FF2B5EF4-FFF2-40B4-BE49-F238E27FC236}">
                <a16:creationId xmlns:a16="http://schemas.microsoft.com/office/drawing/2014/main" id="{54C01B16-767B-4154-8D0E-C25BBB044735}"/>
              </a:ext>
            </a:extLst>
          </p:cNvPr>
          <p:cNvSpPr/>
          <p:nvPr/>
        </p:nvSpPr>
        <p:spPr>
          <a:xfrm>
            <a:off x="170120" y="3618392"/>
            <a:ext cx="4276185"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Tina-Marie Piper</a:t>
            </a:r>
          </a:p>
          <a:p>
            <a:pPr algn="ctr" defTabSz="914400">
              <a:lnSpc>
                <a:spcPct val="90000"/>
              </a:lnSpc>
              <a:spcAft>
                <a:spcPts val="600"/>
              </a:spcAft>
            </a:pPr>
            <a:r>
              <a:rPr lang="en-US" sz="1600" dirty="0">
                <a:latin typeface="Montserrat" panose="00000500000000000000" pitchFamily="2" charset="0"/>
              </a:rPr>
              <a:t>BSMH Foundation Event Coordinator</a:t>
            </a:r>
          </a:p>
          <a:p>
            <a:pPr algn="ctr" defTabSz="914400">
              <a:lnSpc>
                <a:spcPct val="90000"/>
              </a:lnSpc>
              <a:spcAft>
                <a:spcPts val="600"/>
              </a:spcAft>
            </a:pPr>
            <a:r>
              <a:rPr lang="en-US" sz="1600" dirty="0">
                <a:latin typeface="Montserrat" panose="00000500000000000000" pitchFamily="2" charset="0"/>
                <a:hlinkClick r:id="rId6"/>
              </a:rPr>
              <a:t>tina-marie_piper@bshsi.org</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864-660-9034 </a:t>
            </a:r>
          </a:p>
        </p:txBody>
      </p:sp>
      <p:sp>
        <p:nvSpPr>
          <p:cNvPr id="11" name="Rectangle 10">
            <a:extLst>
              <a:ext uri="{FF2B5EF4-FFF2-40B4-BE49-F238E27FC236}">
                <a16:creationId xmlns:a16="http://schemas.microsoft.com/office/drawing/2014/main" id="{06EF10A3-08B3-DD1F-0CB2-011282006612}"/>
              </a:ext>
            </a:extLst>
          </p:cNvPr>
          <p:cNvSpPr/>
          <p:nvPr/>
        </p:nvSpPr>
        <p:spPr>
          <a:xfrm>
            <a:off x="4375764" y="3848153"/>
            <a:ext cx="3740191" cy="1268269"/>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Brent Rabie</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hlinkClick r:id="rId7"/>
              </a:rPr>
              <a:t>brabie@mercy.com</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(419) 349-7205</a:t>
            </a:r>
          </a:p>
        </p:txBody>
      </p:sp>
      <p:sp>
        <p:nvSpPr>
          <p:cNvPr id="12" name="Rectangle 11">
            <a:extLst>
              <a:ext uri="{FF2B5EF4-FFF2-40B4-BE49-F238E27FC236}">
                <a16:creationId xmlns:a16="http://schemas.microsoft.com/office/drawing/2014/main" id="{384068C3-99F1-2AD2-4BF7-5AE5B7372A02}"/>
              </a:ext>
            </a:extLst>
          </p:cNvPr>
          <p:cNvSpPr/>
          <p:nvPr/>
        </p:nvSpPr>
        <p:spPr>
          <a:xfrm>
            <a:off x="8165557" y="3618391"/>
            <a:ext cx="3391788"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Elisheba Hawkins</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hlinkClick r:id="rId8"/>
              </a:rPr>
              <a:t>ehawkins@mercy.com</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(513) 410-6272</a:t>
            </a:r>
          </a:p>
        </p:txBody>
      </p:sp>
      <p:pic>
        <p:nvPicPr>
          <p:cNvPr id="7" name="Picture 6">
            <a:extLst>
              <a:ext uri="{FF2B5EF4-FFF2-40B4-BE49-F238E27FC236}">
                <a16:creationId xmlns:a16="http://schemas.microsoft.com/office/drawing/2014/main" id="{77BDC59A-A33B-8D20-543D-AB13E0F5FF78}"/>
              </a:ext>
            </a:extLst>
          </p:cNvPr>
          <p:cNvPicPr>
            <a:picLocks noChangeAspect="1"/>
          </p:cNvPicPr>
          <p:nvPr/>
        </p:nvPicPr>
        <p:blipFill>
          <a:blip r:embed="rId9"/>
          <a:stretch>
            <a:fillRect/>
          </a:stretch>
        </p:blipFill>
        <p:spPr>
          <a:xfrm>
            <a:off x="1070031" y="1351845"/>
            <a:ext cx="2284779" cy="2277042"/>
          </a:xfrm>
          <a:prstGeom prst="ellipse">
            <a:avLst/>
          </a:prstGeom>
          <a:ln w="63500" cap="rnd">
            <a:noFill/>
          </a:ln>
          <a:effectLst/>
        </p:spPr>
      </p:pic>
    </p:spTree>
    <p:extLst>
      <p:ext uri="{BB962C8B-B14F-4D97-AF65-F5344CB8AC3E}">
        <p14:creationId xmlns:p14="http://schemas.microsoft.com/office/powerpoint/2010/main" val="5790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a65029bd0a47c45d4e3bcb7e37b98b4e">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d7185e386606b595111a922a3664273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Props1.xml><?xml version="1.0" encoding="utf-8"?>
<ds:datastoreItem xmlns:ds="http://schemas.openxmlformats.org/officeDocument/2006/customXml" ds:itemID="{5B5DBF3F-857F-4E58-89AD-C1389B8AFDA2}"/>
</file>

<file path=customXml/itemProps2.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3.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150</TotalTime>
  <Words>1123</Words>
  <Application>Microsoft Office PowerPoint</Application>
  <PresentationFormat>Widescreen</PresentationFormat>
  <Paragraphs>147</Paragraphs>
  <Slides>9</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vt:i4>
      </vt:variant>
    </vt:vector>
  </HeadingPairs>
  <TitlesOfParts>
    <vt:vector size="20" baseType="lpstr">
      <vt:lpstr>Arial</vt:lpstr>
      <vt:lpstr>Calibri</vt:lpstr>
      <vt:lpstr>Calibri Light</vt:lpstr>
      <vt:lpstr>Canva Sans</vt:lpstr>
      <vt:lpstr>Montserrat</vt:lpstr>
      <vt:lpstr>Montserrat Bold</vt:lpstr>
      <vt:lpstr>Montserrat Classic Bold</vt:lpstr>
      <vt:lpstr>Segoe UI</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Rabie, Brent</cp:lastModifiedBy>
  <cp:revision>72</cp:revision>
  <dcterms:created xsi:type="dcterms:W3CDTF">2022-06-02T16:34:07Z</dcterms:created>
  <dcterms:modified xsi:type="dcterms:W3CDTF">2026-04-10T16:40:45Z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