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1" r:id="rId7"/>
    <p:sldId id="267" r:id="rId8"/>
    <p:sldId id="286" r:id="rId9"/>
    <p:sldId id="278" r:id="rId10"/>
    <p:sldId id="279" r:id="rId11"/>
    <p:sldId id="280" r:id="rId12"/>
    <p:sldId id="276" r:id="rId13"/>
    <p:sldId id="277"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8E135F-3804-5F5A-4B9A-03BEA57883E9}" v="2" dt="2026-05-14T13:45:51.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814" autoAdjust="0"/>
  </p:normalViewPr>
  <p:slideViewPr>
    <p:cSldViewPr snapToGrid="0">
      <p:cViewPr varScale="1">
        <p:scale>
          <a:sx n="69" d="100"/>
          <a:sy n="69" d="100"/>
        </p:scale>
        <p:origin x="21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bie, Brent" userId="S::brabie@mercy.com::89ec8d4a-b07f-4d95-8f15-ab872f457aa9" providerId="AD" clId="Web-{D98E135F-3804-5F5A-4B9A-03BEA57883E9}"/>
    <pc:docChg chg="addSld delSld modSld">
      <pc:chgData name="Rabie, Brent" userId="S::brabie@mercy.com::89ec8d4a-b07f-4d95-8f15-ab872f457aa9" providerId="AD" clId="Web-{D98E135F-3804-5F5A-4B9A-03BEA57883E9}" dt="2026-05-14T13:47:22.025" v="7"/>
      <pc:docMkLst>
        <pc:docMk/>
      </pc:docMkLst>
      <pc:sldChg chg="del">
        <pc:chgData name="Rabie, Brent" userId="S::brabie@mercy.com::89ec8d4a-b07f-4d95-8f15-ab872f457aa9" providerId="AD" clId="Web-{D98E135F-3804-5F5A-4B9A-03BEA57883E9}" dt="2026-05-14T13:45:51.143" v="1"/>
        <pc:sldMkLst>
          <pc:docMk/>
          <pc:sldMk cId="858733309" sldId="285"/>
        </pc:sldMkLst>
      </pc:sldChg>
      <pc:sldChg chg="add modNotes">
        <pc:chgData name="Rabie, Brent" userId="S::brabie@mercy.com::89ec8d4a-b07f-4d95-8f15-ab872f457aa9" providerId="AD" clId="Web-{D98E135F-3804-5F5A-4B9A-03BEA57883E9}" dt="2026-05-14T13:47:22.025" v="7"/>
        <pc:sldMkLst>
          <pc:docMk/>
          <pc:sldMk cId="2075549005"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endParaRPr lang="en-US" dirty="0">
              <a:ea typeface="Calibri"/>
              <a:cs typeface="Calibri"/>
            </a:endParaRPr>
          </a:p>
          <a:p>
            <a:endParaRPr lang="en-US" dirty="0"/>
          </a:p>
          <a:p>
            <a:r>
              <a:rPr lang="en-US" sz="1200" kern="1200" dirty="0">
                <a:solidFill>
                  <a:schemeClr val="tx1"/>
                </a:solidFill>
                <a:effectLst/>
                <a:latin typeface="+mn-lt"/>
                <a:ea typeface="+mn-ea"/>
                <a:cs typeface="+mn-cs"/>
              </a:rPr>
              <a:t>This year’s campaign kicks off on </a:t>
            </a:r>
            <a:r>
              <a:rPr lang="en-US" dirty="0"/>
              <a:t>August 26th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Debbie supports the mission and values of our shared ministry.</a:t>
            </a:r>
          </a:p>
          <a:p>
            <a:endParaRPr lang="en-US" dirty="0"/>
          </a:p>
          <a:p>
            <a:r>
              <a:rPr lang="en-US" dirty="0"/>
              <a:t>“It is a privilege to contribute to my Mercy family of associates. I have comfort knowing they will be there for me if my circumstances become difficult.” </a:t>
            </a:r>
          </a:p>
          <a:p>
            <a:endParaRPr lang="en-US" dirty="0"/>
          </a:p>
          <a:p>
            <a:r>
              <a:rPr lang="en-US" dirty="0"/>
              <a:t>Whether it’s</a:t>
            </a:r>
            <a:r>
              <a:rPr lang="en-US"/>
              <a:t> advanced tools like 3D mammography, meaningful associate experiences across the market likeThe Cincinnati Zoo Festival of Lights , or updated equipment and technology at Mercy Fairfield’s Acute Rehab Unit—every gift helps elevate care and compassion.</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2025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729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132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99 Half Hour Hero donors</a:t>
            </a:r>
          </a:p>
          <a:p>
            <a:pPr marL="0" indent="0">
              <a:buFont typeface="Arial" panose="020B0604020202020204" pitchFamily="34" charset="0"/>
              <a:buNone/>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$287,549!</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t>
            </a:r>
          </a:p>
          <a:p>
            <a:r>
              <a:rPr lang="en-US" dirty="0">
                <a:cs typeface="Calibri" panose="020F0502020204030204"/>
              </a:rPr>
              <a:t>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(only hourly due to HR policy, if asked.)</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endParaRPr lang="en-US" dirty="0">
              <a:ea typeface="Calibri"/>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hyperlink" Target="mailto:ehawkins@mercy.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brabie@mercy.com" TargetMode="External"/><Relationship Id="rId5" Type="http://schemas.openxmlformats.org/officeDocument/2006/relationships/hyperlink" Target="mailto:egratsch@mercy.com" TargetMode="External"/><Relationship Id="rId4" Type="http://schemas.openxmlformats.org/officeDocument/2006/relationships/image" Target="../media/image20.jfif"/><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Mercy Health Foundation Greater Cincinnati</a:t>
            </a: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258634" y="-907"/>
            <a:ext cx="5674732" cy="1418683"/>
          </a:xfrm>
          <a:custGeom>
            <a:avLst/>
            <a:gdLst/>
            <a:ahLst/>
            <a:cxnLst/>
            <a:rect l="l" t="t" r="r" b="b"/>
            <a:pathLst>
              <a:path w="8512098" h="2128024">
                <a:moveTo>
                  <a:pt x="0" y="0"/>
                </a:moveTo>
                <a:lnTo>
                  <a:pt x="8512098" y="0"/>
                </a:lnTo>
                <a:lnTo>
                  <a:pt x="8512098" y="2128024"/>
                </a:lnTo>
                <a:lnTo>
                  <a:pt x="0" y="2128024"/>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509478" y="2794389"/>
            <a:ext cx="3662529" cy="2989884"/>
          </a:xfrm>
          <a:custGeom>
            <a:avLst/>
            <a:gdLst/>
            <a:ahLst/>
            <a:cxnLst/>
            <a:rect l="l" t="t" r="r" b="b"/>
            <a:pathLst>
              <a:path w="5493793" h="5232838">
                <a:moveTo>
                  <a:pt x="0" y="0"/>
                </a:moveTo>
                <a:lnTo>
                  <a:pt x="5493793" y="0"/>
                </a:lnTo>
                <a:lnTo>
                  <a:pt x="5493793" y="5232838"/>
                </a:lnTo>
                <a:lnTo>
                  <a:pt x="0" y="523283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805204" y="1418752"/>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F63"/>
                </a:solidFill>
                <a:effectLst/>
                <a:uLnTx/>
                <a:uFillTx/>
                <a:latin typeface="Montserrat Bold"/>
                <a:ea typeface="Montserrat Bold"/>
                <a:cs typeface="Montserrat Bold"/>
                <a:sym typeface="Montserrat Bold"/>
              </a:rPr>
              <a:t>Your Giving in Action</a:t>
            </a:r>
          </a:p>
          <a:p>
            <a:pPr marL="0" marR="0" lvl="0" indent="0" algn="ctr" defTabSz="609539" rtl="0" eaLnBrk="1" fontAlgn="auto" latinLnBrk="0" hangingPunct="1">
              <a:lnSpc>
                <a:spcPts val="28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F63"/>
              </a:solidFill>
              <a:effectLst/>
              <a:uLnTx/>
              <a:uFillTx/>
              <a:latin typeface="Montserrat Bold"/>
              <a:ea typeface="Montserrat Bold"/>
              <a:cs typeface="Montserrat Bold"/>
              <a:sym typeface="Montserrat Bold"/>
            </a:endParaRPr>
          </a:p>
        </p:txBody>
      </p:sp>
      <p:sp>
        <p:nvSpPr>
          <p:cNvPr id="6" name="Freeform 6"/>
          <p:cNvSpPr/>
          <p:nvPr/>
        </p:nvSpPr>
        <p:spPr>
          <a:xfrm>
            <a:off x="7463998" y="2008628"/>
            <a:ext cx="2171543" cy="1474167"/>
          </a:xfrm>
          <a:custGeom>
            <a:avLst/>
            <a:gdLst/>
            <a:ahLst/>
            <a:cxnLst/>
            <a:rect l="l" t="t" r="r" b="b"/>
            <a:pathLst>
              <a:path w="3257315" h="2211250">
                <a:moveTo>
                  <a:pt x="0" y="0"/>
                </a:moveTo>
                <a:lnTo>
                  <a:pt x="3257315" y="0"/>
                </a:lnTo>
                <a:lnTo>
                  <a:pt x="3257315" y="2211250"/>
                </a:lnTo>
                <a:lnTo>
                  <a:pt x="0" y="2211250"/>
                </a:lnTo>
                <a:lnTo>
                  <a:pt x="0" y="0"/>
                </a:lnTo>
                <a:close/>
              </a:path>
            </a:pathLst>
          </a:custGeom>
          <a:blipFill>
            <a:blip r:embed="rId5"/>
            <a:stretch>
              <a:fillRect l="-14757" r="-1867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447962" y="5264650"/>
            <a:ext cx="2203614" cy="1469076"/>
          </a:xfrm>
          <a:custGeom>
            <a:avLst/>
            <a:gdLst/>
            <a:ahLst/>
            <a:cxnLst/>
            <a:rect l="l" t="t" r="r" b="b"/>
            <a:pathLst>
              <a:path w="3305421" h="2203614">
                <a:moveTo>
                  <a:pt x="0" y="0"/>
                </a:moveTo>
                <a:lnTo>
                  <a:pt x="3305421" y="0"/>
                </a:lnTo>
                <a:lnTo>
                  <a:pt x="3305421" y="2203614"/>
                </a:lnTo>
                <a:lnTo>
                  <a:pt x="0" y="2203614"/>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858116" y="3105932"/>
            <a:ext cx="2961539" cy="24028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defRPr/>
            </a:pPr>
            <a:r>
              <a:rPr kumimoji="0" lang="en-US" sz="1600" b="0" i="0" u="none" strike="noStrike" kern="1200" cap="none" spc="9" normalizeH="0" baseline="0" noProof="0" dirty="0">
                <a:ln>
                  <a:noFill/>
                </a:ln>
                <a:solidFill>
                  <a:srgbClr val="FFFFFF"/>
                </a:solidFill>
                <a:effectLst/>
                <a:uLnTx/>
                <a:uFillTx/>
                <a:latin typeface="BSMH Sans Regular"/>
                <a:ea typeface="Canva Sans"/>
                <a:cs typeface="Canva Sans"/>
                <a:sym typeface="Canva Sans"/>
              </a:rPr>
              <a:t>It is a privilege to contribute to my Mercy family of associates. I have comfort knowing they will be there for me if </a:t>
            </a:r>
            <a:endParaRPr lang="en-US" sz="1600" spc="9" dirty="0">
              <a:solidFill>
                <a:srgbClr val="FFFFFF"/>
              </a:solidFill>
              <a:latin typeface="BSMH Sans Regular"/>
              <a:ea typeface="Canva Sans"/>
              <a:cs typeface="Canva Sans"/>
              <a:sym typeface="Canva Sans"/>
            </a:endParaRPr>
          </a:p>
          <a:p>
            <a:pPr marL="0" marR="0" lvl="0" indent="0" algn="ctr" defTabSz="609539">
              <a:spcBef>
                <a:spcPts val="0"/>
              </a:spcBef>
              <a:spcAft>
                <a:spcPts val="0"/>
              </a:spcAft>
              <a:buClrTx/>
              <a:buSzTx/>
              <a:buFontTx/>
              <a:buNone/>
              <a:tabLst/>
              <a:defRPr/>
            </a:pPr>
            <a:r>
              <a:rPr kumimoji="0" lang="en-US" sz="1600" b="0" i="0" u="none" strike="noStrike" kern="1200" cap="none" spc="9" normalizeH="0" baseline="0" noProof="0">
                <a:ln>
                  <a:noFill/>
                </a:ln>
                <a:solidFill>
                  <a:srgbClr val="FFFFFF"/>
                </a:solidFill>
                <a:effectLst/>
                <a:uLnTx/>
                <a:uFillTx/>
                <a:latin typeface="BSMH Sans Regular"/>
                <a:ea typeface="Canva Sans"/>
                <a:cs typeface="Canva Sans"/>
                <a:sym typeface="Canva Sans"/>
              </a:rPr>
              <a:t>my circumstances </a:t>
            </a:r>
            <a:endParaRPr lang="en-US" sz="1600" b="0" i="0" u="none" strike="noStrike" kern="1200" cap="none" spc="9" normalizeH="0" baseline="0" noProof="0">
              <a:ln>
                <a:noFill/>
              </a:ln>
              <a:solidFill>
                <a:srgbClr val="FFFFFF"/>
              </a:solidFill>
              <a:effectLst/>
              <a:uLnTx/>
              <a:uFillTx/>
              <a:latin typeface="BSMH Sans Regular"/>
              <a:ea typeface="Canva Sans"/>
              <a:cs typeface="Canva Sans"/>
            </a:endParaRPr>
          </a:p>
          <a:p>
            <a:pPr marL="0" marR="0" lvl="0" indent="0" algn="ctr" defTabSz="609539" rtl="0" eaLnBrk="1" fontAlgn="auto" latinLnBrk="0" hangingPunct="1">
              <a:spcBef>
                <a:spcPts val="0"/>
              </a:spcBef>
              <a:spcAft>
                <a:spcPts val="0"/>
              </a:spcAft>
              <a:buClrTx/>
              <a:buSzTx/>
              <a:buFontTx/>
              <a:buNone/>
              <a:tabLst/>
              <a:defRPr/>
            </a:pPr>
            <a:r>
              <a:rPr kumimoji="0" lang="en-US" sz="1600" b="0" i="0" u="none" strike="noStrike" kern="1200" cap="none" spc="9" normalizeH="0" baseline="0" noProof="0" dirty="0">
                <a:ln>
                  <a:noFill/>
                </a:ln>
                <a:solidFill>
                  <a:srgbClr val="FFFFFF"/>
                </a:solidFill>
                <a:effectLst/>
                <a:uLnTx/>
                <a:uFillTx/>
                <a:latin typeface="BSMH Sans Regular"/>
                <a:ea typeface="Canva Sans"/>
                <a:cs typeface="Canva Sans"/>
                <a:sym typeface="Canva Sans"/>
              </a:rPr>
              <a:t>become difficult. </a:t>
            </a:r>
            <a:endParaRPr lang="en-US" sz="1600" b="0" i="0" u="none" strike="noStrike" kern="1200" cap="none" spc="9" normalizeH="0" baseline="0" noProof="0" dirty="0">
              <a:ln>
                <a:noFill/>
              </a:ln>
              <a:solidFill>
                <a:srgbClr val="FFFFFF"/>
              </a:solidFill>
              <a:effectLst/>
              <a:uLnTx/>
              <a:uFillTx/>
              <a:latin typeface="BSMH Sans Regular"/>
              <a:ea typeface="Canva Sans"/>
              <a:cs typeface="Canva Sans"/>
            </a:endParaRPr>
          </a:p>
          <a:p>
            <a:pPr marL="0" marR="0" lvl="0" indent="0" algn="ctr" defTabSz="609539" rtl="0" eaLnBrk="1" fontAlgn="auto" latinLnBrk="0" hangingPunct="1">
              <a:lnSpc>
                <a:spcPts val="1419"/>
              </a:lnSpc>
              <a:spcBef>
                <a:spcPts val="0"/>
              </a:spcBef>
              <a:spcAft>
                <a:spcPts val="0"/>
              </a:spcAft>
              <a:buClrTx/>
              <a:buSzTx/>
              <a:buFontTx/>
              <a:buNone/>
              <a:tabLst/>
              <a:defRPr/>
            </a:pPr>
            <a:endParaRPr lang="en-US" sz="1750" b="0" i="0" u="none" strike="noStrike" kern="1200" cap="none" spc="9" normalizeH="0" baseline="0" noProof="0" dirty="0">
              <a:ln>
                <a:noFill/>
              </a:ln>
              <a:solidFill>
                <a:srgbClr val="FFFFFF"/>
              </a:solidFill>
              <a:effectLst/>
              <a:uLnTx/>
              <a:uFillTx/>
              <a:latin typeface="BSMH Sans Regular"/>
              <a:ea typeface="Canva Sans"/>
              <a:cs typeface="Canva Sans"/>
            </a:endParaRPr>
          </a:p>
          <a:p>
            <a:pPr marL="0" marR="0" lvl="0" indent="0" algn="ctr" defTabSz="609539" rtl="0" eaLnBrk="1" fontAlgn="auto" latinLnBrk="0" hangingPunct="1">
              <a:lnSpc>
                <a:spcPts val="2031"/>
              </a:lnSpc>
              <a:spcBef>
                <a:spcPts val="0"/>
              </a:spcBef>
              <a:spcAft>
                <a:spcPts val="0"/>
              </a:spcAft>
              <a:buClrTx/>
              <a:buSzTx/>
              <a:buFontTx/>
              <a:buNone/>
              <a:tabLst/>
              <a:defRPr/>
            </a:pPr>
            <a:r>
              <a:rPr kumimoji="0" lang="en-US" b="1" i="0" u="none" strike="noStrike" kern="1200" cap="none" spc="6" normalizeH="0" baseline="0" noProof="0" dirty="0">
                <a:ln>
                  <a:noFill/>
                </a:ln>
                <a:solidFill>
                  <a:srgbClr val="FFFFFF"/>
                </a:solidFill>
                <a:effectLst/>
                <a:uLnTx/>
                <a:uFillTx/>
                <a:latin typeface="BSMH Sans Regular"/>
                <a:ea typeface="Canva Sans Bold"/>
                <a:cs typeface="Canva Sans Bold"/>
                <a:sym typeface="Canva Sans Bold"/>
              </a:rPr>
              <a:t>Debbie Rowe</a:t>
            </a:r>
            <a:endParaRPr lang="en-US" b="1" i="0" u="none" strike="noStrike" kern="1200" cap="none" spc="6" normalizeH="0" baseline="0" noProof="0" dirty="0">
              <a:ln>
                <a:noFill/>
              </a:ln>
              <a:solidFill>
                <a:srgbClr val="FFFFFF"/>
              </a:solidFill>
              <a:effectLst/>
              <a:uLnTx/>
              <a:uFillTx/>
              <a:latin typeface="BSMH Sans Regular"/>
              <a:ea typeface="Canva Sans Bold"/>
              <a:cs typeface="Canva Sans Bold"/>
            </a:endParaRPr>
          </a:p>
          <a:p>
            <a:pPr marL="0" marR="0" lvl="0" indent="0" algn="ctr" defTabSz="609539" rtl="0" eaLnBrk="1" fontAlgn="auto" latinLnBrk="0" hangingPunct="1">
              <a:lnSpc>
                <a:spcPts val="2031"/>
              </a:lnSpc>
              <a:spcBef>
                <a:spcPts val="0"/>
              </a:spcBef>
              <a:spcAft>
                <a:spcPts val="0"/>
              </a:spcAft>
              <a:buClrTx/>
              <a:buSzTx/>
              <a:buFontTx/>
              <a:buNone/>
              <a:tabLst/>
              <a:defRPr/>
            </a:pPr>
            <a:r>
              <a:rPr kumimoji="0" lang="en-US" b="1" i="0" u="none" strike="noStrike" kern="1200" cap="none" spc="5" normalizeH="0" baseline="0" noProof="0" dirty="0">
                <a:ln>
                  <a:noFill/>
                </a:ln>
                <a:solidFill>
                  <a:srgbClr val="FFFFFF"/>
                </a:solidFill>
                <a:effectLst/>
                <a:uLnTx/>
                <a:uFillTx/>
                <a:latin typeface="BSMH Sans Regular"/>
                <a:ea typeface="Canva Sans Bold"/>
                <a:cs typeface="Canva Sans Bold"/>
                <a:sym typeface="Canva Sans Bold"/>
              </a:rPr>
              <a:t>Laboratory Operations Manager | Fairfield Hospital</a:t>
            </a:r>
            <a:endParaRPr lang="en-US" b="1" i="0" u="none" strike="noStrike" kern="1200" cap="none" spc="5" normalizeH="0" baseline="0" noProof="0" dirty="0">
              <a:ln>
                <a:noFill/>
              </a:ln>
              <a:solidFill>
                <a:srgbClr val="FFFFFF"/>
              </a:solidFill>
              <a:effectLst/>
              <a:uLnTx/>
              <a:uFillTx/>
              <a:latin typeface="BSMH Sans Regular"/>
              <a:ea typeface="Canva Sans Bold"/>
              <a:cs typeface="Canva Sans Bold"/>
            </a:endParaRPr>
          </a:p>
        </p:txBody>
      </p:sp>
      <p:sp>
        <p:nvSpPr>
          <p:cNvPr id="10" name="TextBox 10"/>
          <p:cNvSpPr txBox="1"/>
          <p:nvPr/>
        </p:nvSpPr>
        <p:spPr>
          <a:xfrm>
            <a:off x="9890411" y="2479465"/>
            <a:ext cx="2080195" cy="526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FFFFFF"/>
                </a:solidFill>
                <a:effectLst/>
                <a:uLnTx/>
                <a:uFillTx/>
                <a:latin typeface="Montserrat"/>
                <a:ea typeface="Montserrat"/>
                <a:cs typeface="Montserrat"/>
                <a:sym typeface="Montserrat"/>
              </a:rPr>
              <a:t>3D Mammography </a:t>
            </a:r>
          </a:p>
          <a:p>
            <a:pPr marL="0" marR="0" lvl="0" indent="0" algn="l" defTabSz="609539"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FFFFFF"/>
                </a:solidFill>
                <a:effectLst/>
                <a:uLnTx/>
                <a:uFillTx/>
                <a:latin typeface="Montserrat"/>
                <a:ea typeface="Montserrat"/>
                <a:cs typeface="Montserrat"/>
                <a:sym typeface="Montserrat"/>
              </a:rPr>
              <a:t>Equipment</a:t>
            </a:r>
          </a:p>
        </p:txBody>
      </p:sp>
      <p:sp>
        <p:nvSpPr>
          <p:cNvPr id="11" name="TextBox 11"/>
          <p:cNvSpPr txBox="1"/>
          <p:nvPr/>
        </p:nvSpPr>
        <p:spPr>
          <a:xfrm>
            <a:off x="9890157" y="5738485"/>
            <a:ext cx="2137147" cy="526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FFFFFF"/>
                </a:solidFill>
                <a:effectLst/>
                <a:uLnTx/>
                <a:uFillTx/>
                <a:latin typeface="Montserrat"/>
                <a:ea typeface="Montserrat"/>
                <a:cs typeface="Montserrat"/>
                <a:sym typeface="Montserrat"/>
              </a:rPr>
              <a:t>Mercy Fairfield</a:t>
            </a:r>
          </a:p>
          <a:p>
            <a:pPr marL="0" marR="0" lvl="0" indent="0" algn="l" defTabSz="609539"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FFFFFF"/>
                </a:solidFill>
                <a:effectLst/>
                <a:uLnTx/>
                <a:uFillTx/>
                <a:latin typeface="Montserrat"/>
                <a:ea typeface="Montserrat"/>
                <a:cs typeface="Montserrat"/>
                <a:sym typeface="Montserrat"/>
              </a:rPr>
              <a:t> Acute Rehab Unit</a:t>
            </a:r>
          </a:p>
        </p:txBody>
      </p:sp>
      <p:sp>
        <p:nvSpPr>
          <p:cNvPr id="12" name="TextBox 12"/>
          <p:cNvSpPr txBox="1"/>
          <p:nvPr/>
        </p:nvSpPr>
        <p:spPr>
          <a:xfrm>
            <a:off x="9889903" y="3840863"/>
            <a:ext cx="2194099" cy="10574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147"/>
              </a:lnSpc>
              <a:defRPr/>
            </a:pPr>
            <a:r>
              <a:rPr kumimoji="0" lang="en-US" sz="1500" b="0" i="0" u="none" strike="noStrike" kern="1200" cap="none" spc="0" normalizeH="0" baseline="0" noProof="0" dirty="0">
                <a:ln>
                  <a:noFill/>
                </a:ln>
                <a:solidFill>
                  <a:srgbClr val="FFFFFF"/>
                </a:solidFill>
                <a:effectLst/>
                <a:uLnTx/>
                <a:uFillTx/>
                <a:latin typeface="Montserrat"/>
                <a:ea typeface="Montserrat"/>
                <a:cs typeface="Montserrat"/>
                <a:sym typeface="Montserrat"/>
              </a:rPr>
              <a:t>Market-wide Associate </a:t>
            </a:r>
            <a:r>
              <a:rPr kumimoji="0" lang="en-US" sz="1500" b="0" i="0" u="none" strike="noStrike" kern="1200" cap="none" spc="0" normalizeH="0" baseline="0" noProof="0">
                <a:ln>
                  <a:noFill/>
                </a:ln>
                <a:solidFill>
                  <a:srgbClr val="FFFFFF"/>
                </a:solidFill>
                <a:effectLst/>
                <a:uLnTx/>
                <a:uFillTx/>
                <a:latin typeface="Montserrat"/>
                <a:ea typeface="Montserrat"/>
                <a:cs typeface="Montserrat"/>
                <a:sym typeface="Montserrat"/>
              </a:rPr>
              <a:t>Experience</a:t>
            </a:r>
            <a:r>
              <a:rPr lang="en-US" sz="1500">
                <a:solidFill>
                  <a:srgbClr val="FFFFFF"/>
                </a:solidFill>
                <a:latin typeface="Montserrat"/>
                <a:ea typeface="Montserrat"/>
                <a:cs typeface="Montserrat"/>
                <a:sym typeface="Montserrat"/>
              </a:rPr>
              <a:t> (The Cincinnati Zoo Festival of Lights)</a:t>
            </a:r>
            <a:endParaRPr kumimoji="0" lang="en-US" sz="1533"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p:txBody>
      </p:sp>
      <p:pic>
        <p:nvPicPr>
          <p:cNvPr id="14" name="Picture 13" descr="A person standing in a room&#10;&#10;AI-generated content may be incorrect.">
            <a:extLst>
              <a:ext uri="{FF2B5EF4-FFF2-40B4-BE49-F238E27FC236}">
                <a16:creationId xmlns:a16="http://schemas.microsoft.com/office/drawing/2014/main" id="{0174C1E7-EDFF-A58C-BE4B-A61C9D56E250}"/>
              </a:ext>
            </a:extLst>
          </p:cNvPr>
          <p:cNvPicPr>
            <a:picLocks noChangeAspect="1"/>
          </p:cNvPicPr>
          <p:nvPr/>
        </p:nvPicPr>
        <p:blipFill>
          <a:blip r:embed="rId7">
            <a:extLst>
              <a:ext uri="{28A0092B-C50C-407E-A947-70E740481C1C}">
                <a14:useLocalDpi xmlns:a14="http://schemas.microsoft.com/office/drawing/2010/main" val="0"/>
              </a:ext>
            </a:extLst>
          </a:blip>
          <a:srcRect l="32766" t="8116" r="11217" b="2301"/>
          <a:stretch>
            <a:fillRect/>
          </a:stretch>
        </p:blipFill>
        <p:spPr>
          <a:xfrm>
            <a:off x="269227" y="2666671"/>
            <a:ext cx="3061047" cy="32645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descr="A group of people posing for a photo&#10;&#10;AI-generated content may be incorrect.">
            <a:extLst>
              <a:ext uri="{FF2B5EF4-FFF2-40B4-BE49-F238E27FC236}">
                <a16:creationId xmlns:a16="http://schemas.microsoft.com/office/drawing/2014/main" id="{57FA2644-CDB9-5DAF-3E43-BF2A3BD992CA}"/>
              </a:ext>
            </a:extLst>
          </p:cNvPr>
          <p:cNvPicPr>
            <a:picLocks noChangeAspect="1"/>
          </p:cNvPicPr>
          <p:nvPr/>
        </p:nvPicPr>
        <p:blipFill>
          <a:blip r:embed="rId8"/>
          <a:srcRect l="-226" r="-525" b="27898"/>
          <a:stretch>
            <a:fillRect/>
          </a:stretch>
        </p:blipFill>
        <p:spPr>
          <a:xfrm>
            <a:off x="7449685" y="3641078"/>
            <a:ext cx="2200436" cy="1471307"/>
          </a:xfrm>
          <a:prstGeom prst="rect">
            <a:avLst/>
          </a:prstGeom>
        </p:spPr>
      </p:pic>
    </p:spTree>
    <p:extLst>
      <p:ext uri="{BB962C8B-B14F-4D97-AF65-F5344CB8AC3E}">
        <p14:creationId xmlns:p14="http://schemas.microsoft.com/office/powerpoint/2010/main" val="207554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phone&#10;&#10;AI-generated content may be incorrect.">
            <a:extLst>
              <a:ext uri="{FF2B5EF4-FFF2-40B4-BE49-F238E27FC236}">
                <a16:creationId xmlns:a16="http://schemas.microsoft.com/office/drawing/2014/main" id="{806C8097-E8B3-CC57-84A8-8643C542F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77" y="2140226"/>
            <a:ext cx="11441122" cy="4515480"/>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DB989B88-A695-22A4-FD98-555B76463BD1}"/>
              </a:ext>
            </a:extLst>
          </p:cNvPr>
          <p:cNvPicPr>
            <a:picLocks noChangeAspect="1"/>
          </p:cNvPicPr>
          <p:nvPr/>
        </p:nvPicPr>
        <p:blipFill>
          <a:blip r:embed="rId4"/>
          <a:stretch>
            <a:fillRect/>
          </a:stretch>
        </p:blipFill>
        <p:spPr>
          <a:xfrm>
            <a:off x="8026007" y="1713739"/>
            <a:ext cx="3206774" cy="4011516"/>
          </a:xfrm>
          <a:prstGeom prst="rect">
            <a:avLst/>
          </a:prstGeom>
        </p:spPr>
      </p:pic>
      <p:pic>
        <p:nvPicPr>
          <p:cNvPr id="6" name="Picture 5">
            <a:extLst>
              <a:ext uri="{FF2B5EF4-FFF2-40B4-BE49-F238E27FC236}">
                <a16:creationId xmlns:a16="http://schemas.microsoft.com/office/drawing/2014/main" id="{979A74E0-3030-DF3F-6F2A-9C16C5D2A39C}"/>
              </a:ext>
            </a:extLst>
          </p:cNvPr>
          <p:cNvPicPr>
            <a:picLocks noChangeAspect="1"/>
          </p:cNvPicPr>
          <p:nvPr/>
        </p:nvPicPr>
        <p:blipFill>
          <a:blip r:embed="rId5"/>
          <a:stretch>
            <a:fillRect/>
          </a:stretch>
        </p:blipFill>
        <p:spPr>
          <a:xfrm>
            <a:off x="9113253" y="2850523"/>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532374" y="2175234"/>
            <a:ext cx="1028802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a:cs typeface="Calibri" panose="020F0502020204030204"/>
              </a:rPr>
              <a:t>Per Pay Period Deductions </a:t>
            </a:r>
          </a:p>
          <a:p>
            <a:pPr marL="742950" lvl="1" indent="-285750">
              <a:buFont typeface="Arial"/>
              <a:buChar char="•"/>
            </a:pPr>
            <a:r>
              <a:rPr lang="en-US" sz="2400" dirty="0">
                <a:latin typeface="Montserrat"/>
                <a:cs typeface="Calibri" panose="020F0502020204030204"/>
              </a:rPr>
              <a:t>Power Hour </a:t>
            </a:r>
          </a:p>
          <a:p>
            <a:pPr marL="742950" lvl="1" indent="-285750">
              <a:buFont typeface="Arial"/>
              <a:buChar char="•"/>
            </a:pPr>
            <a:r>
              <a:rPr lang="en-US" sz="2400" dirty="0">
                <a:latin typeface="Montserrat"/>
                <a:cs typeface="Calibri" panose="020F0502020204030204"/>
              </a:rPr>
              <a:t>Lead for Good </a:t>
            </a:r>
          </a:p>
          <a:p>
            <a:pPr marL="742950" lvl="1" indent="-285750">
              <a:buFont typeface="Arial"/>
              <a:buChar char="•"/>
            </a:pPr>
            <a:r>
              <a:rPr lang="en-US" sz="2400" dirty="0">
                <a:latin typeface="Montserrat"/>
                <a:cs typeface="Calibri" panose="020F0502020204030204"/>
              </a:rPr>
              <a:t>Half Hour Hero</a:t>
            </a:r>
          </a:p>
          <a:p>
            <a:pPr marL="742950" lvl="1" indent="-285750">
              <a:buFont typeface="Arial"/>
              <a:buChar char="•"/>
            </a:pPr>
            <a:r>
              <a:rPr lang="en-US" sz="2400" dirty="0">
                <a:latin typeface="Montserrat"/>
                <a:cs typeface="Calibri" panose="020F0502020204030204"/>
              </a:rPr>
              <a:t>Other chosen amount </a:t>
            </a:r>
          </a:p>
          <a:p>
            <a:r>
              <a:rPr lang="en-US" sz="2400" dirty="0">
                <a:latin typeface="Montserrat"/>
                <a:cs typeface="Calibri" panose="020F0502020204030204"/>
              </a:rPr>
              <a:t>One-time gifts: cash, credit card, payroll deduction</a:t>
            </a:r>
          </a:p>
          <a:p>
            <a:pPr marL="285750" indent="-285750">
              <a:buFont typeface="Arial"/>
              <a:buChar char="•"/>
            </a:pPr>
            <a:r>
              <a:rPr lang="en-US" sz="2400" dirty="0">
                <a:latin typeface="Montserrat"/>
                <a:cs typeface="Calibri" panose="020F0502020204030204"/>
              </a:rPr>
              <a:t>PTO</a:t>
            </a:r>
          </a:p>
          <a:p>
            <a:pPr marL="742950" lvl="1" indent="-285750">
              <a:buFont typeface="Arial"/>
              <a:buChar char="•"/>
            </a:pPr>
            <a:r>
              <a:rPr lang="en-US" sz="24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5198" y="5591809"/>
            <a:ext cx="95481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ontserrat"/>
                <a:cs typeface="Calibri"/>
              </a:rPr>
              <a:t>Visit bsmhgiveforgood.com or scan the </a:t>
            </a:r>
          </a:p>
          <a:p>
            <a:r>
              <a:rPr lang="en-US" sz="2800" b="1" dirty="0">
                <a:latin typeface="Montserrat"/>
                <a:cs typeface="Calibri"/>
              </a:rPr>
              <a:t>QR Code to make your gift today!</a:t>
            </a:r>
            <a:endParaRPr lang="en-US" sz="1600" b="1" dirty="0">
              <a:latin typeface="Montserrat"/>
            </a:endParaRPr>
          </a:p>
        </p:txBody>
      </p:sp>
      <p:pic>
        <p:nvPicPr>
          <p:cNvPr id="4" name="Picture 3">
            <a:extLst>
              <a:ext uri="{FF2B5EF4-FFF2-40B4-BE49-F238E27FC236}">
                <a16:creationId xmlns:a16="http://schemas.microsoft.com/office/drawing/2014/main" id="{F4F1F57B-EE76-67C9-4506-D6CF346A4B63}"/>
              </a:ext>
            </a:extLst>
          </p:cNvPr>
          <p:cNvPicPr>
            <a:picLocks noChangeAspect="1"/>
          </p:cNvPicPr>
          <p:nvPr/>
        </p:nvPicPr>
        <p:blipFill>
          <a:blip r:embed="rId4"/>
          <a:stretch>
            <a:fillRect/>
          </a:stretch>
        </p:blipFill>
        <p:spPr>
          <a:xfrm>
            <a:off x="8802126" y="2695462"/>
            <a:ext cx="2857500" cy="2857500"/>
          </a:xfrm>
          <a:prstGeom prst="rect">
            <a:avLst/>
          </a:prstGeom>
        </p:spPr>
      </p:pic>
    </p:spTree>
    <p:extLst>
      <p:ext uri="{BB962C8B-B14F-4D97-AF65-F5344CB8AC3E}">
        <p14:creationId xmlns:p14="http://schemas.microsoft.com/office/powerpoint/2010/main" val="817994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 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229748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0"/>
            <a:ext cx="12192000" cy="2344383"/>
          </a:xfrm>
          <a:prstGeom prst="rect">
            <a:avLst/>
          </a:prstGeom>
          <a:ln>
            <a:noFill/>
          </a:ln>
        </p:spPr>
      </p:pic>
      <p:sp>
        <p:nvSpPr>
          <p:cNvPr id="3" name="TextBox 3"/>
          <p:cNvSpPr txBox="1"/>
          <p:nvPr/>
        </p:nvSpPr>
        <p:spPr>
          <a:xfrm>
            <a:off x="1382131" y="237571"/>
            <a:ext cx="6793958"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4">
            <a:extLst>
              <a:ext uri="{28A0092B-C50C-407E-A947-70E740481C1C}">
                <a14:useLocalDpi xmlns:a14="http://schemas.microsoft.com/office/drawing/2010/main" val="0"/>
              </a:ext>
            </a:extLst>
          </a:blip>
          <a:srcRect r="-6" b="-6"/>
          <a:stretch/>
        </p:blipFill>
        <p:spPr>
          <a:xfrm>
            <a:off x="8719984" y="1294407"/>
            <a:ext cx="2356255" cy="23562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609698" cy="1727792"/>
          </a:xfrm>
          <a:prstGeom prst="rect">
            <a:avLst/>
          </a:prstGeom>
        </p:spPr>
        <p:txBody>
          <a:bodyPr vert="horz" lIns="91440" tIns="45720" rIns="91440" bIns="45720" rtlCol="0" anchor="ctr">
            <a:normAutofit/>
          </a:bodyPr>
          <a:lstStyle/>
          <a:p>
            <a:pPr algn="ctr" fontAlgn="base">
              <a:lnSpc>
                <a:spcPct val="150000"/>
              </a:lnSpc>
            </a:pPr>
            <a:r>
              <a:rPr lang="en-US" sz="1600" b="1" dirty="0">
                <a:latin typeface="Montserrat" panose="00000500000000000000" pitchFamily="2" charset="0"/>
              </a:rPr>
              <a:t>Erin Spangler </a:t>
            </a:r>
            <a:r>
              <a:rPr lang="en-US" sz="1600" dirty="0">
                <a:latin typeface="Montserrat" panose="00000500000000000000" pitchFamily="2" charset="0"/>
              </a:rPr>
              <a:t>​</a:t>
            </a:r>
          </a:p>
          <a:p>
            <a:pPr algn="ctr" fontAlgn="base">
              <a:lnSpc>
                <a:spcPct val="150000"/>
              </a:lnSpc>
            </a:pPr>
            <a:r>
              <a:rPr lang="en-US" sz="1600" dirty="0">
                <a:latin typeface="Montserrat" panose="00000500000000000000" pitchFamily="2" charset="0"/>
              </a:rPr>
              <a:t>BSMH Foundation Event Coordinator​</a:t>
            </a:r>
          </a:p>
          <a:p>
            <a:pPr algn="ctr" fontAlgn="base">
              <a:lnSpc>
                <a:spcPct val="150000"/>
              </a:lnSpc>
            </a:pPr>
            <a:r>
              <a:rPr lang="en-US" sz="1600" u="sng" dirty="0">
                <a:latin typeface="Montserrat" panose="00000500000000000000" pitchFamily="2" charset="0"/>
                <a:hlinkClick r:id="rId5"/>
              </a:rPr>
              <a:t>egratsch@mercy.com</a:t>
            </a:r>
            <a:endParaRPr lang="en-US" sz="1600" dirty="0">
              <a:latin typeface="Montserrat" panose="00000500000000000000" pitchFamily="2" charset="0"/>
            </a:endParaRPr>
          </a:p>
          <a:p>
            <a:pPr algn="ctr"/>
            <a:r>
              <a:rPr lang="en-US" sz="1600" dirty="0">
                <a:latin typeface="Montserrat"/>
                <a:ea typeface="Calibri"/>
                <a:cs typeface="Calibri"/>
              </a:rPr>
              <a:t>513-748-7229 </a:t>
            </a:r>
          </a:p>
        </p:txBody>
      </p:sp>
      <p:sp>
        <p:nvSpPr>
          <p:cNvPr id="11" name="Rectangle 10">
            <a:extLst>
              <a:ext uri="{FF2B5EF4-FFF2-40B4-BE49-F238E27FC236}">
                <a16:creationId xmlns:a16="http://schemas.microsoft.com/office/drawing/2014/main" id="{06EF10A3-08B3-DD1F-0CB2-011282006612}"/>
              </a:ext>
            </a:extLst>
          </p:cNvPr>
          <p:cNvSpPr/>
          <p:nvPr/>
        </p:nvSpPr>
        <p:spPr>
          <a:xfrm>
            <a:off x="4375764" y="3848153"/>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6"/>
              </a:rPr>
              <a:t>brabie@mercy.com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(419) 349-7205</a:t>
            </a:r>
          </a:p>
        </p:txBody>
      </p:sp>
      <p:sp>
        <p:nvSpPr>
          <p:cNvPr id="12" name="Rectangle 11">
            <a:extLst>
              <a:ext uri="{FF2B5EF4-FFF2-40B4-BE49-F238E27FC236}">
                <a16:creationId xmlns:a16="http://schemas.microsoft.com/office/drawing/2014/main" id="{384068C3-99F1-2AD2-4BF7-5AE5B7372A02}"/>
              </a:ext>
            </a:extLst>
          </p:cNvPr>
          <p:cNvSpPr/>
          <p:nvPr/>
        </p:nvSpPr>
        <p:spPr>
          <a:xfrm>
            <a:off x="8165557" y="3618391"/>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7"/>
              </a:rPr>
              <a:t>ehawkins@mercy.com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(513) 410-6272</a:t>
            </a:r>
          </a:p>
        </p:txBody>
      </p:sp>
      <p:pic>
        <p:nvPicPr>
          <p:cNvPr id="9" name="Picture 8" descr="A close-up of a person smiling&#10;&#10;AI-generated content may be incorrect.">
            <a:extLst>
              <a:ext uri="{FF2B5EF4-FFF2-40B4-BE49-F238E27FC236}">
                <a16:creationId xmlns:a16="http://schemas.microsoft.com/office/drawing/2014/main" id="{5B022EBB-CD4C-FAF5-54DF-8C58C06AED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760" y="1335459"/>
            <a:ext cx="2282932" cy="22829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descr="A person in a suit and tie&#10;&#10;AI-generated content may be incorrect.">
            <a:extLst>
              <a:ext uri="{FF2B5EF4-FFF2-40B4-BE49-F238E27FC236}">
                <a16:creationId xmlns:a16="http://schemas.microsoft.com/office/drawing/2014/main" id="{125EF15C-D440-184A-22BF-737D1F1425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1210" y="1294406"/>
            <a:ext cx="2356256" cy="23562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A9E954-6567-4CEC-BD70-A986303A8FCE}">
  <ds:schemaRefs>
    <ds:schemaRef ds:uri="http://schemas.microsoft.com/office/2006/documentManagement/types"/>
    <ds:schemaRef ds:uri="http://schemas.microsoft.com/office/infopath/2007/PartnerControls"/>
    <ds:schemaRef ds:uri="de38d1a3-b157-4f76-8c21-6ec709699950"/>
    <ds:schemaRef ds:uri="http://purl.org/dc/elements/1.1/"/>
    <ds:schemaRef ds:uri="http://schemas.microsoft.com/office/2006/metadata/properties"/>
    <ds:schemaRef ds:uri="7e03b64a-db36-4cc5-b7ed-9d51c319646a"/>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13D479B-A371-4A5C-B172-AEECEC9517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8d1a3-b157-4f76-8c21-6ec709699950"/>
    <ds:schemaRef ds:uri="7e03b64a-db36-4cc5-b7ed-9d51c3196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B22A64-139F-439E-B208-1F5F7E4EB4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TotalTime>
  <Words>1107</Words>
  <Application>Microsoft Office PowerPoint</Application>
  <PresentationFormat>Widescreen</PresentationFormat>
  <Paragraphs>143</Paragraphs>
  <Slides>9</Slides>
  <Notes>9</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160</cp:revision>
  <dcterms:created xsi:type="dcterms:W3CDTF">2022-06-02T16:34:07Z</dcterms:created>
  <dcterms:modified xsi:type="dcterms:W3CDTF">2026-05-14T13:47:23Z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