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 id="2147483648" r:id="rId5"/>
    <p:sldMasterId id="2147483702" r:id="rId6"/>
  </p:sldMasterIdLst>
  <p:notesMasterIdLst>
    <p:notesMasterId r:id="rId16"/>
  </p:notesMasterIdLst>
  <p:sldIdLst>
    <p:sldId id="257" r:id="rId7"/>
    <p:sldId id="267" r:id="rId8"/>
    <p:sldId id="281" r:id="rId9"/>
    <p:sldId id="277" r:id="rId10"/>
    <p:sldId id="266" r:id="rId11"/>
    <p:sldId id="282" r:id="rId12"/>
    <p:sldId id="272" r:id="rId13"/>
    <p:sldId id="271" r:id="rId14"/>
    <p:sldId id="276"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E5C8F6-0A95-5997-24F3-68A5EBE05568}" name="Hawkins, Elisheba" initials="HE" userId="S::EHawkins@mercy.com::a9b8309b-3ef9-4761-996b-7ec564539bf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ordon, Clare S" initials="GCS" lastIdx="1" clrIdx="0">
    <p:extLst>
      <p:ext uri="{19B8F6BF-5375-455C-9EA6-DF929625EA0E}">
        <p15:presenceInfo xmlns:p15="http://schemas.microsoft.com/office/powerpoint/2012/main" userId="S::CSGordon@mercy.com::ab9b1770-956e-43eb-a380-b8eb45f89e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3"/>
    <a:srgbClr val="059548"/>
    <a:srgbClr val="0033A0"/>
    <a:srgbClr val="1A13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72236" autoAdjust="0"/>
  </p:normalViewPr>
  <p:slideViewPr>
    <p:cSldViewPr snapToGrid="0">
      <p:cViewPr varScale="1">
        <p:scale>
          <a:sx n="80" d="100"/>
          <a:sy n="80" d="100"/>
        </p:scale>
        <p:origin x="1758" y="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4/30/2026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These presentation notes have been designed to be read verbatim by the leader</a:t>
            </a:r>
            <a:endParaRPr lang="en-US" i="1" u="sng" dirty="0">
              <a:ea typeface="Calibri"/>
              <a:cs typeface="Calibri"/>
            </a:endParaRPr>
          </a:p>
          <a:p>
            <a:endParaRPr lang="en-US" dirty="0"/>
          </a:p>
          <a:p>
            <a:r>
              <a:rPr lang="en-US" dirty="0"/>
              <a:t>Today we will be reviewing the upcoming </a:t>
            </a:r>
            <a:r>
              <a:rPr lang="en-US" sz="1200" kern="1200" dirty="0">
                <a:solidFill>
                  <a:schemeClr val="tx1"/>
                </a:solidFill>
                <a:effectLst/>
                <a:latin typeface="+mn-lt"/>
                <a:ea typeface="+mn-ea"/>
                <a:cs typeface="+mn-cs"/>
              </a:rPr>
              <a:t>Bon Secours Mercy Health Associate Campaign</a:t>
            </a:r>
            <a:r>
              <a:rPr lang="en-US" dirty="0"/>
              <a:t>! </a:t>
            </a:r>
            <a:endParaRPr lang="en-US" sz="1200" kern="1200" dirty="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is the Give for Good Associate Giving Campaign?</a:t>
            </a:r>
            <a:endParaRPr lang="en-US" dirty="0"/>
          </a:p>
          <a:p>
            <a:endParaRPr lang="en-US" dirty="0"/>
          </a:p>
          <a:p>
            <a:r>
              <a:rPr lang="en-US" sz="1200" kern="1200" dirty="0">
                <a:solidFill>
                  <a:schemeClr val="tx1"/>
                </a:solidFill>
                <a:effectLst/>
                <a:latin typeface="+mn-lt"/>
                <a:ea typeface="+mn-ea"/>
                <a:cs typeface="+mn-cs"/>
              </a:rPr>
              <a:t>The Campaign is an opportunity for our associates to support our mission through a variety of gift options.</a:t>
            </a:r>
            <a:r>
              <a:rPr lang="en-US" dirty="0"/>
              <a:t> Gifts can be directed to your community and to several programs and special projects. </a:t>
            </a:r>
            <a:endParaRPr lang="en-US" dirty="0">
              <a:ea typeface="Calibri"/>
              <a:cs typeface="Calibri"/>
            </a:endParaRPr>
          </a:p>
          <a:p>
            <a:endParaRPr lang="en-US" dirty="0"/>
          </a:p>
          <a:p>
            <a:r>
              <a:rPr lang="en-US" sz="1200" kern="1200" dirty="0">
                <a:solidFill>
                  <a:schemeClr val="tx1"/>
                </a:solidFill>
                <a:effectLst/>
                <a:latin typeface="+mn-lt"/>
                <a:ea typeface="+mn-ea"/>
                <a:cs typeface="+mn-cs"/>
              </a:rPr>
              <a:t>This year’s campaign kicks off on </a:t>
            </a:r>
            <a:r>
              <a:rPr lang="en-US" dirty="0"/>
              <a:t>August 26th</a:t>
            </a:r>
            <a:r>
              <a:rPr lang="en-US" sz="1200" kern="1200" dirty="0">
                <a:solidFill>
                  <a:schemeClr val="tx1"/>
                </a:solidFill>
                <a:effectLst/>
                <a:latin typeface="+mn-lt"/>
                <a:ea typeface="+mn-ea"/>
                <a:cs typeface="+mn-cs"/>
              </a:rPr>
              <a:t> with</a:t>
            </a:r>
            <a:r>
              <a:rPr lang="en-US" dirty="0"/>
              <a:t> our day of giving celebration, THE BIG GIVE</a:t>
            </a:r>
            <a:r>
              <a:rPr lang="en-US" sz="1200" kern="1200" dirty="0">
                <a:solidFill>
                  <a:schemeClr val="tx1"/>
                </a:solidFill>
                <a:effectLst/>
                <a:latin typeface="+mn-lt"/>
                <a:ea typeface="+mn-ea"/>
                <a:cs typeface="+mn-cs"/>
              </a:rPr>
              <a:t>.</a:t>
            </a:r>
            <a:r>
              <a:rPr lang="en-US" dirty="0"/>
              <a:t> </a:t>
            </a:r>
            <a:endParaRPr lang="en-US" dirty="0">
              <a:cs typeface="Calibri"/>
            </a:endParaRPr>
          </a:p>
          <a:p>
            <a:endParaRPr lang="en-US" dirty="0"/>
          </a:p>
          <a:p>
            <a:r>
              <a:rPr lang="en-US" sz="1200" kern="1200" dirty="0">
                <a:solidFill>
                  <a:schemeClr val="tx1"/>
                </a:solidFill>
                <a:effectLst/>
                <a:latin typeface="+mn-lt"/>
                <a:ea typeface="+mn-ea"/>
                <a:cs typeface="+mn-cs"/>
              </a:rPr>
              <a:t>The Campaign will continue through the entire month of September. Associates</a:t>
            </a:r>
            <a:r>
              <a:rPr lang="en-US" dirty="0"/>
              <a:t> will</a:t>
            </a:r>
            <a:r>
              <a:rPr lang="en-US" sz="1200" kern="1200" dirty="0">
                <a:solidFill>
                  <a:schemeClr val="tx1"/>
                </a:solidFill>
                <a:effectLst/>
                <a:latin typeface="+mn-lt"/>
                <a:ea typeface="+mn-ea"/>
                <a:cs typeface="+mn-cs"/>
              </a:rPr>
              <a:t> be receiving campaign information at their home, </a:t>
            </a:r>
            <a:r>
              <a:rPr lang="en-US" dirty="0"/>
              <a:t>by email, and through the Weekly Pulse.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a:p>
        </p:txBody>
      </p:sp>
    </p:spTree>
    <p:extLst>
      <p:ext uri="{BB962C8B-B14F-4D97-AF65-F5344CB8AC3E}">
        <p14:creationId xmlns:p14="http://schemas.microsoft.com/office/powerpoint/2010/main" val="333871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For Cyndi Rodas, Bon Secours represents more than just a job; it embodies a living ministry.</a:t>
            </a:r>
          </a:p>
          <a:p>
            <a:endParaRPr lang="en-US" dirty="0"/>
          </a:p>
          <a:p>
            <a:r>
              <a:rPr lang="en-US" dirty="0"/>
              <a:t>“It makes me feel good to know that I am contributing, and that the money I am donating is going to help someone here locally.”</a:t>
            </a:r>
          </a:p>
          <a:p>
            <a:endParaRPr lang="en-US" dirty="0"/>
          </a:p>
          <a:p>
            <a:r>
              <a:rPr lang="en-US" dirty="0"/>
              <a:t>From community schools to urban agriculture and parks &amp; open spaces, the Foundation is creating meaningful change every day.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Here’s a look at the impact of our 2025 giving: </a:t>
            </a:r>
          </a:p>
          <a:p>
            <a:endParaRPr lang="en-US" dirty="0">
              <a:ea typeface="Calibri"/>
              <a:cs typeface="Calibri"/>
            </a:endParaRPr>
          </a:p>
          <a:p>
            <a:pPr marL="171450" indent="-171450">
              <a:buFont typeface="Arial" panose="020B0604020202020204" pitchFamily="34" charset="0"/>
              <a:buChar char="•"/>
            </a:pPr>
            <a:r>
              <a:rPr lang="en-US" dirty="0">
                <a:ea typeface="Calibri"/>
                <a:cs typeface="Calibri"/>
              </a:rPr>
              <a:t>75 associates participated</a:t>
            </a:r>
          </a:p>
          <a:p>
            <a:pPr marL="171450" indent="-171450">
              <a:buFont typeface="Arial" panose="020B0604020202020204" pitchFamily="34" charset="0"/>
              <a:buChar char="•"/>
            </a:pPr>
            <a:endParaRPr lang="en-US" dirty="0">
              <a:ea typeface="Calibri"/>
              <a:cs typeface="Calibri"/>
            </a:endParaRPr>
          </a:p>
          <a:p>
            <a:pPr marL="171450" indent="-171450">
              <a:buFont typeface="Arial" panose="020B0604020202020204" pitchFamily="34" charset="0"/>
              <a:buChar char="•"/>
            </a:pPr>
            <a:r>
              <a:rPr lang="en-US" dirty="0">
                <a:ea typeface="Calibri"/>
                <a:cs typeface="Calibri"/>
              </a:rPr>
              <a:t>22 were first-time donors</a:t>
            </a:r>
          </a:p>
          <a:p>
            <a:pPr marL="171450" indent="-171450">
              <a:buFont typeface="Arial" panose="020B0604020202020204" pitchFamily="34" charset="0"/>
              <a:buChar char="•"/>
            </a:pPr>
            <a:endParaRPr lang="en-US" dirty="0">
              <a:ea typeface="Calibri"/>
              <a:cs typeface="Calibri"/>
            </a:endParaRPr>
          </a:p>
          <a:p>
            <a:pPr marL="171450" indent="-171450">
              <a:buFont typeface="Arial" panose="020B0604020202020204" pitchFamily="34" charset="0"/>
              <a:buChar char="•"/>
            </a:pPr>
            <a:r>
              <a:rPr lang="en-US" dirty="0">
                <a:ea typeface="Calibri"/>
                <a:cs typeface="Calibri"/>
              </a:rPr>
              <a:t>9 Half Hour Heros</a:t>
            </a:r>
          </a:p>
          <a:p>
            <a:pPr marL="0" indent="0">
              <a:buFont typeface="Arial" panose="020B0604020202020204" pitchFamily="34" charset="0"/>
              <a:buNone/>
            </a:pPr>
            <a:endParaRPr lang="en-US" dirty="0">
              <a:ea typeface="Calibri"/>
              <a:cs typeface="Calibri"/>
            </a:endParaRPr>
          </a:p>
          <a:p>
            <a:pPr marL="171450" indent="-171450">
              <a:buFont typeface="Arial" panose="020B0604020202020204" pitchFamily="34" charset="0"/>
              <a:buChar char="•"/>
            </a:pPr>
            <a:r>
              <a:rPr lang="en-US" dirty="0">
                <a:ea typeface="Calibri"/>
                <a:cs typeface="Calibri"/>
              </a:rPr>
              <a:t>Together we raised an incredible $30,197!</a:t>
            </a: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a:p>
        </p:txBody>
      </p:sp>
    </p:spTree>
    <p:extLst>
      <p:ext uri="{BB962C8B-B14F-4D97-AF65-F5344CB8AC3E}">
        <p14:creationId xmlns:p14="http://schemas.microsoft.com/office/powerpoint/2010/main" val="1512562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ontserrat"/>
              </a:rPr>
              <a:t>This year, THE BIG GIVE </a:t>
            </a:r>
            <a:r>
              <a:rPr lang="en-US" sz="1200" b="0" dirty="0">
                <a:latin typeface="Montserrat"/>
              </a:rPr>
              <a:t>will take place on </a:t>
            </a:r>
            <a:r>
              <a:rPr lang="en-US" dirty="0">
                <a:latin typeface="Montserrat"/>
              </a:rPr>
              <a:t>August 26th and will launch </a:t>
            </a:r>
            <a:r>
              <a:rPr lang="en-US" sz="1200" b="0" dirty="0">
                <a:latin typeface="Montserrat"/>
              </a:rPr>
              <a:t>this year’s campaign.</a:t>
            </a:r>
            <a:r>
              <a:rPr lang="en-US" dirty="0">
                <a:latin typeface="Montserrat"/>
              </a:rPr>
              <a:t> </a:t>
            </a:r>
            <a:endParaRPr lang="en-US" dirty="0">
              <a:latin typeface="Montserrat" panose="020B0604020202020204" charset="0"/>
            </a:endParaRPr>
          </a:p>
          <a:p>
            <a:endParaRPr lang="en-US" dirty="0">
              <a:latin typeface="Montserrat"/>
            </a:endParaRPr>
          </a:p>
          <a:p>
            <a:r>
              <a:rPr lang="en-US" dirty="0">
                <a:latin typeface="Montserrat"/>
              </a:rPr>
              <a:t>This is a call to action for associates to make their gift in the first 24 hours of the Give for Good campaign and engage in activities in celebration of the kick-off of Give for Good.</a:t>
            </a:r>
            <a:endParaRPr lang="en-US" dirty="0">
              <a:latin typeface="Montserrat" panose="020B0604020202020204" charset="0"/>
            </a:endParaRPr>
          </a:p>
          <a:p>
            <a:pPr algn="l"/>
            <a:endParaRPr lang="en-US" sz="1200" b="0" dirty="0">
              <a:latin typeface="Montserrat" panose="020B0604020202020204" charset="0"/>
            </a:endParaRPr>
          </a:p>
          <a:p>
            <a:pPr algn="l"/>
            <a:r>
              <a:rPr lang="en-US" sz="1200" b="0" dirty="0">
                <a:latin typeface="Montserrat" panose="020B0604020202020204" charset="0"/>
              </a:rPr>
              <a:t>Donors with recurring gifts are automatically eligible for THE BIG GIVE incentives, including The Big Give shirt for those at the Power Hour, Lead for Good, or Half Hour Hero levels!</a:t>
            </a:r>
          </a:p>
          <a:p>
            <a:pPr algn="l"/>
            <a:endParaRPr lang="en-US" sz="1200" b="0" dirty="0">
              <a:latin typeface="Montserrat" panose="020B0604020202020204" charset="0"/>
            </a:endParaRPr>
          </a:p>
          <a:p>
            <a:r>
              <a:rPr lang="en-US" dirty="0">
                <a:latin typeface="Montserrat"/>
              </a:rPr>
              <a:t>Make sure to</a:t>
            </a:r>
            <a:r>
              <a:rPr lang="en-US" sz="1200" b="0" dirty="0">
                <a:latin typeface="Montserrat"/>
              </a:rPr>
              <a:t> </a:t>
            </a:r>
            <a:r>
              <a:rPr lang="en-US" dirty="0">
                <a:latin typeface="Montserrat"/>
              </a:rPr>
              <a:t>make your gift before midnight on 8/26! </a:t>
            </a:r>
            <a:endParaRPr lang="en-US" sz="1200" b="0" dirty="0">
              <a:latin typeface="Montserrat"/>
            </a:endParaRPr>
          </a:p>
          <a:p>
            <a:pPr algn="l"/>
            <a:endParaRPr lang="en-US" sz="1200" b="0" dirty="0">
              <a:latin typeface="Montserrat" panose="020B0604020202020204" charset="0"/>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a:p>
        </p:txBody>
      </p:sp>
    </p:spTree>
    <p:extLst>
      <p:ext uri="{BB962C8B-B14F-4D97-AF65-F5344CB8AC3E}">
        <p14:creationId xmlns:p14="http://schemas.microsoft.com/office/powerpoint/2010/main" val="438844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an associate can choose to make a gift. </a:t>
            </a:r>
            <a:endParaRPr lang="en-US" dirty="0">
              <a:cs typeface="Calibri"/>
            </a:endParaRPr>
          </a:p>
          <a:p>
            <a:pPr lvl="0" rtl="0"/>
            <a:endParaRPr lang="en-US" sz="1200" kern="1200" dirty="0">
              <a:solidFill>
                <a:schemeClr val="tx1"/>
              </a:solidFill>
              <a:effectLst/>
              <a:latin typeface="+mn-lt"/>
              <a:cs typeface="Calibri"/>
            </a:endParaRPr>
          </a:p>
          <a:p>
            <a:r>
              <a:rPr lang="en-US" dirty="0">
                <a:cs typeface="Calibri" panose="020F0502020204030204"/>
              </a:rPr>
              <a:t>Per pay period deductions that will take place the first pay period of 2027. Associates can choose to do a per pay period deduction at the Power Hour level, one hour of pay per pay period, Lead for Good, a $1,001 pledge for the year that can be deducted evenly throughout the year or in one deduction, Half Hour Hero, a gift of a half hour of pay per pay period, or at any amount they would like. </a:t>
            </a:r>
            <a:endParaRPr lang="en-US" sz="1200" kern="1200" dirty="0">
              <a:solidFill>
                <a:schemeClr val="tx1"/>
              </a:solidFill>
              <a:effectLst/>
              <a:latin typeface="+mn-lt"/>
              <a:ea typeface="Calibri"/>
              <a:cs typeface="Calibri" panose="020F0502020204030204"/>
            </a:endParaRPr>
          </a:p>
          <a:p>
            <a:endParaRPr lang="en-US" dirty="0">
              <a:cs typeface="Calibri" panose="020F0502020204030204"/>
            </a:endParaRPr>
          </a:p>
          <a:p>
            <a:r>
              <a:rPr lang="en-US" dirty="0">
                <a:cs typeface="Calibri" panose="020F0502020204030204"/>
              </a:rPr>
              <a:t>There is also an opportunity for associates to do a one time payroll deduction that will take place in November. One time gifts made by cash and credit card are also accepted. </a:t>
            </a:r>
          </a:p>
          <a:p>
            <a:endParaRPr lang="en-US" dirty="0">
              <a:cs typeface="Calibri" panose="020F0502020204030204"/>
            </a:endParaRPr>
          </a:p>
          <a:p>
            <a:r>
              <a:rPr lang="en-US" dirty="0">
                <a:cs typeface="Calibri" panose="020F0502020204030204"/>
              </a:rPr>
              <a:t>Hourly associates are able to donate unused PTO (only hourly due to HR policy, if asked.)</a:t>
            </a:r>
          </a:p>
          <a:p>
            <a:endParaRPr lang="en-US" dirty="0">
              <a:cs typeface="Calibri" panose="020F0502020204030204"/>
            </a:endParaRPr>
          </a:p>
          <a:p>
            <a:r>
              <a:rPr lang="en-US" dirty="0">
                <a:cs typeface="Calibri" panose="020F0502020204030204"/>
              </a:rPr>
              <a:t>Gifts can be made by simply filling out a form online at bsmhgiveforgood.com or returning the brochure received at each associate's home. </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a:p>
        </p:txBody>
      </p:sp>
    </p:spTree>
    <p:extLst>
      <p:ext uri="{BB962C8B-B14F-4D97-AF65-F5344CB8AC3E}">
        <p14:creationId xmlns:p14="http://schemas.microsoft.com/office/powerpoint/2010/main" val="958712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associates give at the Power Hour, Lead for Good, or Half Hour Hero level, they can be eligible for the following rewards:</a:t>
            </a:r>
            <a:endParaRPr lang="en-US" dirty="0">
              <a:ea typeface="+mn-ea"/>
              <a:cs typeface="+mn-cs"/>
            </a:endParaRPr>
          </a:p>
          <a:p>
            <a:pPr lvl="0" rtl="0"/>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POWER HOUR	</a:t>
            </a:r>
            <a:r>
              <a:rPr lang="en-US" dirty="0"/>
              <a:t>1</a:t>
            </a:r>
            <a:r>
              <a:rPr lang="en-US" sz="1200" kern="1200" dirty="0">
                <a:solidFill>
                  <a:schemeClr val="tx1"/>
                </a:solidFill>
                <a:effectLst/>
                <a:latin typeface="+mn-lt"/>
                <a:ea typeface="+mn-ea"/>
                <a:cs typeface="+mn-cs"/>
              </a:rPr>
              <a:t> hour of pay per pay period</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1,200 Called to Shine points</a:t>
            </a:r>
            <a:r>
              <a:rPr lang="en-US" dirty="0"/>
              <a:t> </a:t>
            </a:r>
          </a:p>
          <a:p>
            <a:endParaRPr lang="en-US" b="1" dirty="0">
              <a:ea typeface="Calibri" panose="020F0502020204030204"/>
              <a:cs typeface="Calibri" panose="020F0502020204030204"/>
            </a:endParaRPr>
          </a:p>
          <a:p>
            <a:r>
              <a:rPr lang="en-US" sz="1200" kern="1200" dirty="0">
                <a:solidFill>
                  <a:schemeClr val="tx1"/>
                </a:solidFill>
                <a:effectLst/>
                <a:latin typeface="+mn-lt"/>
                <a:ea typeface="+mn-ea"/>
                <a:cs typeface="+mn-cs"/>
              </a:rPr>
              <a:t>LEAD FOR GOOD $</a:t>
            </a:r>
            <a:r>
              <a:rPr lang="en-US" dirty="0"/>
              <a:t>1,001</a:t>
            </a:r>
            <a:r>
              <a:rPr lang="en-US" sz="1200" kern="1200" dirty="0">
                <a:solidFill>
                  <a:schemeClr val="tx1"/>
                </a:solidFill>
                <a:effectLst/>
                <a:latin typeface="+mn-lt"/>
                <a:ea typeface="+mn-ea"/>
                <a:cs typeface="+mn-cs"/>
              </a:rPr>
              <a:t> gift either one time or spread over 26 pay periods	</a:t>
            </a: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1,000 Called to Shine points</a:t>
            </a:r>
            <a:r>
              <a:rPr lang="en-US" dirty="0"/>
              <a:t> </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HALF HOUR HERO ½ hour of pay per pay period</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600 Called to Shine points</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dirty="0"/>
              <a:t>As </a:t>
            </a:r>
            <a:r>
              <a:rPr lang="en-US" sz="1200" kern="1200" dirty="0">
                <a:solidFill>
                  <a:schemeClr val="tx1"/>
                </a:solidFill>
                <a:effectLst/>
                <a:latin typeface="+mn-lt"/>
                <a:ea typeface="+mn-ea"/>
                <a:cs typeface="+mn-cs"/>
              </a:rPr>
              <a:t>a bonus, </a:t>
            </a:r>
            <a:r>
              <a:rPr lang="en-US" dirty="0"/>
              <a:t>if</a:t>
            </a:r>
            <a:r>
              <a:rPr lang="en-US" sz="1200" kern="1200" dirty="0">
                <a:solidFill>
                  <a:schemeClr val="tx1"/>
                </a:solidFill>
                <a:effectLst/>
                <a:latin typeface="+mn-lt"/>
                <a:ea typeface="+mn-ea"/>
                <a:cs typeface="+mn-cs"/>
              </a:rPr>
              <a:t> a gift </a:t>
            </a:r>
            <a:r>
              <a:rPr lang="en-US" dirty="0"/>
              <a:t>at these</a:t>
            </a:r>
            <a:r>
              <a:rPr lang="en-US" sz="1200" kern="1200" dirty="0">
                <a:solidFill>
                  <a:schemeClr val="tx1"/>
                </a:solidFill>
                <a:effectLst/>
                <a:latin typeface="+mn-lt"/>
                <a:ea typeface="+mn-ea"/>
                <a:cs typeface="+mn-cs"/>
              </a:rPr>
              <a:t> levels</a:t>
            </a:r>
            <a:r>
              <a:rPr lang="en-US" dirty="0"/>
              <a:t> is made before midnight on August 26th during THE BIG GIVE, donors can be eligible for a free shirt.</a:t>
            </a:r>
          </a:p>
          <a:p>
            <a:pPr>
              <a:defRPr/>
            </a:pPr>
            <a:endParaRPr lang="en-US" sz="1200" kern="1200" dirty="0">
              <a:solidFill>
                <a:schemeClr val="tx1"/>
              </a:solidFill>
              <a:effectLst/>
              <a:latin typeface="+mn-lt"/>
              <a:cs typeface="Calibri"/>
            </a:endParaRPr>
          </a:p>
          <a:p>
            <a:r>
              <a:rPr lang="en-US" b="1" dirty="0"/>
              <a:t>In addition to the giving level incentives: </a:t>
            </a:r>
            <a:endParaRPr lang="en-US" dirty="0">
              <a:ea typeface="+mn-ea"/>
              <a:cs typeface="+mn-cs"/>
            </a:endParaRPr>
          </a:p>
          <a:p>
            <a:endParaRPr lang="en-US" dirty="0"/>
          </a:p>
          <a:p>
            <a:r>
              <a:rPr lang="en-US" dirty="0"/>
              <a:t>Donors </a:t>
            </a:r>
            <a:r>
              <a:rPr lang="en-US" b="0" kern="1200" dirty="0">
                <a:effectLst/>
              </a:rPr>
              <a:t>who </a:t>
            </a:r>
            <a:r>
              <a:rPr lang="en-US" dirty="0"/>
              <a:t>make a first-time, </a:t>
            </a:r>
            <a:r>
              <a:rPr lang="en-US" b="0" kern="1200" dirty="0">
                <a:effectLst/>
              </a:rPr>
              <a:t>recurring </a:t>
            </a:r>
            <a:r>
              <a:rPr lang="en-US" dirty="0"/>
              <a:t>gift before midnight 8/26/2026 will</a:t>
            </a:r>
            <a:r>
              <a:rPr lang="en-US" b="0" kern="1200" dirty="0">
                <a:effectLst/>
              </a:rPr>
              <a:t> </a:t>
            </a:r>
            <a:r>
              <a:rPr lang="en-US" dirty="0"/>
              <a:t>receive 500 </a:t>
            </a:r>
            <a:r>
              <a:rPr lang="en-US" b="0" kern="1200" dirty="0">
                <a:effectLst/>
              </a:rPr>
              <a:t>Called to Shine</a:t>
            </a:r>
            <a:r>
              <a:rPr lang="en-US" dirty="0"/>
              <a:t> Points</a:t>
            </a:r>
            <a:endParaRPr lang="en-US" b="1" dirty="0">
              <a:cs typeface="Calibri" panose="020F0502020204030204"/>
            </a:endParaRPr>
          </a:p>
          <a:p>
            <a:endParaRPr lang="en-US" dirty="0"/>
          </a:p>
          <a:p>
            <a:r>
              <a:rPr lang="en-US" dirty="0"/>
              <a:t>All other recurring gifts will receive 100 Called to Shine Points</a:t>
            </a:r>
            <a:endParaRPr lang="en-US" dirty="0">
              <a:cs typeface="Calibri"/>
            </a:endParaRPr>
          </a:p>
          <a:p>
            <a:pPr lvl="0"/>
            <a:endParaRPr lang="en-US" sz="1200" b="0" kern="1200" dirty="0">
              <a:solidFill>
                <a:schemeClr val="tx1"/>
              </a:solidFill>
              <a:effectLst/>
              <a:latin typeface="+mn-lt"/>
              <a:cs typeface="Calibri"/>
            </a:endParaRPr>
          </a:p>
          <a:p>
            <a:r>
              <a:rPr lang="en-US" sz="1200" b="0" kern="1200" dirty="0">
                <a:solidFill>
                  <a:schemeClr val="tx1"/>
                </a:solidFill>
                <a:effectLst/>
                <a:latin typeface="+mn-lt"/>
                <a:ea typeface="+mn-ea"/>
                <a:cs typeface="+mn-cs"/>
              </a:rPr>
              <a:t>ALL DONORS will receive 75 be Well points</a:t>
            </a:r>
            <a:r>
              <a:rPr lang="en-US" dirty="0"/>
              <a:t> </a:t>
            </a:r>
            <a:endParaRPr lang="en-US" sz="1200" b="0" kern="1200" dirty="0">
              <a:solidFill>
                <a:schemeClr val="tx1"/>
              </a:solidFill>
              <a:effectLst/>
              <a:latin typeface="+mn-lt"/>
              <a:ea typeface="Calibri"/>
              <a:cs typeface="Calibri"/>
            </a:endParaRPr>
          </a:p>
          <a:p>
            <a:pPr>
              <a:defRPr/>
            </a:pP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a:p>
        </p:txBody>
      </p:sp>
    </p:spTree>
    <p:extLst>
      <p:ext uri="{BB962C8B-B14F-4D97-AF65-F5344CB8AC3E}">
        <p14:creationId xmlns:p14="http://schemas.microsoft.com/office/powerpoint/2010/main" val="2376562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8</a:t>
            </a:fld>
            <a:endParaRPr lang="en-US"/>
          </a:p>
        </p:txBody>
      </p:sp>
    </p:spTree>
    <p:extLst>
      <p:ext uri="{BB962C8B-B14F-4D97-AF65-F5344CB8AC3E}">
        <p14:creationId xmlns:p14="http://schemas.microsoft.com/office/powerpoint/2010/main" val="134770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a:t>
            </a:r>
            <a:endParaRPr lang="en-US" sz="1200" kern="1200" dirty="0">
              <a:solidFill>
                <a:schemeClr val="tx1"/>
              </a:solidFill>
              <a:effectLst/>
              <a:latin typeface="+mn-lt"/>
              <a:ea typeface="Calibri"/>
              <a:cs typeface="Calibri"/>
            </a:endParaRPr>
          </a:p>
          <a:p>
            <a:endParaRPr lang="en-US" sz="1200" kern="1200" dirty="0">
              <a:solidFill>
                <a:schemeClr val="tx1"/>
              </a:solidFill>
              <a:effectLst/>
              <a:latin typeface="+mn-lt"/>
              <a:ea typeface="Calibri"/>
              <a:cs typeface="Calibri"/>
            </a:endParaRPr>
          </a:p>
          <a:p>
            <a:r>
              <a:rPr lang="en-US" dirty="0">
                <a:ea typeface="Calibri"/>
                <a:cs typeface="Calibri"/>
              </a:rPr>
              <a:t>Thank you!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543746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3811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26462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5926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120243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29710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4/30/2026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79977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4/30/2026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533860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4/30/2026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214428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4/30/2026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65995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32910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08291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4/30/2026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60316244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4/30/2026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4/30/2026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67971307"/>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hyperlink" Target="mailto:ehawkins@mercy.com" TargetMode="External"/><Relationship Id="rId3" Type="http://schemas.openxmlformats.org/officeDocument/2006/relationships/image" Target="../media/image18.jpeg"/><Relationship Id="rId7" Type="http://schemas.openxmlformats.org/officeDocument/2006/relationships/hyperlink" Target="mailto:brabie@mercy.com"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mailto:cristin_drummond@bshsi.org" TargetMode="External"/><Relationship Id="rId5" Type="http://schemas.openxmlformats.org/officeDocument/2006/relationships/image" Target="../media/image20.jfif"/><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9FFCA0E-65C1-E396-310B-797F6FEF4BA0}"/>
              </a:ext>
            </a:extLst>
          </p:cNvPr>
          <p:cNvPicPr>
            <a:picLocks/>
          </p:cNvPicPr>
          <p:nvPr/>
        </p:nvPicPr>
        <p:blipFill rotWithShape="1">
          <a:blip r:embed="rId3">
            <a:extLst>
              <a:ext uri="{28A0092B-C50C-407E-A947-70E740481C1C}">
                <a14:useLocalDpi xmlns:a14="http://schemas.microsoft.com/office/drawing/2010/main" val="0"/>
              </a:ext>
            </a:extLst>
          </a:blip>
          <a:srcRect l="13153" t="26898" r="12467" b="20401"/>
          <a:stretch/>
        </p:blipFill>
        <p:spPr>
          <a:xfrm>
            <a:off x="3896100" y="-822"/>
            <a:ext cx="8295900" cy="6858000"/>
          </a:xfrm>
          <a:prstGeom prst="rect">
            <a:avLst/>
          </a:prstGeom>
        </p:spPr>
      </p:pic>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4"/>
          <a:srcRect b="62653"/>
          <a:stretch/>
        </p:blipFill>
        <p:spPr>
          <a:xfrm rot="5400000">
            <a:off x="-1119379" y="1123271"/>
            <a:ext cx="6858000" cy="4609817"/>
          </a:xfrm>
          <a:prstGeom prst="rect">
            <a:avLst/>
          </a:prstGeom>
          <a:solidFill>
            <a:srgbClr val="1A13AD"/>
          </a:solidFill>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939" y="1069106"/>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466623" y="4727390"/>
            <a:ext cx="3589564" cy="646331"/>
          </a:xfrm>
          <a:prstGeom prst="rect">
            <a:avLst/>
          </a:prstGeom>
          <a:noFill/>
        </p:spPr>
        <p:txBody>
          <a:bodyPr wrap="square" lIns="91440" tIns="45720" rIns="91440" bIns="45720" rtlCol="0" anchor="t">
            <a:spAutoFit/>
          </a:bodyPr>
          <a:lstStyle/>
          <a:p>
            <a:pPr algn="ctr" rtl="0" fontAlgn="base"/>
            <a:r>
              <a:rPr lang="en-US" sz="1800" b="1" i="0" u="none" strike="noStrike" dirty="0">
                <a:solidFill>
                  <a:srgbClr val="FFFFFF"/>
                </a:solidFill>
                <a:effectLst/>
                <a:latin typeface="Montserrat" panose="00000500000000000000" pitchFamily="2" charset="0"/>
              </a:rPr>
              <a:t>Bon Secours </a:t>
            </a:r>
            <a:r>
              <a:rPr lang="en-US" sz="1800" b="0" i="0" dirty="0">
                <a:solidFill>
                  <a:srgbClr val="FFFFFF"/>
                </a:solidFill>
                <a:effectLst/>
                <a:latin typeface="Montserrat" panose="00000500000000000000" pitchFamily="2" charset="0"/>
              </a:rPr>
              <a:t>​</a:t>
            </a:r>
            <a:endParaRPr lang="en-US" sz="2400" b="0" i="0" dirty="0">
              <a:solidFill>
                <a:srgbClr val="000000"/>
              </a:solidFill>
              <a:effectLst/>
              <a:latin typeface="Segoe UI" panose="020B0502040204020203" pitchFamily="34" charset="0"/>
            </a:endParaRPr>
          </a:p>
          <a:p>
            <a:pPr algn="ctr" rtl="0" fontAlgn="base"/>
            <a:r>
              <a:rPr lang="en-US" sz="1800" b="1" i="0" u="none" strike="noStrike" dirty="0">
                <a:solidFill>
                  <a:srgbClr val="FFFFFF"/>
                </a:solidFill>
                <a:effectLst/>
                <a:latin typeface="Montserrat" panose="00000500000000000000" pitchFamily="2" charset="0"/>
              </a:rPr>
              <a:t>Baltimore Foundation</a:t>
            </a:r>
            <a:r>
              <a:rPr lang="en-US" sz="1800" b="0" i="0" dirty="0">
                <a:solidFill>
                  <a:srgbClr val="FFFFFF"/>
                </a:solidFill>
                <a:effectLst/>
                <a:latin typeface="Montserrat" panose="00000500000000000000" pitchFamily="2" charset="0"/>
              </a:rPr>
              <a:t>​</a:t>
            </a:r>
            <a:endParaRPr lang="en-US" sz="2400" b="0" i="0" dirty="0">
              <a:solidFill>
                <a:srgbClr val="000000"/>
              </a:solidFill>
              <a:effectLst/>
              <a:latin typeface="Segoe UI" panose="020B0502040204020203"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22322"/>
          </a:xfrm>
          <a:prstGeom prst="rect">
            <a:avLst/>
          </a:prstGeom>
        </p:spPr>
        <p:txBody>
          <a:bodyPr lIns="0" tIns="0" rIns="0" bIns="0" rtlCol="0" anchor="t">
            <a:spAutoFit/>
          </a:bodyPr>
          <a:lstStyle/>
          <a:p>
            <a:pPr algn="ctr">
              <a:lnSpc>
                <a:spcPts val="10561"/>
              </a:lnSpc>
            </a:pPr>
            <a:r>
              <a:rPr lang="en-US" sz="6400">
                <a:solidFill>
                  <a:schemeClr val="bg1"/>
                </a:solidFill>
                <a:latin typeface="Montserrat"/>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98938" y="2840870"/>
            <a:ext cx="10414000" cy="3412729"/>
          </a:xfrm>
          <a:prstGeom prst="rect">
            <a:avLst/>
          </a:prstGeom>
          <a:noFill/>
        </p:spPr>
        <p:txBody>
          <a:bodyPr wrap="square" lIns="91440" tIns="45720" rIns="91440" bIns="45720" rtlCol="0" anchor="t">
            <a:spAutoFit/>
          </a:bodyPr>
          <a:lstStyle/>
          <a:p>
            <a:pPr algn="ctr">
              <a:lnSpc>
                <a:spcPct val="200000"/>
              </a:lnSpc>
            </a:pPr>
            <a:r>
              <a:rPr lang="en-US" sz="2800" dirty="0">
                <a:latin typeface="Montserrat"/>
              </a:rPr>
              <a:t>The Campaign is an opportunity for Associates to support the mission of Bon Secours Mercy Health through a variety of gift options that benefit our patients, associates, and the local communities we serve. </a:t>
            </a:r>
            <a:endParaRPr lang="en-US" sz="2800" dirty="0">
              <a:latin typeface="Montserrat" panose="020B0604020202020204" charset="0"/>
            </a:endParaRPr>
          </a:p>
        </p:txBody>
      </p:sp>
    </p:spTree>
    <p:extLst>
      <p:ext uri="{BB962C8B-B14F-4D97-AF65-F5344CB8AC3E}">
        <p14:creationId xmlns:p14="http://schemas.microsoft.com/office/powerpoint/2010/main" val="81034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3661"/>
        </a:solidFill>
        <a:effectLst/>
      </p:bgPr>
    </p:bg>
    <p:spTree>
      <p:nvGrpSpPr>
        <p:cNvPr id="1" name=""/>
        <p:cNvGrpSpPr/>
        <p:nvPr/>
      </p:nvGrpSpPr>
      <p:grpSpPr>
        <a:xfrm>
          <a:off x="0" y="0"/>
          <a:ext cx="0" cy="0"/>
          <a:chOff x="0" y="0"/>
          <a:chExt cx="0" cy="0"/>
        </a:xfrm>
      </p:grpSpPr>
      <p:sp>
        <p:nvSpPr>
          <p:cNvPr id="2" name="Freeform 2"/>
          <p:cNvSpPr/>
          <p:nvPr/>
        </p:nvSpPr>
        <p:spPr>
          <a:xfrm>
            <a:off x="3258634" y="145631"/>
            <a:ext cx="5674732" cy="1418683"/>
          </a:xfrm>
          <a:custGeom>
            <a:avLst/>
            <a:gdLst/>
            <a:ahLst/>
            <a:cxnLst/>
            <a:rect l="l" t="t" r="r" b="b"/>
            <a:pathLst>
              <a:path w="8512098" h="2128024">
                <a:moveTo>
                  <a:pt x="0" y="0"/>
                </a:moveTo>
                <a:lnTo>
                  <a:pt x="8512098" y="0"/>
                </a:lnTo>
                <a:lnTo>
                  <a:pt x="8512098" y="2128024"/>
                </a:lnTo>
                <a:lnTo>
                  <a:pt x="0" y="2128024"/>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a:off x="3509477" y="2165500"/>
            <a:ext cx="3689711" cy="3514449"/>
          </a:xfrm>
          <a:custGeom>
            <a:avLst/>
            <a:gdLst/>
            <a:ahLst/>
            <a:cxnLst/>
            <a:rect l="l" t="t" r="r" b="b"/>
            <a:pathLst>
              <a:path w="5534566" h="5271674">
                <a:moveTo>
                  <a:pt x="0" y="0"/>
                </a:moveTo>
                <a:lnTo>
                  <a:pt x="5534566" y="0"/>
                </a:lnTo>
                <a:lnTo>
                  <a:pt x="5534566" y="5271674"/>
                </a:lnTo>
                <a:lnTo>
                  <a:pt x="0" y="52716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TextBox 5"/>
          <p:cNvSpPr txBox="1"/>
          <p:nvPr/>
        </p:nvSpPr>
        <p:spPr>
          <a:xfrm>
            <a:off x="8205743" y="1628541"/>
            <a:ext cx="3654092" cy="6985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800"/>
              </a:lnSpc>
            </a:pPr>
            <a:r>
              <a:rPr lang="en-US" sz="2000" b="1">
                <a:solidFill>
                  <a:srgbClr val="00BF63"/>
                </a:solidFill>
                <a:latin typeface="Montserrat Bold"/>
                <a:ea typeface="Montserrat Bold"/>
                <a:cs typeface="Montserrat Bold"/>
                <a:sym typeface="Montserrat Bold"/>
              </a:rPr>
              <a:t>Your Giving in Action</a:t>
            </a:r>
          </a:p>
          <a:p>
            <a:pPr algn="ctr">
              <a:lnSpc>
                <a:spcPts val="2800"/>
              </a:lnSpc>
            </a:pPr>
            <a:endParaRPr lang="en-US" sz="2000" b="1">
              <a:solidFill>
                <a:srgbClr val="00BF63"/>
              </a:solidFill>
              <a:latin typeface="Montserrat Bold"/>
              <a:ea typeface="Montserrat Bold"/>
              <a:cs typeface="Montserrat Bold"/>
              <a:sym typeface="Montserrat Bold"/>
            </a:endParaRPr>
          </a:p>
        </p:txBody>
      </p:sp>
      <p:sp>
        <p:nvSpPr>
          <p:cNvPr id="6" name="Freeform 6"/>
          <p:cNvSpPr/>
          <p:nvPr/>
        </p:nvSpPr>
        <p:spPr>
          <a:xfrm>
            <a:off x="7597145" y="3773983"/>
            <a:ext cx="1667595" cy="1361170"/>
          </a:xfrm>
          <a:custGeom>
            <a:avLst/>
            <a:gdLst/>
            <a:ahLst/>
            <a:cxnLst/>
            <a:rect l="l" t="t" r="r" b="b"/>
            <a:pathLst>
              <a:path w="2501392" h="2041755">
                <a:moveTo>
                  <a:pt x="0" y="0"/>
                </a:moveTo>
                <a:lnTo>
                  <a:pt x="2501392" y="0"/>
                </a:lnTo>
                <a:lnTo>
                  <a:pt x="2501392" y="2041755"/>
                </a:lnTo>
                <a:lnTo>
                  <a:pt x="0" y="2041755"/>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TextBox 9"/>
          <p:cNvSpPr txBox="1"/>
          <p:nvPr/>
        </p:nvSpPr>
        <p:spPr>
          <a:xfrm>
            <a:off x="3854511" y="2417265"/>
            <a:ext cx="2999643" cy="273799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501"/>
              </a:lnSpc>
            </a:pPr>
            <a:r>
              <a:rPr lang="en-US" sz="1759" spc="9" dirty="0">
                <a:solidFill>
                  <a:srgbClr val="FFFFFF"/>
                </a:solidFill>
                <a:latin typeface="Canva Sans"/>
                <a:ea typeface="Canva Sans"/>
                <a:cs typeface="Canva Sans"/>
                <a:sym typeface="Canva Sans"/>
              </a:rPr>
              <a:t>It makes me feel good to know that I am contributing, </a:t>
            </a:r>
          </a:p>
          <a:p>
            <a:pPr algn="ctr">
              <a:lnSpc>
                <a:spcPts val="3501"/>
              </a:lnSpc>
            </a:pPr>
            <a:r>
              <a:rPr lang="en-US" sz="1759" spc="9" dirty="0">
                <a:solidFill>
                  <a:srgbClr val="FFFFFF"/>
                </a:solidFill>
                <a:latin typeface="Canva Sans"/>
                <a:ea typeface="Canva Sans"/>
                <a:cs typeface="Canva Sans"/>
                <a:sym typeface="Canva Sans"/>
              </a:rPr>
              <a:t>and that the money I am </a:t>
            </a:r>
          </a:p>
          <a:p>
            <a:pPr algn="ctr">
              <a:lnSpc>
                <a:spcPts val="3501"/>
              </a:lnSpc>
            </a:pPr>
            <a:r>
              <a:rPr lang="en-US" sz="1759" spc="9" dirty="0">
                <a:solidFill>
                  <a:srgbClr val="FFFFFF"/>
                </a:solidFill>
                <a:latin typeface="Canva Sans"/>
                <a:ea typeface="Canva Sans"/>
                <a:cs typeface="Canva Sans"/>
                <a:sym typeface="Canva Sans"/>
              </a:rPr>
              <a:t>donating is going to help </a:t>
            </a:r>
          </a:p>
          <a:p>
            <a:pPr algn="ctr">
              <a:lnSpc>
                <a:spcPts val="3501"/>
              </a:lnSpc>
            </a:pPr>
            <a:r>
              <a:rPr lang="en-US" sz="1759" spc="9" dirty="0">
                <a:solidFill>
                  <a:srgbClr val="FFFFFF"/>
                </a:solidFill>
                <a:latin typeface="Canva Sans"/>
                <a:ea typeface="Canva Sans"/>
                <a:cs typeface="Canva Sans"/>
                <a:sym typeface="Canva Sans"/>
              </a:rPr>
              <a:t>someone here locally.</a:t>
            </a:r>
          </a:p>
          <a:p>
            <a:pPr algn="ctr">
              <a:lnSpc>
                <a:spcPts val="2031"/>
              </a:lnSpc>
            </a:pPr>
            <a:r>
              <a:rPr lang="en-US" sz="1327" b="1" spc="6" dirty="0">
                <a:solidFill>
                  <a:srgbClr val="FFFFFF"/>
                </a:solidFill>
                <a:latin typeface="Canva Sans Bold"/>
                <a:ea typeface="Canva Sans Bold"/>
                <a:cs typeface="Canva Sans Bold"/>
                <a:sym typeface="Canva Sans Bold"/>
              </a:rPr>
              <a:t>-Cyndi Rodas</a:t>
            </a:r>
          </a:p>
          <a:p>
            <a:pPr algn="ctr">
              <a:lnSpc>
                <a:spcPts val="2031"/>
              </a:lnSpc>
            </a:pPr>
            <a:r>
              <a:rPr lang="en-US" sz="1327" b="1" spc="6" dirty="0">
                <a:solidFill>
                  <a:srgbClr val="FFFFFF"/>
                </a:solidFill>
                <a:latin typeface="Canva Sans Bold"/>
                <a:ea typeface="Canva Sans Bold"/>
                <a:cs typeface="Canva Sans Bold"/>
                <a:sym typeface="Canva Sans Bold"/>
              </a:rPr>
              <a:t>Manager of Accounts Payable | Baltimore</a:t>
            </a:r>
          </a:p>
        </p:txBody>
      </p:sp>
      <p:sp>
        <p:nvSpPr>
          <p:cNvPr id="10" name="TextBox 10"/>
          <p:cNvSpPr txBox="1"/>
          <p:nvPr/>
        </p:nvSpPr>
        <p:spPr>
          <a:xfrm>
            <a:off x="9518740" y="2724103"/>
            <a:ext cx="2197139" cy="25058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533" dirty="0">
                <a:solidFill>
                  <a:srgbClr val="FFFFFF"/>
                </a:solidFill>
                <a:latin typeface="Montserrat"/>
                <a:ea typeface="Montserrat"/>
                <a:cs typeface="Montserrat"/>
                <a:sym typeface="Montserrat"/>
              </a:rPr>
              <a:t>Returning Citizens</a:t>
            </a:r>
          </a:p>
        </p:txBody>
      </p:sp>
      <p:sp>
        <p:nvSpPr>
          <p:cNvPr id="11" name="TextBox 11"/>
          <p:cNvSpPr txBox="1"/>
          <p:nvPr/>
        </p:nvSpPr>
        <p:spPr>
          <a:xfrm>
            <a:off x="9518739" y="5784369"/>
            <a:ext cx="2970040" cy="51988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533" dirty="0">
                <a:solidFill>
                  <a:srgbClr val="FFFFFF"/>
                </a:solidFill>
                <a:latin typeface="Montserrat"/>
                <a:ea typeface="Montserrat"/>
                <a:cs typeface="Montserrat"/>
                <a:sym typeface="Montserrat"/>
              </a:rPr>
              <a:t>Community </a:t>
            </a:r>
          </a:p>
          <a:p>
            <a:pPr algn="l">
              <a:lnSpc>
                <a:spcPts val="2147"/>
              </a:lnSpc>
            </a:pPr>
            <a:r>
              <a:rPr lang="en-US" sz="1533" dirty="0">
                <a:solidFill>
                  <a:srgbClr val="FFFFFF"/>
                </a:solidFill>
                <a:latin typeface="Montserrat"/>
                <a:ea typeface="Montserrat"/>
                <a:cs typeface="Montserrat"/>
                <a:sym typeface="Montserrat"/>
              </a:rPr>
              <a:t>Resource Center</a:t>
            </a:r>
          </a:p>
        </p:txBody>
      </p:sp>
      <p:sp>
        <p:nvSpPr>
          <p:cNvPr id="12" name="TextBox 12"/>
          <p:cNvSpPr txBox="1"/>
          <p:nvPr/>
        </p:nvSpPr>
        <p:spPr>
          <a:xfrm>
            <a:off x="9518740" y="4254866"/>
            <a:ext cx="2673260" cy="2505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533" dirty="0">
                <a:solidFill>
                  <a:srgbClr val="FFFFFF"/>
                </a:solidFill>
                <a:latin typeface="Montserrat"/>
                <a:ea typeface="Montserrat"/>
                <a:cs typeface="Montserrat"/>
                <a:sym typeface="Montserrat"/>
              </a:rPr>
              <a:t>Urban Farm/Food Access</a:t>
            </a:r>
          </a:p>
        </p:txBody>
      </p:sp>
      <p:pic>
        <p:nvPicPr>
          <p:cNvPr id="16" name="Picture 15">
            <a:extLst>
              <a:ext uri="{FF2B5EF4-FFF2-40B4-BE49-F238E27FC236}">
                <a16:creationId xmlns:a16="http://schemas.microsoft.com/office/drawing/2014/main" id="{5D07625B-91AA-2B66-EC97-7DCE048C3EF1}"/>
              </a:ext>
            </a:extLst>
          </p:cNvPr>
          <p:cNvPicPr>
            <a:picLocks noChangeAspect="1"/>
          </p:cNvPicPr>
          <p:nvPr/>
        </p:nvPicPr>
        <p:blipFill>
          <a:blip r:embed="rId7">
            <a:extLst>
              <a:ext uri="{28A0092B-C50C-407E-A947-70E740481C1C}">
                <a14:useLocalDpi xmlns:a14="http://schemas.microsoft.com/office/drawing/2010/main" val="0"/>
              </a:ext>
            </a:extLst>
          </a:blip>
          <a:srcRect l="19187" r="29485"/>
          <a:stretch>
            <a:fillRect/>
          </a:stretch>
        </p:blipFill>
        <p:spPr>
          <a:xfrm>
            <a:off x="469164" y="2178143"/>
            <a:ext cx="2695279" cy="35018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5" name="Picture 14" descr="A person and person wearing blue shirts&#10;&#10;AI-generated content may be incorrect.">
            <a:extLst>
              <a:ext uri="{FF2B5EF4-FFF2-40B4-BE49-F238E27FC236}">
                <a16:creationId xmlns:a16="http://schemas.microsoft.com/office/drawing/2014/main" id="{12246D1F-057B-C55D-4575-487C3898D8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97145" y="5375858"/>
            <a:ext cx="1675673" cy="1140539"/>
          </a:xfrm>
          <a:prstGeom prst="rect">
            <a:avLst/>
          </a:prstGeom>
        </p:spPr>
      </p:pic>
      <p:pic>
        <p:nvPicPr>
          <p:cNvPr id="18" name="Picture 17" descr="A group of people standing in front of a podium&#10;&#10;AI-generated content may be incorrect.">
            <a:extLst>
              <a:ext uri="{FF2B5EF4-FFF2-40B4-BE49-F238E27FC236}">
                <a16:creationId xmlns:a16="http://schemas.microsoft.com/office/drawing/2014/main" id="{D8E07E2B-AB44-E6ED-6D35-33F1340F4D11}"/>
              </a:ext>
            </a:extLst>
          </p:cNvPr>
          <p:cNvPicPr>
            <a:picLocks noChangeAspect="1"/>
          </p:cNvPicPr>
          <p:nvPr/>
        </p:nvPicPr>
        <p:blipFill>
          <a:blip r:embed="rId9">
            <a:extLst>
              <a:ext uri="{28A0092B-C50C-407E-A947-70E740481C1C}">
                <a14:useLocalDpi xmlns:a14="http://schemas.microsoft.com/office/drawing/2010/main" val="0"/>
              </a:ext>
            </a:extLst>
          </a:blip>
          <a:srcRect t="24029" b="6333"/>
          <a:stretch>
            <a:fillRect/>
          </a:stretch>
        </p:blipFill>
        <p:spPr>
          <a:xfrm>
            <a:off x="7597145" y="2069431"/>
            <a:ext cx="1684540" cy="1564105"/>
          </a:xfrm>
          <a:prstGeom prst="rect">
            <a:avLst/>
          </a:prstGeom>
        </p:spPr>
      </p:pic>
    </p:spTree>
    <p:extLst>
      <p:ext uri="{BB962C8B-B14F-4D97-AF65-F5344CB8AC3E}">
        <p14:creationId xmlns:p14="http://schemas.microsoft.com/office/powerpoint/2010/main" val="3086513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119270" y="422319"/>
            <a:ext cx="12311270" cy="870046"/>
          </a:xfrm>
          <a:prstGeom prst="rect">
            <a:avLst/>
          </a:prstGeom>
        </p:spPr>
        <p:txBody>
          <a:bodyPr wrap="square" lIns="0" tIns="0" rIns="0" bIns="0" rtlCol="0" anchor="t">
            <a:spAutoFit/>
          </a:bodyPr>
          <a:lstStyle/>
          <a:p>
            <a:pPr algn="ctr">
              <a:lnSpc>
                <a:spcPts val="7280"/>
              </a:lnSpc>
            </a:pPr>
            <a:r>
              <a:rPr lang="en-US" sz="5300" dirty="0">
                <a:solidFill>
                  <a:schemeClr val="bg1"/>
                </a:solidFill>
                <a:latin typeface="Montserrat"/>
              </a:rPr>
              <a:t>OUR IMPACT TOGETHER</a:t>
            </a:r>
          </a:p>
        </p:txBody>
      </p:sp>
      <p:pic>
        <p:nvPicPr>
          <p:cNvPr id="7" name="Picture 6" descr="A screenshot of a website&#10;&#10;AI-generated content may be incorrect.">
            <a:extLst>
              <a:ext uri="{FF2B5EF4-FFF2-40B4-BE49-F238E27FC236}">
                <a16:creationId xmlns:a16="http://schemas.microsoft.com/office/drawing/2014/main" id="{2337B97C-1DFA-1CBD-C375-45939155A7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772" y="2253622"/>
            <a:ext cx="11336332" cy="4182059"/>
          </a:xfrm>
          <a:prstGeom prst="rect">
            <a:avLst/>
          </a:prstGeom>
        </p:spPr>
      </p:pic>
    </p:spTree>
    <p:extLst>
      <p:ext uri="{BB962C8B-B14F-4D97-AF65-F5344CB8AC3E}">
        <p14:creationId xmlns:p14="http://schemas.microsoft.com/office/powerpoint/2010/main" val="2277060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8B557-B296-4671-A868-6237A6EE173A}"/>
              </a:ext>
            </a:extLst>
          </p:cNvPr>
          <p:cNvSpPr txBox="1"/>
          <p:nvPr/>
        </p:nvSpPr>
        <p:spPr>
          <a:xfrm>
            <a:off x="242683" y="2372038"/>
            <a:ext cx="11512462" cy="3827663"/>
          </a:xfrm>
          <a:prstGeom prst="rect">
            <a:avLst/>
          </a:prstGeom>
        </p:spPr>
        <p:txBody>
          <a:bodyPr vert="horz" lIns="91440" tIns="45720" rIns="91440" bIns="45720" rtlCol="0" anchor="ctr">
            <a:normAutofit fontScale="92500" lnSpcReduction="10000"/>
          </a:bodyPr>
          <a:lstStyle/>
          <a:p>
            <a:pPr>
              <a:lnSpc>
                <a:spcPct val="90000"/>
              </a:lnSpc>
              <a:spcAft>
                <a:spcPts val="600"/>
              </a:spcAft>
            </a:pPr>
            <a:r>
              <a:rPr lang="en-US" b="1" dirty="0">
                <a:latin typeface="Montserrat"/>
                <a:ea typeface="+mn-lt"/>
                <a:cs typeface="+mn-lt"/>
              </a:rPr>
              <a:t>WHAT is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The 24-hour fundraising event to kick-off the Give for Good Campaign.</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HOW </a:t>
            </a:r>
            <a:r>
              <a:rPr kumimoji="0" lang="en-US" b="1" i="0" u="none" strike="noStrike" cap="none" spc="0" normalizeH="0" baseline="0" noProof="0" dirty="0">
                <a:ln>
                  <a:noFill/>
                </a:ln>
                <a:effectLst/>
                <a:uLnTx/>
                <a:uFillTx/>
                <a:latin typeface="Montserrat"/>
                <a:ea typeface="+mn-lt"/>
                <a:cs typeface="+mn-lt"/>
              </a:rPr>
              <a:t>can </a:t>
            </a:r>
            <a:r>
              <a:rPr lang="en-US" b="1" dirty="0">
                <a:latin typeface="Montserrat"/>
                <a:ea typeface="+mn-lt"/>
                <a:cs typeface="+mn-lt"/>
              </a:rPr>
              <a:t>I celebrate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Watch for emails for more details!</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WHY should I participate? </a:t>
            </a:r>
            <a:endParaRPr lang="en-US" sz="2000" b="1" dirty="0">
              <a:latin typeface="Montserrat"/>
              <a:ea typeface="+mn-lt"/>
              <a:cs typeface="+mn-lt"/>
            </a:endParaRPr>
          </a:p>
          <a:p>
            <a:pPr>
              <a:lnSpc>
                <a:spcPct val="90000"/>
              </a:lnSpc>
              <a:spcAft>
                <a:spcPts val="600"/>
              </a:spcAft>
            </a:pPr>
            <a:r>
              <a:rPr lang="en-US" dirty="0">
                <a:latin typeface="Montserrat" panose="00000500000000000000" pitchFamily="2" charset="0"/>
              </a:rPr>
              <a:t>Every contribution adds up and can make a difference for those we serve.</a:t>
            </a:r>
          </a:p>
          <a:p>
            <a:pPr>
              <a:lnSpc>
                <a:spcPct val="90000"/>
              </a:lnSpc>
              <a:spcAft>
                <a:spcPts val="600"/>
              </a:spcAft>
            </a:pPr>
            <a:endParaRPr lang="en-US" dirty="0">
              <a:latin typeface="Montserrat" panose="00000500000000000000" pitchFamily="2" charset="0"/>
            </a:endParaRPr>
          </a:p>
          <a:p>
            <a:pPr>
              <a:lnSpc>
                <a:spcPct val="90000"/>
              </a:lnSpc>
              <a:spcAft>
                <a:spcPts val="600"/>
              </a:spcAft>
            </a:pPr>
            <a:r>
              <a:rPr lang="en-US" b="1" dirty="0">
                <a:latin typeface="Montserrat" panose="00000500000000000000" pitchFamily="2" charset="0"/>
              </a:rPr>
              <a:t>WHEN do I make a gift? </a:t>
            </a:r>
          </a:p>
          <a:p>
            <a:pPr>
              <a:lnSpc>
                <a:spcPct val="90000"/>
              </a:lnSpc>
              <a:spcAft>
                <a:spcPts val="600"/>
              </a:spcAft>
            </a:pPr>
            <a:r>
              <a:rPr lang="en-US" dirty="0">
                <a:latin typeface="Montserrat" panose="00000500000000000000" pitchFamily="2" charset="0"/>
                <a:ea typeface="+mn-lt"/>
                <a:cs typeface="+mn-lt"/>
              </a:rPr>
              <a:t>Submit your gift NOW until 8/26/2026 to be counted in THE BIG GIVE efforts.</a:t>
            </a:r>
          </a:p>
          <a:p>
            <a:pPr>
              <a:lnSpc>
                <a:spcPct val="90000"/>
              </a:lnSpc>
              <a:spcAft>
                <a:spcPts val="600"/>
              </a:spcAft>
            </a:pPr>
            <a:endParaRPr lang="en-US" dirty="0">
              <a:latin typeface="Montserrat" panose="00000500000000000000" pitchFamily="2" charset="0"/>
              <a:ea typeface="+mn-lt"/>
              <a:cs typeface="+mn-lt"/>
            </a:endParaRPr>
          </a:p>
          <a:p>
            <a:pPr>
              <a:lnSpc>
                <a:spcPct val="90000"/>
              </a:lnSpc>
              <a:spcAft>
                <a:spcPts val="600"/>
              </a:spcAft>
            </a:pPr>
            <a:r>
              <a:rPr lang="en-US" dirty="0">
                <a:latin typeface="Montserrat" panose="00000500000000000000" pitchFamily="2" charset="0"/>
                <a:ea typeface="+mn-lt"/>
                <a:cs typeface="+mn-lt"/>
              </a:rPr>
              <a:t>Current recurring gift donors will be counted and eligible for incentives.</a:t>
            </a:r>
          </a:p>
        </p:txBody>
      </p:sp>
      <p:pic>
        <p:nvPicPr>
          <p:cNvPr id="4" name="Picture 6" descr="A picture containing diagram&#10;&#10;Description automatically generated">
            <a:extLst>
              <a:ext uri="{FF2B5EF4-FFF2-40B4-BE49-F238E27FC236}">
                <a16:creationId xmlns:a16="http://schemas.microsoft.com/office/drawing/2014/main" id="{A6003AAF-872E-E131-DC67-F6ABBDA13730}"/>
              </a:ext>
            </a:extLst>
          </p:cNvPr>
          <p:cNvPicPr>
            <a:picLocks noChangeAspect="1"/>
          </p:cNvPicPr>
          <p:nvPr/>
        </p:nvPicPr>
        <p:blipFill>
          <a:blip r:embed="rId3"/>
          <a:stretch>
            <a:fillRect/>
          </a:stretch>
        </p:blipFill>
        <p:spPr>
          <a:xfrm>
            <a:off x="3013510" y="252532"/>
            <a:ext cx="6397456" cy="1621775"/>
          </a:xfrm>
          <a:prstGeom prst="rect">
            <a:avLst/>
          </a:prstGeom>
        </p:spPr>
      </p:pic>
      <p:pic>
        <p:nvPicPr>
          <p:cNvPr id="10" name="Picture 9" descr="A blue t-shirt with white text on it&#10;&#10;AI-generated content may be incorrect.">
            <a:extLst>
              <a:ext uri="{FF2B5EF4-FFF2-40B4-BE49-F238E27FC236}">
                <a16:creationId xmlns:a16="http://schemas.microsoft.com/office/drawing/2014/main" id="{37AF5EBB-F739-4ACB-EA75-D3E4C07865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8359" y="1684421"/>
            <a:ext cx="3205213" cy="4006516"/>
          </a:xfrm>
          <a:prstGeom prst="rect">
            <a:avLst/>
          </a:prstGeom>
        </p:spPr>
      </p:pic>
      <p:pic>
        <p:nvPicPr>
          <p:cNvPr id="12" name="Picture 11" descr="A blue t-shirt with white text on it&#10;&#10;AI-generated content may be incorrect.">
            <a:extLst>
              <a:ext uri="{FF2B5EF4-FFF2-40B4-BE49-F238E27FC236}">
                <a16:creationId xmlns:a16="http://schemas.microsoft.com/office/drawing/2014/main" id="{F51E2AB0-0C21-D5D7-16EA-7947DDFBB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2714" y="2851678"/>
            <a:ext cx="3076603" cy="3845754"/>
          </a:xfrm>
          <a:prstGeom prst="rect">
            <a:avLst/>
          </a:prstGeom>
        </p:spPr>
      </p:pic>
    </p:spTree>
    <p:extLst>
      <p:ext uri="{BB962C8B-B14F-4D97-AF65-F5344CB8AC3E}">
        <p14:creationId xmlns:p14="http://schemas.microsoft.com/office/powerpoint/2010/main" val="3177927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14074"/>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WAYS TO MAKE GOOD HAPPEN</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2" name="TextBox 1">
            <a:extLst>
              <a:ext uri="{FF2B5EF4-FFF2-40B4-BE49-F238E27FC236}">
                <a16:creationId xmlns:a16="http://schemas.microsoft.com/office/drawing/2014/main" id="{FB45F1D2-3FB5-FAAB-D630-F5A167EF2FDB}"/>
              </a:ext>
            </a:extLst>
          </p:cNvPr>
          <p:cNvSpPr txBox="1"/>
          <p:nvPr/>
        </p:nvSpPr>
        <p:spPr>
          <a:xfrm>
            <a:off x="259214" y="2070307"/>
            <a:ext cx="1001154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Montserrat"/>
                <a:cs typeface="Calibri" panose="020F0502020204030204"/>
              </a:rPr>
              <a:t>Per Pay Period Deductions </a:t>
            </a:r>
          </a:p>
          <a:p>
            <a:pPr marL="742950" lvl="1" indent="-285750">
              <a:buFont typeface="Arial"/>
              <a:buChar char="•"/>
            </a:pPr>
            <a:r>
              <a:rPr lang="en-US" sz="2800" dirty="0">
                <a:latin typeface="Montserrat"/>
                <a:cs typeface="Calibri" panose="020F0502020204030204"/>
              </a:rPr>
              <a:t>Power Hour </a:t>
            </a:r>
          </a:p>
          <a:p>
            <a:pPr marL="742950" lvl="1" indent="-285750">
              <a:buFont typeface="Arial"/>
              <a:buChar char="•"/>
            </a:pPr>
            <a:r>
              <a:rPr lang="en-US" sz="2800" dirty="0">
                <a:latin typeface="Montserrat"/>
                <a:cs typeface="Calibri" panose="020F0502020204030204"/>
              </a:rPr>
              <a:t>Lead for Good </a:t>
            </a:r>
          </a:p>
          <a:p>
            <a:pPr marL="742950" lvl="1" indent="-285750">
              <a:buFont typeface="Arial"/>
              <a:buChar char="•"/>
            </a:pPr>
            <a:r>
              <a:rPr lang="en-US" sz="2800" dirty="0">
                <a:latin typeface="Montserrat"/>
                <a:cs typeface="Calibri" panose="020F0502020204030204"/>
              </a:rPr>
              <a:t>Half Hour Hero</a:t>
            </a:r>
          </a:p>
          <a:p>
            <a:pPr marL="742950" lvl="1" indent="-285750">
              <a:buFont typeface="Arial"/>
              <a:buChar char="•"/>
            </a:pPr>
            <a:r>
              <a:rPr lang="en-US" sz="2800" dirty="0">
                <a:latin typeface="Montserrat"/>
                <a:cs typeface="Calibri" panose="020F0502020204030204"/>
              </a:rPr>
              <a:t>Other chosen amount </a:t>
            </a:r>
          </a:p>
          <a:p>
            <a:r>
              <a:rPr lang="en-US" sz="2800" dirty="0">
                <a:latin typeface="Montserrat"/>
                <a:cs typeface="Calibri" panose="020F0502020204030204"/>
              </a:rPr>
              <a:t>One-time gifts: cash, credit card, payroll deduction</a:t>
            </a:r>
          </a:p>
          <a:p>
            <a:r>
              <a:rPr lang="en-US" sz="2800" dirty="0">
                <a:latin typeface="Montserrat"/>
                <a:cs typeface="Calibri" panose="020F0502020204030204"/>
              </a:rPr>
              <a:t>PTO</a:t>
            </a:r>
          </a:p>
          <a:p>
            <a:pPr marL="742950" lvl="1" indent="-285750">
              <a:buFont typeface="Arial"/>
              <a:buChar char="•"/>
            </a:pPr>
            <a:r>
              <a:rPr lang="en-US" sz="2800" dirty="0">
                <a:latin typeface="Montserrat"/>
                <a:cs typeface="Calibri" panose="020F0502020204030204"/>
              </a:rPr>
              <a:t>Hourly associates</a:t>
            </a:r>
          </a:p>
        </p:txBody>
      </p:sp>
      <p:sp>
        <p:nvSpPr>
          <p:cNvPr id="3" name="TextBox 2">
            <a:extLst>
              <a:ext uri="{FF2B5EF4-FFF2-40B4-BE49-F238E27FC236}">
                <a16:creationId xmlns:a16="http://schemas.microsoft.com/office/drawing/2014/main" id="{3532ED40-3D12-7E50-2359-687CDD73A545}"/>
              </a:ext>
            </a:extLst>
          </p:cNvPr>
          <p:cNvSpPr txBox="1"/>
          <p:nvPr/>
        </p:nvSpPr>
        <p:spPr>
          <a:xfrm>
            <a:off x="1520271" y="5609737"/>
            <a:ext cx="917133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latin typeface="Montserrat"/>
                <a:cs typeface="Calibri"/>
              </a:rPr>
              <a:t>Visit bsmhgiveforgood.com or scan the QR Code to make your gift today!</a:t>
            </a:r>
            <a:endParaRPr lang="en-US" b="1" dirty="0">
              <a:latin typeface="Montserrat"/>
            </a:endParaRPr>
          </a:p>
        </p:txBody>
      </p:sp>
      <p:pic>
        <p:nvPicPr>
          <p:cNvPr id="4" name="Picture 3" descr="A qr code on a white background&#10;&#10;AI-generated content may be incorrect.">
            <a:extLst>
              <a:ext uri="{FF2B5EF4-FFF2-40B4-BE49-F238E27FC236}">
                <a16:creationId xmlns:a16="http://schemas.microsoft.com/office/drawing/2014/main" id="{4DC14968-54B8-1B4B-575B-1007C6D50A45}"/>
              </a:ext>
            </a:extLst>
          </p:cNvPr>
          <p:cNvPicPr>
            <a:picLocks noChangeAspect="1"/>
          </p:cNvPicPr>
          <p:nvPr/>
        </p:nvPicPr>
        <p:blipFill>
          <a:blip r:embed="rId4"/>
          <a:stretch>
            <a:fillRect/>
          </a:stretch>
        </p:blipFill>
        <p:spPr>
          <a:xfrm>
            <a:off x="9503578" y="2590988"/>
            <a:ext cx="2469313" cy="2498067"/>
          </a:xfrm>
          <a:prstGeom prst="rect">
            <a:avLst/>
          </a:prstGeom>
        </p:spPr>
      </p:pic>
    </p:spTree>
    <p:extLst>
      <p:ext uri="{BB962C8B-B14F-4D97-AF65-F5344CB8AC3E}">
        <p14:creationId xmlns:p14="http://schemas.microsoft.com/office/powerpoint/2010/main" val="291450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p:cNvPicPr>
          <p:nvPr/>
        </p:nvPicPr>
        <p:blipFill rotWithShape="1">
          <a:blip r:embed="rId3"/>
          <a:srcRect b="74991"/>
          <a:stretch/>
        </p:blipFill>
        <p:spPr>
          <a:xfrm>
            <a:off x="0" y="1"/>
            <a:ext cx="12211877" cy="1600200"/>
          </a:xfrm>
          <a:prstGeom prst="rect">
            <a:avLst/>
          </a:prstGeom>
          <a:ln>
            <a:noFill/>
          </a:ln>
        </p:spPr>
      </p:pic>
      <p:sp>
        <p:nvSpPr>
          <p:cNvPr id="5" name="TextBox 5"/>
          <p:cNvSpPr txBox="1"/>
          <p:nvPr/>
        </p:nvSpPr>
        <p:spPr>
          <a:xfrm>
            <a:off x="325417" y="333879"/>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INCENTIVES</a:t>
            </a:r>
            <a:endParaRPr lang="en-US" dirty="0">
              <a:solidFill>
                <a:schemeClr val="bg1"/>
              </a:solidFill>
              <a:latin typeface="Montserrat"/>
            </a:endParaRPr>
          </a:p>
        </p:txBody>
      </p:sp>
      <p:pic>
        <p:nvPicPr>
          <p:cNvPr id="2" name="Picture 1">
            <a:extLst>
              <a:ext uri="{FF2B5EF4-FFF2-40B4-BE49-F238E27FC236}">
                <a16:creationId xmlns:a16="http://schemas.microsoft.com/office/drawing/2014/main" id="{2A49371C-92BB-C7D9-C6F9-65CFFC141C3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00" b="88800" l="5495" r="95447">
                        <a14:foregroundMark x1="7064" y1="49600" x2="5651" y2="80800"/>
                        <a14:foregroundMark x1="29827" y1="18400" x2="28571" y2="74400"/>
                        <a14:foregroundMark x1="68511" y1="64000" x2="68132" y2="74400"/>
                        <a14:foregroundMark x1="69648" y1="32800" x2="68511" y2="64000"/>
                        <a14:foregroundMark x1="70173" y1="18400" x2="69648" y2="32800"/>
                        <a14:foregroundMark x1="75196" y1="13600" x2="75196" y2="22400"/>
                        <a14:foregroundMark x1="87912" y1="43200" x2="87912" y2="43200"/>
                        <a14:foregroundMark x1="95447" y1="76000" x2="95447" y2="76000"/>
                        <a14:backgroundMark x1="66091" y1="64000" x2="66091" y2="64000"/>
                        <a14:backgroundMark x1="69074" y1="32800" x2="69074" y2="32800"/>
                        <a14:backgroundMark x1="69074" y1="32800" x2="69074" y2="32800"/>
                        <a14:backgroundMark x1="69859" y1="32800" x2="69859" y2="32800"/>
                      </a14:backgroundRemoval>
                    </a14:imgEffect>
                  </a14:imgLayer>
                </a14:imgProps>
              </a:ext>
            </a:extLst>
          </a:blip>
          <a:stretch>
            <a:fillRect/>
          </a:stretch>
        </p:blipFill>
        <p:spPr>
          <a:xfrm>
            <a:off x="7002707" y="5041836"/>
            <a:ext cx="2567987" cy="503922"/>
          </a:xfrm>
          <a:prstGeom prst="rect">
            <a:avLst/>
          </a:prstGeom>
        </p:spPr>
      </p:pic>
      <p:sp>
        <p:nvSpPr>
          <p:cNvPr id="12" name="TextBox 11">
            <a:extLst>
              <a:ext uri="{FF2B5EF4-FFF2-40B4-BE49-F238E27FC236}">
                <a16:creationId xmlns:a16="http://schemas.microsoft.com/office/drawing/2014/main" id="{5635828B-069F-3F6D-AD9C-ADCA239FB1BC}"/>
              </a:ext>
            </a:extLst>
          </p:cNvPr>
          <p:cNvSpPr txBox="1"/>
          <p:nvPr/>
        </p:nvSpPr>
        <p:spPr>
          <a:xfrm>
            <a:off x="6951039" y="5551328"/>
            <a:ext cx="4467915" cy="338554"/>
          </a:xfrm>
          <a:prstGeom prst="rect">
            <a:avLst/>
          </a:prstGeom>
          <a:noFill/>
        </p:spPr>
        <p:txBody>
          <a:bodyPr wrap="square">
            <a:spAutoFit/>
          </a:bodyPr>
          <a:lstStyle/>
          <a:p>
            <a:pPr algn="ctr"/>
            <a:r>
              <a:rPr lang="en-US" sz="1600" b="1" u="sng" dirty="0">
                <a:latin typeface="Montserrat"/>
              </a:rPr>
              <a:t>All</a:t>
            </a:r>
            <a:r>
              <a:rPr lang="en-US" sz="1600" b="1" dirty="0">
                <a:latin typeface="Montserrat"/>
              </a:rPr>
              <a:t> </a:t>
            </a:r>
            <a:r>
              <a:rPr lang="en-US" sz="1600" dirty="0">
                <a:latin typeface="Montserrat"/>
              </a:rPr>
              <a:t>donors will receive 75 Be Well points. </a:t>
            </a:r>
            <a:endParaRPr lang="en-US" sz="1600" dirty="0">
              <a:latin typeface="Montserrat"/>
              <a:cs typeface="Calibri"/>
            </a:endParaRPr>
          </a:p>
        </p:txBody>
      </p:sp>
      <p:sp>
        <p:nvSpPr>
          <p:cNvPr id="15" name="TextBox 14">
            <a:extLst>
              <a:ext uri="{FF2B5EF4-FFF2-40B4-BE49-F238E27FC236}">
                <a16:creationId xmlns:a16="http://schemas.microsoft.com/office/drawing/2014/main" id="{3ECDAD69-528D-421E-B51B-58C2288FF086}"/>
              </a:ext>
            </a:extLst>
          </p:cNvPr>
          <p:cNvSpPr txBox="1"/>
          <p:nvPr/>
        </p:nvSpPr>
        <p:spPr>
          <a:xfrm>
            <a:off x="325417" y="4616401"/>
            <a:ext cx="5247501" cy="615553"/>
          </a:xfrm>
          <a:prstGeom prst="rect">
            <a:avLst/>
          </a:prstGeom>
          <a:noFill/>
        </p:spPr>
        <p:txBody>
          <a:bodyPr wrap="square" lIns="91440" tIns="45720" rIns="91440" bIns="45720" rtlCol="0" anchor="t">
            <a:spAutoFit/>
          </a:bodyPr>
          <a:lstStyle/>
          <a:p>
            <a:r>
              <a:rPr lang="en-US" b="1" dirty="0">
                <a:solidFill>
                  <a:srgbClr val="059548"/>
                </a:solidFill>
                <a:latin typeface="Montserrat"/>
              </a:rPr>
              <a:t>Lead for Good</a:t>
            </a:r>
          </a:p>
          <a:p>
            <a:pPr marL="171450" indent="-171450">
              <a:buFont typeface="Arial" panose="020B0604020202020204" pitchFamily="34" charset="0"/>
              <a:buChar char="•"/>
            </a:pPr>
            <a:r>
              <a:rPr lang="en-US" sz="1600" b="1" dirty="0">
                <a:latin typeface="Montserrat"/>
              </a:rPr>
              <a:t> $1,001 one-time gift or $38.50 per pay period</a:t>
            </a:r>
          </a:p>
        </p:txBody>
      </p:sp>
      <p:sp>
        <p:nvSpPr>
          <p:cNvPr id="13" name="TextBox 12">
            <a:extLst>
              <a:ext uri="{FF2B5EF4-FFF2-40B4-BE49-F238E27FC236}">
                <a16:creationId xmlns:a16="http://schemas.microsoft.com/office/drawing/2014/main" id="{2F71A130-B67F-4A83-B502-32E6F5DA504D}"/>
              </a:ext>
            </a:extLst>
          </p:cNvPr>
          <p:cNvSpPr txBox="1"/>
          <p:nvPr/>
        </p:nvSpPr>
        <p:spPr>
          <a:xfrm>
            <a:off x="394906" y="5607325"/>
            <a:ext cx="4614051" cy="615553"/>
          </a:xfrm>
          <a:prstGeom prst="rect">
            <a:avLst/>
          </a:prstGeom>
          <a:noFill/>
        </p:spPr>
        <p:txBody>
          <a:bodyPr wrap="square" rtlCol="0">
            <a:spAutoFit/>
          </a:bodyPr>
          <a:lstStyle/>
          <a:p>
            <a:r>
              <a:rPr lang="en-US" b="1" dirty="0">
                <a:solidFill>
                  <a:srgbClr val="059548"/>
                </a:solidFill>
                <a:latin typeface="Montserrat" panose="020B0604020202020204" charset="0"/>
              </a:rPr>
              <a:t>Half Hour Hero</a:t>
            </a:r>
          </a:p>
          <a:p>
            <a:pPr marL="285750" indent="-285750">
              <a:buFont typeface="Arial" panose="020B0604020202020204" pitchFamily="34" charset="0"/>
              <a:buChar char="•"/>
            </a:pPr>
            <a:r>
              <a:rPr lang="en-US" sz="1600" b="1" dirty="0">
                <a:latin typeface="Montserrat" panose="020B0604020202020204" charset="0"/>
              </a:rPr>
              <a:t>One half hour of pay per pay period</a:t>
            </a:r>
          </a:p>
        </p:txBody>
      </p:sp>
      <p:sp>
        <p:nvSpPr>
          <p:cNvPr id="19" name="TextBox 18">
            <a:extLst>
              <a:ext uri="{FF2B5EF4-FFF2-40B4-BE49-F238E27FC236}">
                <a16:creationId xmlns:a16="http://schemas.microsoft.com/office/drawing/2014/main" id="{CC401306-4CB1-435A-A4A8-EE9B674EB606}"/>
              </a:ext>
            </a:extLst>
          </p:cNvPr>
          <p:cNvSpPr txBox="1"/>
          <p:nvPr/>
        </p:nvSpPr>
        <p:spPr>
          <a:xfrm>
            <a:off x="656228" y="5193428"/>
            <a:ext cx="3047786" cy="338554"/>
          </a:xfrm>
          <a:prstGeom prst="rect">
            <a:avLst/>
          </a:prstGeom>
          <a:noFill/>
        </p:spPr>
        <p:txBody>
          <a:bodyPr wrap="square" lIns="91440" tIns="45720" rIns="91440" bIns="45720" rtlCol="0" anchor="t">
            <a:spAutoFit/>
          </a:bodyPr>
          <a:lstStyle/>
          <a:p>
            <a:pPr algn="ctr"/>
            <a:r>
              <a:rPr lang="en-US" sz="1600" dirty="0">
                <a:latin typeface="Montserrat"/>
              </a:rPr>
              <a:t>1,000 Called to Shine points</a:t>
            </a:r>
          </a:p>
        </p:txBody>
      </p:sp>
      <p:sp>
        <p:nvSpPr>
          <p:cNvPr id="20" name="TextBox 19">
            <a:extLst>
              <a:ext uri="{FF2B5EF4-FFF2-40B4-BE49-F238E27FC236}">
                <a16:creationId xmlns:a16="http://schemas.microsoft.com/office/drawing/2014/main" id="{98762093-001C-4C25-B4F2-4E0FA679E787}"/>
              </a:ext>
            </a:extLst>
          </p:cNvPr>
          <p:cNvSpPr txBox="1"/>
          <p:nvPr/>
        </p:nvSpPr>
        <p:spPr>
          <a:xfrm>
            <a:off x="455163" y="6185567"/>
            <a:ext cx="3343646" cy="338554"/>
          </a:xfrm>
          <a:prstGeom prst="rect">
            <a:avLst/>
          </a:prstGeom>
          <a:noFill/>
        </p:spPr>
        <p:txBody>
          <a:bodyPr wrap="square" lIns="91440" tIns="45720" rIns="91440" bIns="45720" rtlCol="0" anchor="t">
            <a:spAutoFit/>
          </a:bodyPr>
          <a:lstStyle/>
          <a:p>
            <a:pPr algn="ctr"/>
            <a:r>
              <a:rPr lang="en-US" sz="1600" dirty="0">
                <a:latin typeface="Montserrat"/>
              </a:rPr>
              <a:t>600 Called to Shine points</a:t>
            </a:r>
          </a:p>
        </p:txBody>
      </p:sp>
      <p:sp>
        <p:nvSpPr>
          <p:cNvPr id="7" name="TextBox 6">
            <a:extLst>
              <a:ext uri="{FF2B5EF4-FFF2-40B4-BE49-F238E27FC236}">
                <a16:creationId xmlns:a16="http://schemas.microsoft.com/office/drawing/2014/main" id="{3DF9EDC2-3B9F-E8FF-9D30-E5B4CA49779B}"/>
              </a:ext>
            </a:extLst>
          </p:cNvPr>
          <p:cNvSpPr txBox="1"/>
          <p:nvPr/>
        </p:nvSpPr>
        <p:spPr>
          <a:xfrm>
            <a:off x="7076520" y="2643432"/>
            <a:ext cx="4216954" cy="2369880"/>
          </a:xfrm>
          <a:prstGeom prst="rect">
            <a:avLst/>
          </a:prstGeom>
          <a:noFill/>
        </p:spPr>
        <p:txBody>
          <a:bodyPr wrap="square">
            <a:spAutoFit/>
          </a:bodyPr>
          <a:lstStyle/>
          <a:p>
            <a:r>
              <a:rPr lang="en-US" b="1" dirty="0">
                <a:solidFill>
                  <a:srgbClr val="059548"/>
                </a:solidFill>
                <a:latin typeface="Montserrat"/>
              </a:rPr>
              <a:t>All other recurring donors</a:t>
            </a:r>
          </a:p>
          <a:p>
            <a:r>
              <a:rPr lang="en-US" sz="1600" dirty="0">
                <a:latin typeface="Montserrat"/>
              </a:rPr>
              <a:t>100 Called to Shine Points</a:t>
            </a:r>
          </a:p>
          <a:p>
            <a:endParaRPr lang="en-US" b="1" dirty="0">
              <a:solidFill>
                <a:srgbClr val="059548"/>
              </a:solidFill>
              <a:latin typeface="Montserrat"/>
            </a:endParaRPr>
          </a:p>
          <a:p>
            <a:r>
              <a:rPr lang="en-US" b="1" dirty="0">
                <a:solidFill>
                  <a:srgbClr val="059548"/>
                </a:solidFill>
                <a:latin typeface="Montserrat"/>
              </a:rPr>
              <a:t>The BIG GIVE donors</a:t>
            </a:r>
          </a:p>
          <a:p>
            <a:r>
              <a:rPr lang="en-US" sz="1600" dirty="0">
                <a:latin typeface="Montserrat"/>
              </a:rPr>
              <a:t>Donors who make a first-time, recurring gift before midnight 8/26/2026 will receive 500 Called to Shine Points</a:t>
            </a:r>
          </a:p>
          <a:p>
            <a:pPr algn="ctr"/>
            <a:endParaRPr lang="en-US" sz="1400" b="1" dirty="0">
              <a:solidFill>
                <a:srgbClr val="059548"/>
              </a:solidFill>
              <a:latin typeface="Montserrat"/>
            </a:endParaRPr>
          </a:p>
        </p:txBody>
      </p:sp>
      <p:grpSp>
        <p:nvGrpSpPr>
          <p:cNvPr id="63" name="Group 62">
            <a:extLst>
              <a:ext uri="{FF2B5EF4-FFF2-40B4-BE49-F238E27FC236}">
                <a16:creationId xmlns:a16="http://schemas.microsoft.com/office/drawing/2014/main" id="{7D766626-1513-BDCC-D374-F8B4A29210B9}"/>
              </a:ext>
            </a:extLst>
          </p:cNvPr>
          <p:cNvGrpSpPr/>
          <p:nvPr/>
        </p:nvGrpSpPr>
        <p:grpSpPr>
          <a:xfrm>
            <a:off x="-20112" y="2174292"/>
            <a:ext cx="5135594" cy="2174801"/>
            <a:chOff x="-8885" y="2500865"/>
            <a:chExt cx="3927379" cy="1716601"/>
          </a:xfrm>
        </p:grpSpPr>
        <p:sp>
          <p:nvSpPr>
            <p:cNvPr id="6" name="TextBox 5">
              <a:extLst>
                <a:ext uri="{FF2B5EF4-FFF2-40B4-BE49-F238E27FC236}">
                  <a16:creationId xmlns:a16="http://schemas.microsoft.com/office/drawing/2014/main" id="{33872DB2-80BB-4AF7-97B3-90F5F8CBC92B}"/>
                </a:ext>
              </a:extLst>
            </p:cNvPr>
            <p:cNvSpPr txBox="1"/>
            <p:nvPr/>
          </p:nvSpPr>
          <p:spPr>
            <a:xfrm>
              <a:off x="255352" y="2500865"/>
              <a:ext cx="3477173" cy="615553"/>
            </a:xfrm>
            <a:prstGeom prst="rect">
              <a:avLst/>
            </a:prstGeom>
            <a:noFill/>
          </p:spPr>
          <p:txBody>
            <a:bodyPr wrap="square" lIns="91440" tIns="45720" rIns="91440" bIns="45720" rtlCol="0" anchor="t">
              <a:spAutoFit/>
            </a:bodyPr>
            <a:lstStyle/>
            <a:p>
              <a:r>
                <a:rPr lang="en-US" b="1" dirty="0">
                  <a:solidFill>
                    <a:srgbClr val="059548"/>
                  </a:solidFill>
                  <a:latin typeface="Montserrat"/>
                </a:rPr>
                <a:t>Power Hour</a:t>
              </a:r>
            </a:p>
            <a:p>
              <a:pPr marL="285750" indent="-285750">
                <a:buFont typeface="Arial" panose="020B0604020202020204" pitchFamily="34" charset="0"/>
                <a:buChar char="•"/>
              </a:pPr>
              <a:r>
                <a:rPr lang="en-US" sz="1600" b="1" dirty="0">
                  <a:latin typeface="Montserrat"/>
                </a:rPr>
                <a:t>1 hour of pay per pay period</a:t>
              </a:r>
            </a:p>
          </p:txBody>
        </p:sp>
        <p:sp>
          <p:nvSpPr>
            <p:cNvPr id="9" name="TextBox 8">
              <a:extLst>
                <a:ext uri="{FF2B5EF4-FFF2-40B4-BE49-F238E27FC236}">
                  <a16:creationId xmlns:a16="http://schemas.microsoft.com/office/drawing/2014/main" id="{923839CB-7E53-42C0-B673-2279F6BDE57F}"/>
                </a:ext>
              </a:extLst>
            </p:cNvPr>
            <p:cNvSpPr txBox="1"/>
            <p:nvPr/>
          </p:nvSpPr>
          <p:spPr>
            <a:xfrm>
              <a:off x="-8885" y="2911072"/>
              <a:ext cx="3224861" cy="267225"/>
            </a:xfrm>
            <a:prstGeom prst="rect">
              <a:avLst/>
            </a:prstGeom>
            <a:noFill/>
          </p:spPr>
          <p:txBody>
            <a:bodyPr wrap="square" lIns="91440" tIns="45720" rIns="91440" bIns="45720" rtlCol="0" anchor="t">
              <a:spAutoFit/>
            </a:bodyPr>
            <a:lstStyle/>
            <a:p>
              <a:pPr algn="ctr"/>
              <a:r>
                <a:rPr lang="en-US" sz="1600" dirty="0">
                  <a:latin typeface="Montserrat"/>
                </a:rPr>
                <a:t>1,200 Called to Shine points</a:t>
              </a:r>
            </a:p>
          </p:txBody>
        </p:sp>
        <p:sp>
          <p:nvSpPr>
            <p:cNvPr id="34" name="TextBox 33">
              <a:extLst>
                <a:ext uri="{FF2B5EF4-FFF2-40B4-BE49-F238E27FC236}">
                  <a16:creationId xmlns:a16="http://schemas.microsoft.com/office/drawing/2014/main" id="{D34BA36F-D84F-9CF1-C7FE-4A058E9BDA81}"/>
                </a:ext>
              </a:extLst>
            </p:cNvPr>
            <p:cNvSpPr txBox="1"/>
            <p:nvPr/>
          </p:nvSpPr>
          <p:spPr>
            <a:xfrm>
              <a:off x="1313448" y="3491224"/>
              <a:ext cx="342814" cy="523220"/>
            </a:xfrm>
            <a:prstGeom prst="rect">
              <a:avLst/>
            </a:prstGeom>
            <a:noFill/>
          </p:spPr>
          <p:txBody>
            <a:bodyPr wrap="square" rtlCol="0">
              <a:spAutoFit/>
            </a:bodyPr>
            <a:lstStyle/>
            <a:p>
              <a:r>
                <a:rPr lang="en-US" sz="2800" b="1" dirty="0">
                  <a:solidFill>
                    <a:srgbClr val="059548"/>
                  </a:solidFill>
                  <a:latin typeface="Montserrat" panose="00000500000000000000" pitchFamily="2" charset="0"/>
                </a:rPr>
                <a:t>x</a:t>
              </a:r>
              <a:endParaRPr lang="en-US" sz="1600" b="1" dirty="0">
                <a:solidFill>
                  <a:srgbClr val="059548"/>
                </a:solidFill>
                <a:latin typeface="Montserrat" panose="00000500000000000000" pitchFamily="2" charset="0"/>
              </a:endParaRPr>
            </a:p>
          </p:txBody>
        </p:sp>
        <p:sp>
          <p:nvSpPr>
            <p:cNvPr id="36" name="TextBox 35">
              <a:extLst>
                <a:ext uri="{FF2B5EF4-FFF2-40B4-BE49-F238E27FC236}">
                  <a16:creationId xmlns:a16="http://schemas.microsoft.com/office/drawing/2014/main" id="{17FF345B-A331-7BCE-EB9C-B8EC75CC0CEC}"/>
                </a:ext>
              </a:extLst>
            </p:cNvPr>
            <p:cNvSpPr txBox="1"/>
            <p:nvPr/>
          </p:nvSpPr>
          <p:spPr>
            <a:xfrm>
              <a:off x="2610837" y="3484226"/>
              <a:ext cx="342814" cy="523220"/>
            </a:xfrm>
            <a:prstGeom prst="rect">
              <a:avLst/>
            </a:prstGeom>
            <a:noFill/>
          </p:spPr>
          <p:txBody>
            <a:bodyPr wrap="square" rtlCol="0">
              <a:spAutoFit/>
            </a:bodyPr>
            <a:lstStyle/>
            <a:p>
              <a:r>
                <a:rPr lang="en-US" sz="2800" b="1" dirty="0">
                  <a:solidFill>
                    <a:srgbClr val="059548"/>
                  </a:solidFill>
                  <a:latin typeface="Montserrat" panose="00000500000000000000" pitchFamily="2" charset="0"/>
                </a:rPr>
                <a:t>=</a:t>
              </a:r>
              <a:endParaRPr lang="en-US" sz="1400" b="1" dirty="0">
                <a:solidFill>
                  <a:srgbClr val="059548"/>
                </a:solidFill>
                <a:latin typeface="Montserrat" panose="00000500000000000000" pitchFamily="2" charset="0"/>
              </a:endParaRPr>
            </a:p>
          </p:txBody>
        </p:sp>
        <p:grpSp>
          <p:nvGrpSpPr>
            <p:cNvPr id="61" name="Group 60">
              <a:extLst>
                <a:ext uri="{FF2B5EF4-FFF2-40B4-BE49-F238E27FC236}">
                  <a16:creationId xmlns:a16="http://schemas.microsoft.com/office/drawing/2014/main" id="{C9CF87E9-8DB7-B4C6-64A4-8D6180C946E7}"/>
                </a:ext>
              </a:extLst>
            </p:cNvPr>
            <p:cNvGrpSpPr/>
            <p:nvPr/>
          </p:nvGrpSpPr>
          <p:grpSpPr>
            <a:xfrm>
              <a:off x="255352" y="3253287"/>
              <a:ext cx="3663142" cy="964179"/>
              <a:chOff x="2062935" y="3362282"/>
              <a:chExt cx="2635486" cy="671275"/>
            </a:xfrm>
          </p:grpSpPr>
          <p:sp>
            <p:nvSpPr>
              <p:cNvPr id="22" name="Flowchart: Connector 21">
                <a:extLst>
                  <a:ext uri="{FF2B5EF4-FFF2-40B4-BE49-F238E27FC236}">
                    <a16:creationId xmlns:a16="http://schemas.microsoft.com/office/drawing/2014/main" id="{8FF32391-6009-2567-5DCA-6E7DEE14569C}"/>
                  </a:ext>
                </a:extLst>
              </p:cNvPr>
              <p:cNvSpPr/>
              <p:nvPr/>
            </p:nvSpPr>
            <p:spPr>
              <a:xfrm>
                <a:off x="2149338" y="3362282"/>
                <a:ext cx="640080" cy="640080"/>
              </a:xfrm>
              <a:prstGeom prst="flowChartConnector">
                <a:avLst/>
              </a:prstGeom>
              <a:solidFill>
                <a:srgbClr val="0033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4" name="Flowchart: Connector 23">
                <a:extLst>
                  <a:ext uri="{FF2B5EF4-FFF2-40B4-BE49-F238E27FC236}">
                    <a16:creationId xmlns:a16="http://schemas.microsoft.com/office/drawing/2014/main" id="{6280D71A-745C-224E-4B7F-E3D1F853DF45}"/>
                  </a:ext>
                </a:extLst>
              </p:cNvPr>
              <p:cNvSpPr/>
              <p:nvPr/>
            </p:nvSpPr>
            <p:spPr>
              <a:xfrm>
                <a:off x="3996035" y="3393477"/>
                <a:ext cx="640080" cy="640080"/>
              </a:xfrm>
              <a:prstGeom prst="flowChartConnector">
                <a:avLst/>
              </a:prstGeom>
              <a:solidFill>
                <a:srgbClr val="0595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6" name="TextBox 25">
                <a:extLst>
                  <a:ext uri="{FF2B5EF4-FFF2-40B4-BE49-F238E27FC236}">
                    <a16:creationId xmlns:a16="http://schemas.microsoft.com/office/drawing/2014/main" id="{06EFC538-B0AA-E28D-31E2-B5164E770436}"/>
                  </a:ext>
                </a:extLst>
              </p:cNvPr>
              <p:cNvSpPr txBox="1"/>
              <p:nvPr/>
            </p:nvSpPr>
            <p:spPr>
              <a:xfrm>
                <a:off x="2062935" y="3473380"/>
                <a:ext cx="742072" cy="287526"/>
              </a:xfrm>
              <a:prstGeom prst="rect">
                <a:avLst/>
              </a:prstGeom>
              <a:noFill/>
            </p:spPr>
            <p:txBody>
              <a:bodyPr wrap="square" rtlCol="0">
                <a:spAutoFit/>
              </a:bodyPr>
              <a:lstStyle/>
              <a:p>
                <a:pPr algn="ctr"/>
                <a:r>
                  <a:rPr lang="en-US" sz="2000" b="1" dirty="0">
                    <a:solidFill>
                      <a:schemeClr val="bg1"/>
                    </a:solidFill>
                    <a:latin typeface="Montserrat" panose="00000500000000000000" pitchFamily="2" charset="0"/>
                  </a:rPr>
                  <a:t>$</a:t>
                </a:r>
                <a:r>
                  <a:rPr lang="en-US" sz="600" b="1" dirty="0">
                    <a:solidFill>
                      <a:schemeClr val="bg1"/>
                    </a:solidFill>
                    <a:latin typeface="Montserrat" panose="00000500000000000000" pitchFamily="2" charset="0"/>
                  </a:rPr>
                  <a:t> </a:t>
                </a:r>
                <a:r>
                  <a:rPr lang="en-US" sz="2800" b="1" dirty="0">
                    <a:solidFill>
                      <a:schemeClr val="bg1"/>
                    </a:solidFill>
                    <a:latin typeface="Montserrat" panose="00000500000000000000" pitchFamily="2" charset="0"/>
                  </a:rPr>
                  <a:t>15</a:t>
                </a:r>
                <a:endParaRPr lang="en-US" sz="1400" b="1" dirty="0">
                  <a:solidFill>
                    <a:schemeClr val="bg1"/>
                  </a:solidFill>
                  <a:latin typeface="Montserrat" panose="00000500000000000000" pitchFamily="2" charset="0"/>
                </a:endParaRPr>
              </a:p>
            </p:txBody>
          </p:sp>
          <p:sp>
            <p:nvSpPr>
              <p:cNvPr id="28" name="TextBox 27">
                <a:extLst>
                  <a:ext uri="{FF2B5EF4-FFF2-40B4-BE49-F238E27FC236}">
                    <a16:creationId xmlns:a16="http://schemas.microsoft.com/office/drawing/2014/main" id="{DBA695CC-6CD4-6A21-45A9-11347ABE07F7}"/>
                  </a:ext>
                </a:extLst>
              </p:cNvPr>
              <p:cNvSpPr txBox="1"/>
              <p:nvPr/>
            </p:nvSpPr>
            <p:spPr>
              <a:xfrm>
                <a:off x="3958842" y="3464339"/>
                <a:ext cx="739579" cy="287526"/>
              </a:xfrm>
              <a:prstGeom prst="rect">
                <a:avLst/>
              </a:prstGeom>
              <a:noFill/>
            </p:spPr>
            <p:txBody>
              <a:bodyPr wrap="square" rtlCol="0">
                <a:spAutoFit/>
              </a:bodyPr>
              <a:lstStyle/>
              <a:p>
                <a:pPr algn="ctr"/>
                <a:r>
                  <a:rPr lang="en-US" sz="2000" b="1" dirty="0">
                    <a:solidFill>
                      <a:schemeClr val="bg1"/>
                    </a:solidFill>
                    <a:latin typeface="Montserrat" panose="00000500000000000000" pitchFamily="2" charset="0"/>
                  </a:rPr>
                  <a:t>$</a:t>
                </a:r>
                <a:r>
                  <a:rPr lang="en-US" sz="2800" b="1" dirty="0">
                    <a:solidFill>
                      <a:schemeClr val="bg1"/>
                    </a:solidFill>
                    <a:latin typeface="Montserrat" panose="00000500000000000000" pitchFamily="2" charset="0"/>
                  </a:rPr>
                  <a:t>390</a:t>
                </a:r>
                <a:endParaRPr lang="en-US" b="1" dirty="0">
                  <a:solidFill>
                    <a:schemeClr val="bg1"/>
                  </a:solidFill>
                  <a:latin typeface="Montserrat" panose="00000500000000000000" pitchFamily="2" charset="0"/>
                </a:endParaRPr>
              </a:p>
            </p:txBody>
          </p:sp>
          <p:sp>
            <p:nvSpPr>
              <p:cNvPr id="29" name="TextBox 28">
                <a:extLst>
                  <a:ext uri="{FF2B5EF4-FFF2-40B4-BE49-F238E27FC236}">
                    <a16:creationId xmlns:a16="http://schemas.microsoft.com/office/drawing/2014/main" id="{9BA4070D-4162-1154-E1C2-23189831D3B6}"/>
                  </a:ext>
                </a:extLst>
              </p:cNvPr>
              <p:cNvSpPr txBox="1"/>
              <p:nvPr/>
            </p:nvSpPr>
            <p:spPr>
              <a:xfrm>
                <a:off x="2202041" y="3716442"/>
                <a:ext cx="523419" cy="169133"/>
              </a:xfrm>
              <a:prstGeom prst="rect">
                <a:avLst/>
              </a:prstGeom>
              <a:noFill/>
            </p:spPr>
            <p:txBody>
              <a:bodyPr wrap="square" rtlCol="0">
                <a:spAutoFit/>
              </a:bodyPr>
              <a:lstStyle/>
              <a:p>
                <a:pPr algn="ctr"/>
                <a:r>
                  <a:rPr lang="en-US" sz="1400" dirty="0">
                    <a:solidFill>
                      <a:schemeClr val="bg1"/>
                    </a:solidFill>
                    <a:latin typeface="Montserrat" panose="00000500000000000000" pitchFamily="2" charset="0"/>
                  </a:rPr>
                  <a:t>1</a:t>
                </a:r>
                <a:r>
                  <a:rPr lang="en-US" sz="700" b="1" dirty="0">
                    <a:solidFill>
                      <a:schemeClr val="bg1"/>
                    </a:solidFill>
                    <a:latin typeface="Montserrat" panose="00000500000000000000" pitchFamily="2" charset="0"/>
                  </a:rPr>
                  <a:t> </a:t>
                </a:r>
                <a:r>
                  <a:rPr lang="en-US" sz="1400" dirty="0">
                    <a:solidFill>
                      <a:schemeClr val="bg1"/>
                    </a:solidFill>
                    <a:latin typeface="Montserrat" panose="00000500000000000000" pitchFamily="2" charset="0"/>
                  </a:rPr>
                  <a:t>hour</a:t>
                </a:r>
                <a:endParaRPr lang="en-US" sz="700" dirty="0">
                  <a:solidFill>
                    <a:schemeClr val="bg1"/>
                  </a:solidFill>
                  <a:latin typeface="Montserrat" panose="00000500000000000000" pitchFamily="2" charset="0"/>
                </a:endParaRPr>
              </a:p>
            </p:txBody>
          </p:sp>
          <p:sp>
            <p:nvSpPr>
              <p:cNvPr id="32" name="TextBox 31">
                <a:extLst>
                  <a:ext uri="{FF2B5EF4-FFF2-40B4-BE49-F238E27FC236}">
                    <a16:creationId xmlns:a16="http://schemas.microsoft.com/office/drawing/2014/main" id="{9D0985E1-29DE-BCAE-461C-7F400E7BC991}"/>
                  </a:ext>
                </a:extLst>
              </p:cNvPr>
              <p:cNvSpPr txBox="1"/>
              <p:nvPr/>
            </p:nvSpPr>
            <p:spPr>
              <a:xfrm>
                <a:off x="3946285" y="3743525"/>
                <a:ext cx="739579" cy="169133"/>
              </a:xfrm>
              <a:prstGeom prst="rect">
                <a:avLst/>
              </a:prstGeom>
              <a:noFill/>
            </p:spPr>
            <p:txBody>
              <a:bodyPr wrap="square" rtlCol="0">
                <a:spAutoFit/>
              </a:bodyPr>
              <a:lstStyle/>
              <a:p>
                <a:pPr algn="ctr"/>
                <a:r>
                  <a:rPr lang="en-US" sz="1400" dirty="0">
                    <a:solidFill>
                      <a:schemeClr val="bg1"/>
                    </a:solidFill>
                    <a:latin typeface="Montserrat" panose="00000500000000000000" pitchFamily="2" charset="0"/>
                  </a:rPr>
                  <a:t>total gift</a:t>
                </a:r>
              </a:p>
            </p:txBody>
          </p:sp>
          <p:sp>
            <p:nvSpPr>
              <p:cNvPr id="55" name="Flowchart: Connector 54">
                <a:extLst>
                  <a:ext uri="{FF2B5EF4-FFF2-40B4-BE49-F238E27FC236}">
                    <a16:creationId xmlns:a16="http://schemas.microsoft.com/office/drawing/2014/main" id="{FD6A22FC-057C-7B6A-5B1E-5647F81A0DA4}"/>
                  </a:ext>
                </a:extLst>
              </p:cNvPr>
              <p:cNvSpPr/>
              <p:nvPr/>
            </p:nvSpPr>
            <p:spPr>
              <a:xfrm>
                <a:off x="3083391" y="3368168"/>
                <a:ext cx="640080" cy="640080"/>
              </a:xfrm>
              <a:prstGeom prst="flowChartConnector">
                <a:avLst/>
              </a:prstGeom>
              <a:solidFill>
                <a:srgbClr val="0033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7" name="TextBox 26">
                <a:extLst>
                  <a:ext uri="{FF2B5EF4-FFF2-40B4-BE49-F238E27FC236}">
                    <a16:creationId xmlns:a16="http://schemas.microsoft.com/office/drawing/2014/main" id="{D6DF82BD-F528-0E4E-D9A9-4EC56673562D}"/>
                  </a:ext>
                </a:extLst>
              </p:cNvPr>
              <p:cNvSpPr txBox="1"/>
              <p:nvPr/>
            </p:nvSpPr>
            <p:spPr>
              <a:xfrm>
                <a:off x="3116497" y="3466580"/>
                <a:ext cx="606138" cy="287526"/>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rPr>
                  <a:t>26</a:t>
                </a:r>
                <a:endParaRPr lang="en-US" sz="2400" b="1" dirty="0">
                  <a:solidFill>
                    <a:schemeClr val="bg1"/>
                  </a:solidFill>
                  <a:latin typeface="Montserrat" panose="00000500000000000000" pitchFamily="2" charset="0"/>
                </a:endParaRPr>
              </a:p>
            </p:txBody>
          </p:sp>
          <p:sp>
            <p:nvSpPr>
              <p:cNvPr id="31" name="TextBox 30">
                <a:extLst>
                  <a:ext uri="{FF2B5EF4-FFF2-40B4-BE49-F238E27FC236}">
                    <a16:creationId xmlns:a16="http://schemas.microsoft.com/office/drawing/2014/main" id="{DDECBBC4-DCCD-B13E-E3AA-7FB2433C4493}"/>
                  </a:ext>
                </a:extLst>
              </p:cNvPr>
              <p:cNvSpPr txBox="1"/>
              <p:nvPr/>
            </p:nvSpPr>
            <p:spPr>
              <a:xfrm>
                <a:off x="3145769" y="3719120"/>
                <a:ext cx="526170" cy="169133"/>
              </a:xfrm>
              <a:prstGeom prst="rect">
                <a:avLst/>
              </a:prstGeom>
              <a:noFill/>
            </p:spPr>
            <p:txBody>
              <a:bodyPr wrap="square" rtlCol="0">
                <a:spAutoFit/>
              </a:bodyPr>
              <a:lstStyle/>
              <a:p>
                <a:pPr algn="ctr"/>
                <a:r>
                  <a:rPr lang="en-US" sz="1400" dirty="0">
                    <a:solidFill>
                      <a:schemeClr val="bg1"/>
                    </a:solidFill>
                    <a:latin typeface="Montserrat" panose="00000500000000000000" pitchFamily="2" charset="0"/>
                  </a:rPr>
                  <a:t>pays</a:t>
                </a:r>
                <a:endParaRPr lang="en-US" sz="1100" dirty="0">
                  <a:solidFill>
                    <a:schemeClr val="bg1"/>
                  </a:solidFill>
                  <a:latin typeface="Montserrat" panose="00000500000000000000" pitchFamily="2" charset="0"/>
                </a:endParaRPr>
              </a:p>
            </p:txBody>
          </p:sp>
        </p:grpSp>
      </p:grpSp>
      <p:pic>
        <p:nvPicPr>
          <p:cNvPr id="70" name="Picture 69" descr="A black background with yellow and blue text&#10;&#10;Description automatically generated">
            <a:extLst>
              <a:ext uri="{FF2B5EF4-FFF2-40B4-BE49-F238E27FC236}">
                <a16:creationId xmlns:a16="http://schemas.microsoft.com/office/drawing/2014/main" id="{98241DA6-C4DF-1A92-614B-1628F5133343}"/>
              </a:ext>
            </a:extLst>
          </p:cNvPr>
          <p:cNvPicPr>
            <a:picLocks noChangeAspect="1"/>
          </p:cNvPicPr>
          <p:nvPr/>
        </p:nvPicPr>
        <p:blipFill rotWithShape="1">
          <a:blip r:embed="rId6">
            <a:extLst>
              <a:ext uri="{28A0092B-C50C-407E-A947-70E740481C1C}">
                <a14:useLocalDpi xmlns:a14="http://schemas.microsoft.com/office/drawing/2010/main" val="0"/>
              </a:ext>
            </a:extLst>
          </a:blip>
          <a:srcRect l="19202" t="45073" r="22824" b="45764"/>
          <a:stretch/>
        </p:blipFill>
        <p:spPr>
          <a:xfrm>
            <a:off x="3669063" y="1676281"/>
            <a:ext cx="4467916" cy="706168"/>
          </a:xfrm>
          <a:prstGeom prst="rect">
            <a:avLst/>
          </a:prstGeom>
        </p:spPr>
      </p:pic>
    </p:spTree>
    <p:extLst>
      <p:ext uri="{BB962C8B-B14F-4D97-AF65-F5344CB8AC3E}">
        <p14:creationId xmlns:p14="http://schemas.microsoft.com/office/powerpoint/2010/main" val="2621841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33EDA0D-F54B-48BB-9910-7DB6A5FBA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3A73256-0EB9-4289-A040-E77C05B42F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2000" cy="2395820"/>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84FE2E0-0356-4DC9-A129-5C677E5BB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080500" y="6"/>
            <a:ext cx="31114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AF9516E-11D6-4EBA-B6FD-722514EE9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
            <a:ext cx="12192000" cy="2395815"/>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E68CD86-EBCA-4577-B9FD-960CCEE8C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26042" y="9496"/>
            <a:ext cx="11765956" cy="2376835"/>
          </a:xfrm>
          <a:prstGeom prst="rect">
            <a:avLst/>
          </a:prstGeom>
          <a:gradFill>
            <a:gsLst>
              <a:gs pos="0">
                <a:srgbClr val="000000">
                  <a:alpha val="8000"/>
                </a:srgbClr>
              </a:gs>
              <a:gs pos="76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p:cNvSpPr txBox="1"/>
          <p:nvPr/>
        </p:nvSpPr>
        <p:spPr>
          <a:xfrm>
            <a:off x="1371599" y="365125"/>
            <a:ext cx="9748522"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kern="1200">
                <a:solidFill>
                  <a:srgbClr val="FFFFFF"/>
                </a:solidFill>
                <a:latin typeface="+mj-lt"/>
                <a:ea typeface="+mj-ea"/>
                <a:cs typeface="+mj-cs"/>
              </a:rPr>
              <a:t>KEY CONTACT INFORMATION</a:t>
            </a:r>
          </a:p>
        </p:txBody>
      </p:sp>
      <p:pic>
        <p:nvPicPr>
          <p:cNvPr id="10" name="Picture 9" descr="A person with brown hair wearing a black blazer&#10;&#10;Description automatically generated">
            <a:extLst>
              <a:ext uri="{FF2B5EF4-FFF2-40B4-BE49-F238E27FC236}">
                <a16:creationId xmlns:a16="http://schemas.microsoft.com/office/drawing/2014/main" id="{D694C01D-96AB-9CEE-038E-78AA614D95DF}"/>
              </a:ext>
            </a:extLst>
          </p:cNvPr>
          <p:cNvPicPr>
            <a:picLocks noChangeAspect="1"/>
          </p:cNvPicPr>
          <p:nvPr/>
        </p:nvPicPr>
        <p:blipFill>
          <a:blip r:embed="rId3">
            <a:extLst>
              <a:ext uri="{28A0092B-C50C-407E-A947-70E740481C1C}">
                <a14:useLocalDpi xmlns:a14="http://schemas.microsoft.com/office/drawing/2010/main" val="0"/>
              </a:ext>
            </a:extLst>
          </a:blip>
          <a:srcRect t="5500" r="-4" b="27747"/>
          <a:stretch/>
        </p:blipFill>
        <p:spPr>
          <a:xfrm>
            <a:off x="1189083" y="1609984"/>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4" name="Picture 3">
            <a:extLst>
              <a:ext uri="{FF2B5EF4-FFF2-40B4-BE49-F238E27FC236}">
                <a16:creationId xmlns:a16="http://schemas.microsoft.com/office/drawing/2014/main" id="{3B4407F4-C515-2BBB-4810-89B2047BEB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54534" y="1690688"/>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8" name="Picture 7" descr="A person with short blonde hair&#10;&#10;Description automatically generated">
            <a:extLst>
              <a:ext uri="{FF2B5EF4-FFF2-40B4-BE49-F238E27FC236}">
                <a16:creationId xmlns:a16="http://schemas.microsoft.com/office/drawing/2014/main" id="{D7FA08FB-2A1A-8413-17CF-DFD9DF6599D9}"/>
              </a:ext>
            </a:extLst>
          </p:cNvPr>
          <p:cNvPicPr>
            <a:picLocks noChangeAspect="1"/>
          </p:cNvPicPr>
          <p:nvPr/>
        </p:nvPicPr>
        <p:blipFill>
          <a:blip r:embed="rId5">
            <a:extLst>
              <a:ext uri="{28A0092B-C50C-407E-A947-70E740481C1C}">
                <a14:useLocalDpi xmlns:a14="http://schemas.microsoft.com/office/drawing/2010/main" val="0"/>
              </a:ext>
            </a:extLst>
          </a:blip>
          <a:srcRect r="-6" b="-6"/>
          <a:stretch/>
        </p:blipFill>
        <p:spPr>
          <a:xfrm>
            <a:off x="8719985" y="1474338"/>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
        <p:nvSpPr>
          <p:cNvPr id="6" name="Rectangle 5">
            <a:extLst>
              <a:ext uri="{FF2B5EF4-FFF2-40B4-BE49-F238E27FC236}">
                <a16:creationId xmlns:a16="http://schemas.microsoft.com/office/drawing/2014/main" id="{54C01B16-767B-4154-8D0E-C25BBB044735}"/>
              </a:ext>
            </a:extLst>
          </p:cNvPr>
          <p:cNvSpPr/>
          <p:nvPr/>
        </p:nvSpPr>
        <p:spPr>
          <a:xfrm>
            <a:off x="170121" y="4002523"/>
            <a:ext cx="4276185" cy="1727792"/>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1600" b="1" dirty="0">
                <a:latin typeface="Montserrat" panose="00000500000000000000" pitchFamily="2" charset="0"/>
              </a:rPr>
              <a:t>Cristin Drummond</a:t>
            </a:r>
          </a:p>
          <a:p>
            <a:pPr algn="ctr" defTabSz="914400">
              <a:lnSpc>
                <a:spcPct val="90000"/>
              </a:lnSpc>
              <a:spcAft>
                <a:spcPts val="600"/>
              </a:spcAft>
            </a:pPr>
            <a:r>
              <a:rPr lang="en-US" sz="1600" dirty="0">
                <a:latin typeface="Montserrat" panose="00000500000000000000" pitchFamily="2" charset="0"/>
              </a:rPr>
              <a:t>BSMH Foundation Event Coordinator</a:t>
            </a:r>
          </a:p>
          <a:p>
            <a:pPr algn="ctr" defTabSz="914400">
              <a:lnSpc>
                <a:spcPct val="90000"/>
              </a:lnSpc>
              <a:spcAft>
                <a:spcPts val="600"/>
              </a:spcAft>
            </a:pPr>
            <a:r>
              <a:rPr lang="en-US" sz="1600" dirty="0">
                <a:latin typeface="Montserrat" panose="00000500000000000000" pitchFamily="2" charset="0"/>
                <a:hlinkClick r:id="rId6"/>
              </a:rPr>
              <a:t>cristin_drummond@bshsi.org</a:t>
            </a:r>
            <a:endParaRPr lang="en-US" sz="1600" dirty="0">
              <a:latin typeface="Montserrat" panose="00000500000000000000" pitchFamily="2" charset="0"/>
            </a:endParaRPr>
          </a:p>
          <a:p>
            <a:pPr algn="ctr" defTabSz="914400">
              <a:lnSpc>
                <a:spcPct val="90000"/>
              </a:lnSpc>
              <a:spcAft>
                <a:spcPts val="600"/>
              </a:spcAft>
            </a:pPr>
            <a:r>
              <a:rPr lang="en-US" sz="1600" dirty="0">
                <a:latin typeface="Montserrat" panose="00000500000000000000" pitchFamily="2" charset="0"/>
              </a:rPr>
              <a:t>(804) 370-7606</a:t>
            </a:r>
          </a:p>
        </p:txBody>
      </p:sp>
      <p:sp>
        <p:nvSpPr>
          <p:cNvPr id="11" name="Rectangle 10">
            <a:extLst>
              <a:ext uri="{FF2B5EF4-FFF2-40B4-BE49-F238E27FC236}">
                <a16:creationId xmlns:a16="http://schemas.microsoft.com/office/drawing/2014/main" id="{06EF10A3-08B3-DD1F-0CB2-011282006612}"/>
              </a:ext>
            </a:extLst>
          </p:cNvPr>
          <p:cNvSpPr/>
          <p:nvPr/>
        </p:nvSpPr>
        <p:spPr>
          <a:xfrm>
            <a:off x="4375764" y="4237886"/>
            <a:ext cx="3740191" cy="1268269"/>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1600" b="1" dirty="0">
                <a:latin typeface="Montserrat" panose="00000500000000000000" pitchFamily="2" charset="0"/>
              </a:rPr>
              <a:t>Brent Rabie</a:t>
            </a:r>
          </a:p>
          <a:p>
            <a:pPr algn="ctr" defTabSz="914400">
              <a:lnSpc>
                <a:spcPct val="90000"/>
              </a:lnSpc>
              <a:spcAft>
                <a:spcPts val="600"/>
              </a:spcAft>
            </a:pPr>
            <a:r>
              <a:rPr lang="en-US" sz="1600" dirty="0">
                <a:latin typeface="Montserrat" panose="00000500000000000000" pitchFamily="2" charset="0"/>
              </a:rPr>
              <a:t>Employee Giving Specialist </a:t>
            </a:r>
          </a:p>
          <a:p>
            <a:pPr algn="ctr" defTabSz="914400">
              <a:lnSpc>
                <a:spcPct val="90000"/>
              </a:lnSpc>
              <a:spcAft>
                <a:spcPts val="600"/>
              </a:spcAft>
            </a:pPr>
            <a:r>
              <a:rPr lang="en-US" sz="1600" dirty="0">
                <a:latin typeface="Montserrat" panose="00000500000000000000" pitchFamily="2" charset="0"/>
                <a:hlinkClick r:id="rId7"/>
              </a:rPr>
              <a:t>brabie@mercy.com</a:t>
            </a:r>
            <a:endParaRPr lang="en-US" sz="1600" dirty="0">
              <a:latin typeface="Montserrat" panose="00000500000000000000" pitchFamily="2" charset="0"/>
            </a:endParaRPr>
          </a:p>
          <a:p>
            <a:pPr algn="ctr" defTabSz="914400">
              <a:lnSpc>
                <a:spcPct val="90000"/>
              </a:lnSpc>
              <a:spcAft>
                <a:spcPts val="600"/>
              </a:spcAft>
            </a:pPr>
            <a:r>
              <a:rPr lang="en-US" sz="1600" dirty="0">
                <a:latin typeface="Montserrat" panose="00000500000000000000" pitchFamily="2" charset="0"/>
              </a:rPr>
              <a:t>(419) 349-7205</a:t>
            </a:r>
          </a:p>
        </p:txBody>
      </p:sp>
      <p:sp>
        <p:nvSpPr>
          <p:cNvPr id="12" name="Rectangle 11">
            <a:extLst>
              <a:ext uri="{FF2B5EF4-FFF2-40B4-BE49-F238E27FC236}">
                <a16:creationId xmlns:a16="http://schemas.microsoft.com/office/drawing/2014/main" id="{384068C3-99F1-2AD2-4BF7-5AE5B7372A02}"/>
              </a:ext>
            </a:extLst>
          </p:cNvPr>
          <p:cNvSpPr/>
          <p:nvPr/>
        </p:nvSpPr>
        <p:spPr>
          <a:xfrm>
            <a:off x="8165557" y="4022215"/>
            <a:ext cx="3391788" cy="1727792"/>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1600" b="1" dirty="0">
                <a:latin typeface="Montserrat" panose="00000500000000000000" pitchFamily="2" charset="0"/>
              </a:rPr>
              <a:t>Elisheba Hawkins</a:t>
            </a:r>
          </a:p>
          <a:p>
            <a:pPr algn="ctr" defTabSz="914400">
              <a:lnSpc>
                <a:spcPct val="90000"/>
              </a:lnSpc>
              <a:spcAft>
                <a:spcPts val="600"/>
              </a:spcAft>
            </a:pPr>
            <a:r>
              <a:rPr lang="en-US" sz="1600" dirty="0">
                <a:latin typeface="Montserrat" panose="00000500000000000000" pitchFamily="2" charset="0"/>
              </a:rPr>
              <a:t>Employee Giving Specialist </a:t>
            </a:r>
          </a:p>
          <a:p>
            <a:pPr algn="ctr" defTabSz="914400">
              <a:lnSpc>
                <a:spcPct val="90000"/>
              </a:lnSpc>
              <a:spcAft>
                <a:spcPts val="600"/>
              </a:spcAft>
            </a:pPr>
            <a:r>
              <a:rPr lang="en-US" sz="1600" dirty="0">
                <a:latin typeface="Montserrat" panose="00000500000000000000" pitchFamily="2" charset="0"/>
                <a:hlinkClick r:id="rId8"/>
              </a:rPr>
              <a:t>ehawkins@mercy.com</a:t>
            </a:r>
            <a:endParaRPr lang="en-US" sz="1600" dirty="0">
              <a:latin typeface="Montserrat" panose="00000500000000000000" pitchFamily="2" charset="0"/>
            </a:endParaRPr>
          </a:p>
          <a:p>
            <a:pPr algn="ctr" defTabSz="914400">
              <a:lnSpc>
                <a:spcPct val="90000"/>
              </a:lnSpc>
              <a:spcAft>
                <a:spcPts val="600"/>
              </a:spcAft>
            </a:pPr>
            <a:r>
              <a:rPr lang="en-US" sz="1600" dirty="0">
                <a:latin typeface="Montserrat" panose="00000500000000000000" pitchFamily="2" charset="0"/>
              </a:rPr>
              <a:t>(513) 410-6272</a:t>
            </a:r>
          </a:p>
        </p:txBody>
      </p:sp>
    </p:spTree>
    <p:extLst>
      <p:ext uri="{BB962C8B-B14F-4D97-AF65-F5344CB8AC3E}">
        <p14:creationId xmlns:p14="http://schemas.microsoft.com/office/powerpoint/2010/main" val="713567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211877" cy="3429000"/>
          </a:xfrm>
          <a:prstGeom prst="rect">
            <a:avLst/>
          </a:prstGeom>
        </p:spPr>
      </p:pic>
      <p:sp>
        <p:nvSpPr>
          <p:cNvPr id="5" name="TextBox 5"/>
          <p:cNvSpPr txBox="1"/>
          <p:nvPr/>
        </p:nvSpPr>
        <p:spPr>
          <a:xfrm>
            <a:off x="3245449" y="2430253"/>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1008" y="3649431"/>
            <a:ext cx="4389984" cy="3208568"/>
          </a:xfrm>
          <a:prstGeom prst="rect">
            <a:avLst/>
          </a:prstGeom>
        </p:spPr>
      </p:pic>
      <p:sp>
        <p:nvSpPr>
          <p:cNvPr id="3" name="TextBox 2">
            <a:extLst>
              <a:ext uri="{FF2B5EF4-FFF2-40B4-BE49-F238E27FC236}">
                <a16:creationId xmlns:a16="http://schemas.microsoft.com/office/drawing/2014/main" id="{E7CF138D-EBAD-1EE8-96EB-8E52816DE212}"/>
              </a:ext>
            </a:extLst>
          </p:cNvPr>
          <p:cNvSpPr txBox="1"/>
          <p:nvPr/>
        </p:nvSpPr>
        <p:spPr>
          <a:xfrm>
            <a:off x="712802" y="660310"/>
            <a:ext cx="105946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bg1"/>
                </a:solidFill>
                <a:latin typeface="Montserrat"/>
                <a:ea typeface="Calibri"/>
                <a:cs typeface="Calibri"/>
              </a:rPr>
              <a:t>Together we can make an impact right where we live &amp; work!</a:t>
            </a:r>
            <a:endParaRPr lang="en-US" sz="4400" b="1" dirty="0">
              <a:solidFill>
                <a:schemeClr val="bg1"/>
              </a:solidFill>
              <a:latin typeface="Montserrat"/>
            </a:endParaRPr>
          </a:p>
        </p:txBody>
      </p:sp>
    </p:spTree>
    <p:extLst>
      <p:ext uri="{BB962C8B-B14F-4D97-AF65-F5344CB8AC3E}">
        <p14:creationId xmlns:p14="http://schemas.microsoft.com/office/powerpoint/2010/main" val="30576536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8" ma:contentTypeDescription="Create a new document." ma:contentTypeScope="" ma:versionID="a65029bd0a47c45d4e3bcb7e37b98b4e">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d7185e386606b595111a922a3664273b"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A9E954-6567-4CEC-BD70-A986303A8FCE}">
  <ds:schemaRefs>
    <ds:schemaRef ds:uri="7e03b64a-db36-4cc5-b7ed-9d51c319646a"/>
    <ds:schemaRef ds:uri="de38d1a3-b157-4f76-8c21-6ec709699950"/>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EB22A64-139F-439E-B208-1F5F7E4EB4FF}">
  <ds:schemaRefs>
    <ds:schemaRef ds:uri="http://schemas.microsoft.com/sharepoint/v3/contenttype/forms"/>
  </ds:schemaRefs>
</ds:datastoreItem>
</file>

<file path=customXml/itemProps3.xml><?xml version="1.0" encoding="utf-8"?>
<ds:datastoreItem xmlns:ds="http://schemas.openxmlformats.org/officeDocument/2006/customXml" ds:itemID="{17F803B2-487B-43F2-8F9B-7C94BFDC80C8}"/>
</file>

<file path=docProps/app.xml><?xml version="1.0" encoding="utf-8"?>
<Properties xmlns="http://schemas.openxmlformats.org/officeDocument/2006/extended-properties" xmlns:vt="http://schemas.openxmlformats.org/officeDocument/2006/docPropsVTypes">
  <Template>Office 2013 - 2022 Theme</Template>
  <TotalTime>6016</TotalTime>
  <Words>1152</Words>
  <Application>Microsoft Office PowerPoint</Application>
  <PresentationFormat>Widescreen</PresentationFormat>
  <Paragraphs>157</Paragraphs>
  <Slides>9</Slides>
  <Notes>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9</vt:i4>
      </vt:variant>
    </vt:vector>
  </HeadingPairs>
  <TitlesOfParts>
    <vt:vector size="21" baseType="lpstr">
      <vt:lpstr>Arial</vt:lpstr>
      <vt:lpstr>Calibri</vt:lpstr>
      <vt:lpstr>Calibri Light</vt:lpstr>
      <vt:lpstr>Canva Sans</vt:lpstr>
      <vt:lpstr>Canva Sans Bold</vt:lpstr>
      <vt:lpstr>Montserrat</vt:lpstr>
      <vt:lpstr>Montserrat Bold</vt:lpstr>
      <vt:lpstr>Montserrat Classic Bold</vt:lpstr>
      <vt:lpstr>Segoe UI</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Rabie, Brent</cp:lastModifiedBy>
  <cp:revision>192</cp:revision>
  <dcterms:created xsi:type="dcterms:W3CDTF">2022-06-02T16:34:07Z</dcterms:created>
  <dcterms:modified xsi:type="dcterms:W3CDTF">2026-04-30T14:57:09Z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y fmtid="{D5CDD505-2E9C-101B-9397-08002B2CF9AE}" pid="3" name="MediaServiceImageTags">
    <vt:lpwstr/>
  </property>
</Properties>
</file>