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ADA3A8-10E7-22C7-F7E7-D126D6C8720C}" v="24" dt="2026-05-13T11:53:16.9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60"/>
  </p:normalViewPr>
  <p:slideViewPr>
    <p:cSldViewPr snapToGrid="0">
      <p:cViewPr varScale="1">
        <p:scale>
          <a:sx n="78" d="100"/>
          <a:sy n="78" d="100"/>
        </p:scale>
        <p:origin x="6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ie, Brent" userId="S::brabie@mercy.com::89ec8d4a-b07f-4d95-8f15-ab872f457aa9" providerId="AD" clId="Web-{B0ADA3A8-10E7-22C7-F7E7-D126D6C8720C}"/>
    <pc:docChg chg="modSld">
      <pc:chgData name="Rabie, Brent" userId="S::brabie@mercy.com::89ec8d4a-b07f-4d95-8f15-ab872f457aa9" providerId="AD" clId="Web-{B0ADA3A8-10E7-22C7-F7E7-D126D6C8720C}" dt="2026-05-13T11:53:16.932" v="15" actId="1076"/>
      <pc:docMkLst>
        <pc:docMk/>
      </pc:docMkLst>
      <pc:sldChg chg="modSp">
        <pc:chgData name="Rabie, Brent" userId="S::brabie@mercy.com::89ec8d4a-b07f-4d95-8f15-ab872f457aa9" providerId="AD" clId="Web-{B0ADA3A8-10E7-22C7-F7E7-D126D6C8720C}" dt="2026-05-13T11:53:16.932" v="15" actId="1076"/>
        <pc:sldMkLst>
          <pc:docMk/>
          <pc:sldMk cId="1891788286" sldId="285"/>
        </pc:sldMkLst>
        <pc:spChg chg="mod">
          <ac:chgData name="Rabie, Brent" userId="S::brabie@mercy.com::89ec8d4a-b07f-4d95-8f15-ab872f457aa9" providerId="AD" clId="Web-{B0ADA3A8-10E7-22C7-F7E7-D126D6C8720C}" dt="2026-05-13T11:52:59.650" v="12" actId="14100"/>
          <ac:spMkLst>
            <pc:docMk/>
            <pc:sldMk cId="1891788286" sldId="285"/>
            <ac:spMk id="3" creationId="{00000000-0000-0000-0000-000000000000}"/>
          </ac:spMkLst>
        </pc:spChg>
        <pc:spChg chg="mod">
          <ac:chgData name="Rabie, Brent" userId="S::brabie@mercy.com::89ec8d4a-b07f-4d95-8f15-ab872f457aa9" providerId="AD" clId="Web-{B0ADA3A8-10E7-22C7-F7E7-D126D6C8720C}" dt="2026-05-13T11:53:16.932" v="15" actId="1076"/>
          <ac:spMkLst>
            <pc:docMk/>
            <pc:sldMk cId="1891788286" sldId="285"/>
            <ac:spMk id="13" creationId="{00000000-0000-0000-0000-000000000000}"/>
          </ac:spMkLst>
        </pc:spChg>
        <pc:spChg chg="mod">
          <ac:chgData name="Rabie, Brent" userId="S::brabie@mercy.com::89ec8d4a-b07f-4d95-8f15-ab872f457aa9" providerId="AD" clId="Web-{B0ADA3A8-10E7-22C7-F7E7-D126D6C8720C}" dt="2026-05-13T11:52:51.228" v="11" actId="20577"/>
          <ac:spMkLst>
            <pc:docMk/>
            <pc:sldMk cId="1891788286" sldId="285"/>
            <ac:spMk id="14" creationId="{00000000-0000-0000-0000-000000000000}"/>
          </ac:spMkLst>
        </pc:spChg>
        <pc:picChg chg="mod">
          <ac:chgData name="Rabie, Brent" userId="S::brabie@mercy.com::89ec8d4a-b07f-4d95-8f15-ab872f457aa9" providerId="AD" clId="Web-{B0ADA3A8-10E7-22C7-F7E7-D126D6C8720C}" dt="2026-05-13T11:51:49.585" v="0"/>
          <ac:picMkLst>
            <pc:docMk/>
            <pc:sldMk cId="1891788286" sldId="285"/>
            <ac:picMk id="16" creationId="{C203E3B2-B99D-DE98-CA30-F9C6E9E1762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C89E7-C595-4ACE-9D7F-E815D6F3BCC3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5265A-F4E2-46C0-8E5F-982080495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80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It’s important to Janice that her donations go to the Foundation’s “Caring for Our Own” fund because she once needed help. </a:t>
            </a:r>
          </a:p>
          <a:p>
            <a:endParaRPr lang="en-US" dirty="0"/>
          </a:p>
          <a:p>
            <a:r>
              <a:rPr lang="en-US" dirty="0"/>
              <a:t>“The St. Francis Foundation helped me. So now I give back. It’s the right thing to do.”</a:t>
            </a:r>
          </a:p>
          <a:p>
            <a:endParaRPr lang="en-US" dirty="0"/>
          </a:p>
          <a:p>
            <a:r>
              <a:rPr lang="en-US" dirty="0"/>
              <a:t>That mission comes to life through the Foundation’s work: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Delivering life-saving cancer care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Providing compassionate support for mothers and newborns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Offering accessible breast cancer screenings through the mobile mammography coach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Ensuring our nursing staff receive the care and resources they need to thrive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13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08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413694" y="20431"/>
            <a:ext cx="5364613" cy="1341153"/>
          </a:xfrm>
          <a:custGeom>
            <a:avLst/>
            <a:gdLst/>
            <a:ahLst/>
            <a:cxnLst/>
            <a:rect l="l" t="t" r="r" b="b"/>
            <a:pathLst>
              <a:path w="8046920" h="2011730">
                <a:moveTo>
                  <a:pt x="0" y="0"/>
                </a:moveTo>
                <a:lnTo>
                  <a:pt x="8046920" y="0"/>
                </a:lnTo>
                <a:lnTo>
                  <a:pt x="8046920" y="2011729"/>
                </a:lnTo>
                <a:lnTo>
                  <a:pt x="0" y="20117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413778" y="2753516"/>
            <a:ext cx="3863984" cy="2705223"/>
          </a:xfrm>
          <a:custGeom>
            <a:avLst/>
            <a:gdLst/>
            <a:ahLst/>
            <a:cxnLst/>
            <a:rect l="l" t="t" r="r" b="b"/>
            <a:pathLst>
              <a:path w="4975362" h="4739033">
                <a:moveTo>
                  <a:pt x="0" y="0"/>
                </a:moveTo>
                <a:lnTo>
                  <a:pt x="4975362" y="0"/>
                </a:lnTo>
                <a:lnTo>
                  <a:pt x="4975362" y="4739033"/>
                </a:lnTo>
                <a:lnTo>
                  <a:pt x="0" y="473903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522201" y="1767528"/>
            <a:ext cx="1504731" cy="1232436"/>
          </a:xfrm>
          <a:custGeom>
            <a:avLst/>
            <a:gdLst/>
            <a:ahLst/>
            <a:cxnLst/>
            <a:rect l="l" t="t" r="r" b="b"/>
            <a:pathLst>
              <a:path w="2257097" h="1848654">
                <a:moveTo>
                  <a:pt x="0" y="0"/>
                </a:moveTo>
                <a:lnTo>
                  <a:pt x="2257097" y="0"/>
                </a:lnTo>
                <a:lnTo>
                  <a:pt x="2257097" y="1848654"/>
                </a:lnTo>
                <a:lnTo>
                  <a:pt x="0" y="18486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1206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529359" y="3132255"/>
            <a:ext cx="1490415" cy="1070459"/>
          </a:xfrm>
          <a:custGeom>
            <a:avLst/>
            <a:gdLst/>
            <a:ahLst/>
            <a:cxnLst/>
            <a:rect l="l" t="t" r="r" b="b"/>
            <a:pathLst>
              <a:path w="2235623" h="1605689">
                <a:moveTo>
                  <a:pt x="0" y="0"/>
                </a:moveTo>
                <a:lnTo>
                  <a:pt x="2235623" y="0"/>
                </a:lnTo>
                <a:lnTo>
                  <a:pt x="2235623" y="1605689"/>
                </a:lnTo>
                <a:lnTo>
                  <a:pt x="0" y="16056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599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528733" y="4335003"/>
            <a:ext cx="1491667" cy="995688"/>
          </a:xfrm>
          <a:custGeom>
            <a:avLst/>
            <a:gdLst/>
            <a:ahLst/>
            <a:cxnLst/>
            <a:rect l="l" t="t" r="r" b="b"/>
            <a:pathLst>
              <a:path w="2237501" h="1493532">
                <a:moveTo>
                  <a:pt x="0" y="0"/>
                </a:moveTo>
                <a:lnTo>
                  <a:pt x="2237501" y="0"/>
                </a:lnTo>
                <a:lnTo>
                  <a:pt x="2237501" y="1493532"/>
                </a:lnTo>
                <a:lnTo>
                  <a:pt x="0" y="14935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7510270" y="5462981"/>
            <a:ext cx="1528593" cy="1261378"/>
          </a:xfrm>
          <a:custGeom>
            <a:avLst/>
            <a:gdLst/>
            <a:ahLst/>
            <a:cxnLst/>
            <a:rect l="l" t="t" r="r" b="b"/>
            <a:pathLst>
              <a:path w="2292889" h="1892067">
                <a:moveTo>
                  <a:pt x="0" y="0"/>
                </a:moveTo>
                <a:lnTo>
                  <a:pt x="2292889" y="0"/>
                </a:lnTo>
                <a:lnTo>
                  <a:pt x="2292889" y="1892067"/>
                </a:lnTo>
                <a:lnTo>
                  <a:pt x="0" y="189206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2931" b="-2931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453463" y="2290059"/>
            <a:ext cx="2080195" cy="2641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Cancer Care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396510" y="4782143"/>
            <a:ext cx="2586257" cy="2641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Community Outreach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396511" y="3612659"/>
            <a:ext cx="2194099" cy="2641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Mothers &amp; Babies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571182" y="1303946"/>
            <a:ext cx="3654092" cy="3550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9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</a:t>
            </a:r>
            <a:r>
              <a:rPr kumimoji="0" lang="en-US" sz="2100" b="1" i="0" u="none" strike="noStrike" kern="1200" cap="none" spc="0" normalizeH="0" baseline="0" noProof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 Giving in Action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836202" y="3000666"/>
            <a:ext cx="3097289" cy="26052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1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The St. Francis Foundation helped me. So now I give back. It’s the right thing to do</a:t>
            </a:r>
            <a:r>
              <a:rPr lang="en-US" sz="1750" dirty="0">
                <a:solidFill>
                  <a:srgbClr val="FFFFFF"/>
                </a:solidFill>
                <a:latin typeface="BSMH Sans Regular"/>
                <a:ea typeface="BSMH Sans Regular"/>
                <a:cs typeface="BSMH Sans Regular"/>
                <a:sym typeface="Canva Sans"/>
              </a:rPr>
              <a:t>.</a:t>
            </a:r>
            <a:endParaRPr lang="en-US" sz="17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algn="ctr">
              <a:lnSpc>
                <a:spcPts val="2814"/>
              </a:lnSpc>
              <a:defRPr/>
            </a:pPr>
            <a:endParaRPr lang="en-US" sz="1750" dirty="0">
              <a:solidFill>
                <a:srgbClr val="FFFFFF"/>
              </a:solidFill>
              <a:latin typeface="BSMH Sans Regular"/>
              <a:ea typeface="BSMH Sans Regular"/>
              <a:cs typeface="BSMH Sans Regular"/>
              <a:sym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-Janice Jackson</a:t>
            </a:r>
            <a:endParaRPr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Patient Services Representative</a:t>
            </a:r>
            <a:endParaRPr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algn="ctr"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Bon Secours St. </a:t>
            </a:r>
            <a:r>
              <a:rPr lang="en-US" b="1">
                <a:solidFill>
                  <a:srgbClr val="FFFFFF"/>
                </a:solidFill>
                <a:latin typeface="BSMH Sans Regular"/>
                <a:ea typeface="BSMH Sans Regular"/>
                <a:cs typeface="BSMH Sans Regular"/>
                <a:sym typeface="Canva Sans"/>
              </a:rPr>
              <a:t>Francis</a:t>
            </a:r>
          </a:p>
          <a:p>
            <a:pPr marL="0" marR="0" lvl="0" indent="0" algn="ctr" defTabSz="60953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FFFFFF"/>
                </a:solidFill>
                <a:latin typeface="BSMH Sans Regular"/>
                <a:ea typeface="BSMH Sans Regular"/>
                <a:cs typeface="BSMH Sans Regular"/>
                <a:sym typeface="Canva Sans"/>
              </a:rPr>
              <a:t>Primary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 Care Downtown</a:t>
            </a:r>
            <a:endParaRPr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ts val="381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1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396510" y="5954394"/>
            <a:ext cx="2586257" cy="2641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Nursing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03E3B2-B99D-DE98-CA30-F9C6E9E176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1761" y="1666490"/>
            <a:ext cx="2944623" cy="44199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9178828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0694F0-7B43-46EA-BC70-5EEA1D3C27CA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2.xml><?xml version="1.0" encoding="utf-8"?>
<ds:datastoreItem xmlns:ds="http://schemas.openxmlformats.org/officeDocument/2006/customXml" ds:itemID="{212364FA-CB21-4C14-835F-399B215A71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9826C1-AE78-4E25-9897-58B7C7F2C1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Widescreen</PresentationFormat>
  <Paragraphs>23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12</cp:revision>
  <dcterms:created xsi:type="dcterms:W3CDTF">2026-05-07T17:57:18Z</dcterms:created>
  <dcterms:modified xsi:type="dcterms:W3CDTF">2026-05-13T11:53:24Z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