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60" r:id="rId5"/>
    <p:sldId id="417" r:id="rId6"/>
    <p:sldId id="416" r:id="rId7"/>
    <p:sldId id="263" r:id="rId8"/>
    <p:sldId id="266" r:id="rId9"/>
    <p:sldId id="264" r:id="rId10"/>
    <p:sldId id="268" r:id="rId11"/>
    <p:sldId id="265" r:id="rId12"/>
    <p:sldId id="270" r:id="rId13"/>
    <p:sldId id="412" r:id="rId14"/>
    <p:sldId id="269" r:id="rId15"/>
    <p:sldId id="271" r:id="rId16"/>
    <p:sldId id="404" r:id="rId17"/>
    <p:sldId id="405" r:id="rId18"/>
    <p:sldId id="406" r:id="rId19"/>
    <p:sldId id="413" r:id="rId20"/>
    <p:sldId id="414" r:id="rId21"/>
    <p:sldId id="415" r:id="rId22"/>
    <p:sldId id="418" r:id="rId23"/>
    <p:sldId id="41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8" userDrawn="1">
          <p15:clr>
            <a:srgbClr val="A4A3A4"/>
          </p15:clr>
        </p15:guide>
        <p15:guide id="2" pos="43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BC44AEA-CA89-E018-EE1F-4B62A15B0216}" name="Miller, Tara M" initials="TM" userId="Miller, Tara M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756"/>
    <a:srgbClr val="009CDE"/>
    <a:srgbClr val="005EB8"/>
    <a:srgbClr val="0033A0"/>
    <a:srgbClr val="0034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136" autoAdjust="0"/>
    <p:restoredTop sz="94660"/>
  </p:normalViewPr>
  <p:slideViewPr>
    <p:cSldViewPr snapToGrid="0">
      <p:cViewPr varScale="1">
        <p:scale>
          <a:sx n="97" d="100"/>
          <a:sy n="97" d="100"/>
        </p:scale>
        <p:origin x="336" y="90"/>
      </p:cViewPr>
      <p:guideLst>
        <p:guide orient="horz" pos="408"/>
        <p:guide pos="43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2A7ABAB8-51E2-4ADC-AD33-EFD78BC3FC7D}" type="datetimeFigureOut">
              <a:rPr lang="en-US" smtClean="0"/>
              <a:pPr/>
              <a:t>6/17/2026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64DCDF09-BE07-4E38-9C67-639F540ADA2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769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29367-8827-0E46-AD67-F462AE80EE31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833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A4186-D553-B787-32EB-40F19CC8C9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335CBB-8192-0A8A-801B-AD06220D6E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F8862E-7B83-EF5D-68D5-80F9DD0C5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9E3C9-660A-48BB-8500-A73421117EFE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ABE11D-C9D7-A8A5-2A91-B07F63522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4D7549-A2D7-313B-1E08-D48E0B919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C0EA0-8506-497D-8B02-8DF9AFFEE9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192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087FD-A4AD-43A2-73C4-320A6ACEB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26B9F-8843-9920-EF83-8E92954AA5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76A6F9-C543-6447-AB8E-238EF8E65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9E3C9-660A-48BB-8500-A73421117EFE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943DB-560C-06A9-2F14-CB539840E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DBDB9A-A51D-B0A6-64A9-69DD76DED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C0EA0-8506-497D-8B02-8DF9AFFEE9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222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6591A-FB22-B1BE-80F2-D074F32CC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BFAAE-D3E1-4017-49A6-2CD3C45FD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1609EE-846C-E31F-66D6-0016E1D22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9E3C9-660A-48BB-8500-A73421117EFE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48D8EE-2CB0-3B17-0EBA-73491ED27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9C2E13-449F-3247-93E1-ACB12DED2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C0EA0-8506-497D-8B02-8DF9AFFEE9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563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5E255-8856-901F-2BDB-642F82400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AE4DF2-F2A5-824B-0E94-1B442F8F48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55C29C-774E-4741-EA77-2B0416BD65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71C889-FB28-BF9E-0D5A-7AD298486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9E3C9-660A-48BB-8500-A73421117EFE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3515E7-DB6A-8765-0C70-322DC2899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BD99CC-294D-7FEF-4AF5-117E3DBEF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C0EA0-8506-497D-8B02-8DF9AFFEE9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576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FE0EC-7BFB-808D-E90E-E58AD2974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201C18-FDE2-8C45-538A-172EB1FDC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A4FA2F-53A0-F660-015E-FD3BBB2C6D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178492-4865-8CF5-7BD3-B72E0DE54E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DCC7D8-A75C-AB27-592D-62E0E16FC4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1B4FD1-50A0-ED0A-0E89-C677F7F4C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9E3C9-660A-48BB-8500-A73421117EFE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7E8D7F-A307-1A98-A833-DF4622804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1ADAD9-594B-7C11-70DF-867B81A50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C0EA0-8506-497D-8B02-8DF9AFFEE9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283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14F74-66AF-0D4D-BC94-ECE072241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F746D3-1ED2-D400-9FE1-8ACA7055C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9E3C9-660A-48BB-8500-A73421117EFE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5E8B78-4725-E69D-2B86-EC7B8E192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93BFB0-4516-B389-DA1C-074B4CCA9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C0EA0-8506-497D-8B02-8DF9AFFEE9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11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CE0A4D-BD35-4DCE-D58A-DD9259A16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9E3C9-660A-48BB-8500-A73421117EFE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82DC5A-5BF5-C64D-DCE4-5F4271C0D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D629F0-B9BC-B14A-80EC-ED772B9E3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C0EA0-8506-497D-8B02-8DF9AFFEE9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11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3FC2-A6D7-65C5-6525-7389E232E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4E527B-B916-449D-3393-C2845A3AA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282D4A-9E47-B191-1600-E6883EF297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1852C7-C8CB-9E47-68D6-263F91A91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9E3C9-660A-48BB-8500-A73421117EFE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57F4DB-28B1-59BD-650C-418B70E13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297501-7D60-5A7E-361E-92696A497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C0EA0-8506-497D-8B02-8DF9AFFEE9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499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9CA17-3C07-2738-73AD-0A4F49E5D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286E4A-7767-EA66-5A35-C70ABEB958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1CA30-1CC1-7AAF-DCB5-BD66FB4302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0BEF46-E432-B4BF-A7DF-DB4E88658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9E3C9-660A-48BB-8500-A73421117EFE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DA3F31-7876-5E9E-09EF-EACB09EFC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1E2571-B597-7DC2-7EF5-CF0D20F92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C0EA0-8506-497D-8B02-8DF9AFFEE9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420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B6A3E-F6D1-AD31-B7C6-8BD4E3B3A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C149BA-6757-3B2A-D111-BD89817871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B961AB-FA0C-F495-E7F0-BBA5232F4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9E3C9-660A-48BB-8500-A73421117EFE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C7DD09-0BCC-9972-CB72-FAEAF34B6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240C72-866C-73AA-1E69-CE7BFBCCB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C0EA0-8506-497D-8B02-8DF9AFFEE9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226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343CBA-F472-D51B-5633-FBE3769AC4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10C506-FEB6-0D97-89A9-1290947E55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8A870A-98D4-24AF-5B2A-4B8427290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9E3C9-660A-48BB-8500-A73421117EFE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BC10E-5D8D-95DB-EAEC-4A8AD1C89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5756E0-E0FD-8AE2-7E84-BF04C4100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C0EA0-8506-497D-8B02-8DF9AFFEE9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816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F24FE0-DDFF-49F0-A994-D73D99629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D0DB04-A4F9-43B5-601D-AA1A2CC658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91F409-30AF-8D53-5564-DE3AE2B08F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52D9E3C9-660A-48BB-8500-A73421117EFE}" type="datetimeFigureOut">
              <a:rPr lang="en-US" smtClean="0"/>
              <a:pPr/>
              <a:t>6/17/2026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A3AD6C-B47E-C814-9853-644A206C4A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D8F427-8CE0-94AB-BA8B-549190706F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6F0C0EA0-8506-497D-8B02-8DF9AFFEE9F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424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5.png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KE7AQFfnSs?feature=oembed" TargetMode="Externa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4.pn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image" Target="../media/image5.png"/><Relationship Id="rId7" Type="http://schemas.openxmlformats.org/officeDocument/2006/relationships/image" Target="../media/image26.emf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emf"/><Relationship Id="rId11" Type="http://schemas.openxmlformats.org/officeDocument/2006/relationships/image" Target="../media/image30.png"/><Relationship Id="rId5" Type="http://schemas.openxmlformats.org/officeDocument/2006/relationships/image" Target="../media/image24.emf"/><Relationship Id="rId10" Type="http://schemas.openxmlformats.org/officeDocument/2006/relationships/image" Target="../media/image29.emf"/><Relationship Id="rId4" Type="http://schemas.openxmlformats.org/officeDocument/2006/relationships/image" Target="../media/image14.png"/><Relationship Id="rId9" Type="http://schemas.openxmlformats.org/officeDocument/2006/relationships/image" Target="../media/image2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35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@bonsecoursmercyhealthfound/playlists" TargetMode="External"/><Relationship Id="rId13" Type="http://schemas.openxmlformats.org/officeDocument/2006/relationships/image" Target="../media/image37.png"/><Relationship Id="rId3" Type="http://schemas.openxmlformats.org/officeDocument/2006/relationships/image" Target="../media/image14.png"/><Relationship Id="rId7" Type="http://schemas.openxmlformats.org/officeDocument/2006/relationships/hyperlink" Target="https://givebsmh.org/" TargetMode="External"/><Relationship Id="rId12" Type="http://schemas.openxmlformats.org/officeDocument/2006/relationships/hyperlink" Target="https://www.facebook.com/mercyhealthfoundation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bsittason@mercy.com" TargetMode="External"/><Relationship Id="rId11" Type="http://schemas.openxmlformats.org/officeDocument/2006/relationships/image" Target="../media/image36.png"/><Relationship Id="rId5" Type="http://schemas.openxmlformats.org/officeDocument/2006/relationships/hyperlink" Target="mailto:mlrigsby163@comcast.net" TargetMode="External"/><Relationship Id="rId15" Type="http://schemas.openxmlformats.org/officeDocument/2006/relationships/image" Target="../media/image39.png"/><Relationship Id="rId10" Type="http://schemas.openxmlformats.org/officeDocument/2006/relationships/hyperlink" Target="https://www.facebook.com/BonSecoursFoundation/" TargetMode="External"/><Relationship Id="rId4" Type="http://schemas.openxmlformats.org/officeDocument/2006/relationships/hyperlink" Target="mailto:tjkoder@mercy.com" TargetMode="External"/><Relationship Id="rId9" Type="http://schemas.openxmlformats.org/officeDocument/2006/relationships/hyperlink" Target="https://www.facebook.com/MercyHealthfoundation" TargetMode="External"/><Relationship Id="rId1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40ECA24-1F72-3914-56DA-8FB56E1748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157A06-06DA-D169-BA06-77AE2B53E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7831" y="647700"/>
            <a:ext cx="4989185" cy="2097764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>
                <a:solidFill>
                  <a:schemeClr val="bg1"/>
                </a:solidFill>
                <a:cs typeface="Arial" panose="020B0604020202020204" pitchFamily="34" charset="0"/>
              </a:rPr>
              <a:t>We</a:t>
            </a: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invite you to join our team</a:t>
            </a: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C2C11F-F23D-D95A-232D-927BA07F13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830" y="3067146"/>
            <a:ext cx="5339442" cy="1316595"/>
          </a:xfrm>
        </p:spPr>
        <p:txBody>
          <a:bodyPr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part of a collective impact. </a:t>
            </a:r>
            <a:b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 improve millions of lives as a board member of our Foundation.</a:t>
            </a:r>
          </a:p>
        </p:txBody>
      </p:sp>
      <p:pic>
        <p:nvPicPr>
          <p:cNvPr id="14" name="Picture 1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F0E94698-E0DD-97B4-9BFA-E21E40AF80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259" y="5593491"/>
            <a:ext cx="3379934" cy="431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32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nurse helping a person in a wheelchair&#10;&#10;Description automatically generated">
            <a:extLst>
              <a:ext uri="{FF2B5EF4-FFF2-40B4-BE49-F238E27FC236}">
                <a16:creationId xmlns:a16="http://schemas.microsoft.com/office/drawing/2014/main" id="{3426512A-4BD7-4AA4-7EC1-E9B7AA18A88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12392" y="-1"/>
            <a:ext cx="7979608" cy="686632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C57608-B318-970D-6523-9B57A1E4CE4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" t="-121" r="-3581" b="1"/>
          <a:stretch/>
        </p:blipFill>
        <p:spPr>
          <a:xfrm>
            <a:off x="0" y="-8323"/>
            <a:ext cx="6449786" cy="68663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12B151-4286-BAFC-A4A8-B13623A57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60" y="1418898"/>
            <a:ext cx="5269756" cy="856539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 serving, you will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4C860-9045-8914-052A-1734C5935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264" y="2440581"/>
            <a:ext cx="5252552" cy="347791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Witness the joy of generous donors</a:t>
            </a:r>
          </a:p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lives saved and transformed</a:t>
            </a:r>
          </a:p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 in services that impact people, families and communities across five states</a:t>
            </a:r>
          </a:p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Serve with passionate, committed board members and staff</a:t>
            </a:r>
          </a:p>
          <a:p>
            <a:endParaRPr lang="en-US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6019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ack and white gradient&#10;&#10;Description automatically generated">
            <a:extLst>
              <a:ext uri="{FF2B5EF4-FFF2-40B4-BE49-F238E27FC236}">
                <a16:creationId xmlns:a16="http://schemas.microsoft.com/office/drawing/2014/main" id="{A63C81FC-4F26-10F5-EFAE-132729E5E9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25983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FBC297-9EE2-C853-DD26-F4EC0A95C1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518128"/>
            <a:ext cx="2827478" cy="2887820"/>
          </a:xfrm>
          <a:prstGeom prst="rect">
            <a:avLst/>
          </a:prstGeom>
        </p:spPr>
      </p:pic>
      <p:pic>
        <p:nvPicPr>
          <p:cNvPr id="6" name="Picture 5" descr="A blue rectangular object with black border&#10;&#10;Description automatically generated">
            <a:extLst>
              <a:ext uri="{FF2B5EF4-FFF2-40B4-BE49-F238E27FC236}">
                <a16:creationId xmlns:a16="http://schemas.microsoft.com/office/drawing/2014/main" id="{96BD90C1-6989-0B95-4627-362D531D2ED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53" t="-356" r="1907" b="42563"/>
          <a:stretch/>
        </p:blipFill>
        <p:spPr>
          <a:xfrm>
            <a:off x="0" y="3722445"/>
            <a:ext cx="12192000" cy="31355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3EA04A-CE46-865E-8329-CC7691924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729" y="212136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spc="-50" dirty="0">
                <a:solidFill>
                  <a:srgbClr val="005EB8"/>
                </a:solidFill>
              </a:rPr>
              <a:t>Generous donors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D6C76-30FE-FF0A-7017-D19D16808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6871" y="2277448"/>
            <a:ext cx="7806649" cy="1950720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They saved my life with unexpected open-heart surgery. We can make our community where we live and raised our family a better place by supporting the hospital and health care services for everyone.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9CDE"/>
                </a:solidFill>
                <a:ea typeface="Calibri" panose="020F0502020204030204" pitchFamily="34" charset="0"/>
              </a:rPr>
              <a:t>Angie &amp; Barry Clark </a:t>
            </a:r>
            <a:br>
              <a:rPr lang="en-US" sz="2000" b="1" dirty="0">
                <a:solidFill>
                  <a:srgbClr val="009CDE"/>
                </a:solidFill>
                <a:ea typeface="Calibri" panose="020F0502020204030204" pitchFamily="34" charset="0"/>
              </a:rPr>
            </a:br>
            <a:r>
              <a:rPr lang="en-US" sz="2000" dirty="0">
                <a:solidFill>
                  <a:srgbClr val="009CDE"/>
                </a:solidFill>
                <a:effectLst/>
                <a:ea typeface="Calibri" panose="020F0502020204030204" pitchFamily="34" charset="0"/>
              </a:rPr>
              <a:t>Lima, OH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B401CD3-72E3-B4A3-AC8E-582D7338F063}"/>
              </a:ext>
            </a:extLst>
          </p:cNvPr>
          <p:cNvSpPr txBox="1">
            <a:spLocks/>
          </p:cNvSpPr>
          <p:nvPr/>
        </p:nvSpPr>
        <p:spPr>
          <a:xfrm>
            <a:off x="612060" y="4705773"/>
            <a:ext cx="8490751" cy="1803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24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Fundraising in 2024</a:t>
            </a:r>
          </a:p>
          <a:p>
            <a:pPr marL="173038" indent="-173038">
              <a:lnSpc>
                <a:spcPct val="70000"/>
              </a:lnSpc>
              <a:buFont typeface="Arial" panose="020B0604020202020204" pitchFamily="34" charset="0"/>
              <a:buNone/>
              <a:tabLst>
                <a:tab pos="1138238" algn="ctr"/>
              </a:tabLst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•		$134 million given by 15,067 donors</a:t>
            </a:r>
          </a:p>
          <a:p>
            <a:pPr marL="173038" indent="-173038">
              <a:lnSpc>
                <a:spcPct val="70000"/>
              </a:lnSpc>
              <a:buFont typeface="Arial" panose="020B0604020202020204" pitchFamily="34" charset="0"/>
              <a:buNone/>
              <a:tabLst>
                <a:tab pos="1138238" algn="ctr"/>
              </a:tabLst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•	$5.97 return on investment for each dollar spent on fundraising operations </a:t>
            </a:r>
          </a:p>
          <a:p>
            <a:pPr marL="173038" indent="-173038">
              <a:lnSpc>
                <a:spcPct val="70000"/>
              </a:lnSpc>
              <a:buFont typeface="Arial" panose="020B0604020202020204" pitchFamily="34" charset="0"/>
              <a:buNone/>
              <a:tabLst>
                <a:tab pos="1138238" algn="ctr"/>
              </a:tabLst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•		Six-year Association for Healthcare Philanthropy High Performer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800" dirty="0">
              <a:latin typeface="Arial" panose="020B0604020202020204" pitchFamily="34" charset="0"/>
            </a:endParaRPr>
          </a:p>
        </p:txBody>
      </p:sp>
      <p:pic>
        <p:nvPicPr>
          <p:cNvPr id="13" name="Picture 12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BA2C110-75B4-9823-3575-5002E7A3DE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181" y="1837524"/>
            <a:ext cx="1369179" cy="3224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36CCEA-50B4-C522-AAD9-948DD70C3C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5212" y="4345621"/>
            <a:ext cx="2152284" cy="187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44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and white gradient&#10;&#10;Description automatically generated">
            <a:extLst>
              <a:ext uri="{FF2B5EF4-FFF2-40B4-BE49-F238E27FC236}">
                <a16:creationId xmlns:a16="http://schemas.microsoft.com/office/drawing/2014/main" id="{57E9F75A-14A2-F315-314D-18F3D1AD6A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7752"/>
            <a:ext cx="12192000" cy="26361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08DDAD-BAE6-32D2-905B-607B73C28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087" y="209298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spc="-50" dirty="0">
                <a:solidFill>
                  <a:srgbClr val="005EB8"/>
                </a:solidFill>
              </a:rPr>
              <a:t>Saving and transforming countless lives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18C2976-F6F0-FF26-EA9E-9B751765954A}"/>
              </a:ext>
            </a:extLst>
          </p:cNvPr>
          <p:cNvSpPr txBox="1">
            <a:spLocks/>
          </p:cNvSpPr>
          <p:nvPr/>
        </p:nvSpPr>
        <p:spPr>
          <a:xfrm>
            <a:off x="596087" y="3245734"/>
            <a:ext cx="5022393" cy="288925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Our donors make a difference that improves and saves lives. Every donation helps: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provide medical services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support outreach programs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make each community a better, healthier place to call home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In this video, hear directly from people who share why they are grateful for Bon Secours Mercy Health (BSMH) Foundation donors.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33260A3-8025-EE4D-23C5-ED3B4C320904}"/>
              </a:ext>
            </a:extLst>
          </p:cNvPr>
          <p:cNvGrpSpPr/>
          <p:nvPr/>
        </p:nvGrpSpPr>
        <p:grpSpPr>
          <a:xfrm>
            <a:off x="688228" y="1713356"/>
            <a:ext cx="4651868" cy="1308851"/>
            <a:chOff x="688228" y="1606237"/>
            <a:chExt cx="4313116" cy="121354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79FA0A9-5A25-D8A5-A9EC-761C0A0DEE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88228" y="1606237"/>
              <a:ext cx="1085155" cy="121354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0777F83-E6DB-BD54-89AE-BAD3C921CD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909647" y="1618169"/>
              <a:ext cx="1016000" cy="1201608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B7F3D54-9457-AAB2-D28F-4A99263850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85344" y="1618169"/>
              <a:ext cx="1016000" cy="120160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3E6B93A-245B-4CAF-D162-4AD236A3BE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33515" y="1606237"/>
              <a:ext cx="1016000" cy="1213540"/>
            </a:xfrm>
            <a:prstGeom prst="rect">
              <a:avLst/>
            </a:prstGeom>
          </p:spPr>
        </p:pic>
      </p:grpSp>
      <p:pic>
        <p:nvPicPr>
          <p:cNvPr id="3" name="Picture 2" descr="A blue rectangular object with black border&#10;&#10;Description automatically generated">
            <a:extLst>
              <a:ext uri="{FF2B5EF4-FFF2-40B4-BE49-F238E27FC236}">
                <a16:creationId xmlns:a16="http://schemas.microsoft.com/office/drawing/2014/main" id="{536178C7-F9D0-A1FD-1759-1F32815E937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94"/>
          <a:stretch/>
        </p:blipFill>
        <p:spPr>
          <a:xfrm>
            <a:off x="114299" y="5836238"/>
            <a:ext cx="12192000" cy="1044550"/>
          </a:xfrm>
          <a:prstGeom prst="rect">
            <a:avLst/>
          </a:prstGeom>
        </p:spPr>
      </p:pic>
      <p:pic>
        <p:nvPicPr>
          <p:cNvPr id="6" name="Online Media 5" descr="Bon Secours Mercy Health Foundation – 2024 Impact">
            <a:hlinkClick r:id="" action="ppaction://media"/>
            <a:extLst>
              <a:ext uri="{FF2B5EF4-FFF2-40B4-BE49-F238E27FC236}">
                <a16:creationId xmlns:a16="http://schemas.microsoft.com/office/drawing/2014/main" id="{C9D8EA0B-35F3-B6B3-99EB-40D6D39B524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9"/>
          <a:stretch>
            <a:fillRect/>
          </a:stretch>
        </p:blipFill>
        <p:spPr>
          <a:xfrm>
            <a:off x="5934627" y="1713356"/>
            <a:ext cx="5796841" cy="3275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667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rectangular object with black border&#10;&#10;Description automatically generated">
            <a:extLst>
              <a:ext uri="{FF2B5EF4-FFF2-40B4-BE49-F238E27FC236}">
                <a16:creationId xmlns:a16="http://schemas.microsoft.com/office/drawing/2014/main" id="{59F20689-6AE9-26E9-BEB5-A020F98AAF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53" t="-357" r="2503" b="25307"/>
          <a:stretch/>
        </p:blipFill>
        <p:spPr>
          <a:xfrm flipH="1">
            <a:off x="-1" y="2764156"/>
            <a:ext cx="12192001" cy="4093843"/>
          </a:xfrm>
          <a:prstGeom prst="rect">
            <a:avLst/>
          </a:prstGeom>
        </p:spPr>
      </p:pic>
      <p:pic>
        <p:nvPicPr>
          <p:cNvPr id="10" name="Picture 9" descr="A blue rectangular object with black border&#10;&#10;Description automatically generated">
            <a:extLst>
              <a:ext uri="{FF2B5EF4-FFF2-40B4-BE49-F238E27FC236}">
                <a16:creationId xmlns:a16="http://schemas.microsoft.com/office/drawing/2014/main" id="{5AFDD094-F4F8-5BBB-4F91-E1E77EEDE08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94"/>
          <a:stretch/>
        </p:blipFill>
        <p:spPr>
          <a:xfrm>
            <a:off x="-1" y="5812625"/>
            <a:ext cx="12192001" cy="10445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9E3756-9BCB-6045-EB10-48AD0435094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99" b="5595"/>
          <a:stretch/>
        </p:blipFill>
        <p:spPr>
          <a:xfrm>
            <a:off x="694635" y="3657383"/>
            <a:ext cx="2103783" cy="2569464"/>
          </a:xfrm>
          <a:prstGeom prst="rect">
            <a:avLst/>
          </a:prstGeom>
        </p:spPr>
      </p:pic>
      <p:pic>
        <p:nvPicPr>
          <p:cNvPr id="4" name="Picture 3" descr="A black and white gradient&#10;&#10;Description automatically generated">
            <a:extLst>
              <a:ext uri="{FF2B5EF4-FFF2-40B4-BE49-F238E27FC236}">
                <a16:creationId xmlns:a16="http://schemas.microsoft.com/office/drawing/2014/main" id="{9AB2757A-C8B9-82AE-B560-EC7A0D0D98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7752"/>
            <a:ext cx="12192000" cy="26361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3EA04A-CE46-865E-8329-CC7691924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232" y="182589"/>
            <a:ext cx="10789760" cy="1325563"/>
          </a:xfrm>
        </p:spPr>
        <p:txBody>
          <a:bodyPr>
            <a:normAutofit/>
          </a:bodyPr>
          <a:lstStyle/>
          <a:p>
            <a:r>
              <a:rPr lang="en-US" sz="3600" spc="-50" dirty="0">
                <a:solidFill>
                  <a:srgbClr val="005EB8"/>
                </a:solidFill>
              </a:rPr>
              <a:t>Committed board members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D6C76-30FE-FF0A-7017-D19D16808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5535" y="4118225"/>
            <a:ext cx="8159497" cy="230473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schemeClr val="bg1"/>
                </a:solidFill>
              </a:rPr>
              <a:t>I give and serve on the board because I am overwhelmed by all that our associates do to make medical care accessible and as comfortable as </a:t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possible for our communities, especially for those who struggle financially. </a:t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I am humbled by the generous support of so many donors. I am a ‘loud </a:t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and proud’ Bon Secours Mercy Health cheerleader. 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solidFill>
                <a:srgbClr val="009CDE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F0"/>
                </a:solidFill>
              </a:rPr>
              <a:t>Linda Rigsby, JD</a:t>
            </a:r>
            <a:br>
              <a:rPr lang="en-US" sz="1800" b="1" dirty="0">
                <a:solidFill>
                  <a:srgbClr val="00B0F0"/>
                </a:solidFill>
              </a:rPr>
            </a:br>
            <a:r>
              <a:rPr lang="en-US" sz="1800" b="1" dirty="0">
                <a:solidFill>
                  <a:srgbClr val="00B0F0"/>
                </a:solidFill>
              </a:rPr>
              <a:t>Chair, BSMH Foundation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00B0F0"/>
                </a:solidFill>
              </a:rPr>
              <a:t>Richmond, VA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B401CD3-72E3-B4A3-AC8E-582D7338F063}"/>
              </a:ext>
            </a:extLst>
          </p:cNvPr>
          <p:cNvSpPr txBox="1">
            <a:spLocks/>
          </p:cNvSpPr>
          <p:nvPr/>
        </p:nvSpPr>
        <p:spPr>
          <a:xfrm>
            <a:off x="619096" y="1410471"/>
            <a:ext cx="10048903" cy="15889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70000"/>
              </a:lnSpc>
              <a:spcAft>
                <a:spcPts val="200"/>
              </a:spcAft>
              <a:buFont typeface="Arial" panose="020B0604020202020204" pitchFamily="34" charset="0"/>
              <a:buNone/>
              <a:tabLst>
                <a:tab pos="3192463" algn="l"/>
              </a:tabLst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•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246 Foundation board members </a:t>
            </a:r>
          </a:p>
          <a:p>
            <a:pPr marL="0" indent="0">
              <a:lnSpc>
                <a:spcPct val="70000"/>
              </a:lnSpc>
              <a:spcAft>
                <a:spcPts val="200"/>
              </a:spcAft>
              <a:buFont typeface="Arial" panose="020B0604020202020204" pitchFamily="34" charset="0"/>
              <a:buNone/>
              <a:tabLst>
                <a:tab pos="3192463" algn="l"/>
              </a:tabLst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• 100% charitable giving in 2025</a:t>
            </a:r>
          </a:p>
          <a:p>
            <a:pPr>
              <a:lnSpc>
                <a:spcPct val="70000"/>
              </a:lnSpc>
              <a:spcAft>
                <a:spcPts val="200"/>
              </a:spcAft>
              <a:tabLst>
                <a:tab pos="3192463" algn="l"/>
              </a:tabLst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Gifts totaling $6 million influenced by board members</a:t>
            </a:r>
          </a:p>
          <a:p>
            <a:pPr marL="0" indent="0">
              <a:lnSpc>
                <a:spcPct val="70000"/>
              </a:lnSpc>
              <a:spcAft>
                <a:spcPts val="200"/>
              </a:spcAft>
              <a:buFont typeface="Arial" panose="020B0604020202020204" pitchFamily="34" charset="0"/>
              <a:buNone/>
            </a:pPr>
            <a:endParaRPr lang="en-US" sz="2400" dirty="0">
              <a:solidFill>
                <a:srgbClr val="009CDE"/>
              </a:solidFill>
              <a:latin typeface="Arial" panose="020B0604020202020204" pitchFamily="34" charset="0"/>
            </a:endParaRPr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65716265-293E-B78A-1A85-46B66CB38E6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3301" y="3657383"/>
            <a:ext cx="1369179" cy="322471"/>
          </a:xfrm>
          <a:prstGeom prst="rect">
            <a:avLst/>
          </a:prstGeom>
        </p:spPr>
      </p:pic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60458197-01E2-4830-F14D-7FF5E4C2CC01}"/>
              </a:ext>
            </a:extLst>
          </p:cNvPr>
          <p:cNvSpPr txBox="1">
            <a:spLocks/>
          </p:cNvSpPr>
          <p:nvPr/>
        </p:nvSpPr>
        <p:spPr>
          <a:xfrm>
            <a:off x="11609152" y="6364539"/>
            <a:ext cx="384727" cy="365125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48F63A3B-78C7-47BE-AE5E-E10140E04643}" type="slidenum">
              <a:rPr lang="en-US" sz="1200" smtClean="0">
                <a:solidFill>
                  <a:srgbClr val="009C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spcAft>
                  <a:spcPts val="600"/>
                </a:spcAft>
              </a:pPr>
              <a:t>5</a:t>
            </a:fld>
            <a:endParaRPr lang="en-US" sz="1200" dirty="0">
              <a:solidFill>
                <a:srgbClr val="009CD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2301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9E635CC3-70A6-2D4B-F61A-BF8DB0F1ED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1239576"/>
              </p:ext>
            </p:extLst>
          </p:nvPr>
        </p:nvGraphicFramePr>
        <p:xfrm>
          <a:off x="-646124" y="1594501"/>
          <a:ext cx="7254505" cy="5027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black and white gradient&#10;&#10;Description automatically generated">
            <a:extLst>
              <a:ext uri="{FF2B5EF4-FFF2-40B4-BE49-F238E27FC236}">
                <a16:creationId xmlns:a16="http://schemas.microsoft.com/office/drawing/2014/main" id="{9358ABD8-0050-DD6A-68F2-A77FB641CC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73" y="-18209"/>
            <a:ext cx="12192000" cy="2636107"/>
          </a:xfrm>
          <a:prstGeom prst="rect">
            <a:avLst/>
          </a:prstGeom>
        </p:spPr>
      </p:pic>
      <p:pic>
        <p:nvPicPr>
          <p:cNvPr id="5" name="Picture 4" descr="A blue rectangular object with black border&#10;&#10;Description automatically generated">
            <a:extLst>
              <a:ext uri="{FF2B5EF4-FFF2-40B4-BE49-F238E27FC236}">
                <a16:creationId xmlns:a16="http://schemas.microsoft.com/office/drawing/2014/main" id="{50AAA801-1E65-93A9-5284-3F2985804F9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94"/>
          <a:stretch/>
        </p:blipFill>
        <p:spPr>
          <a:xfrm>
            <a:off x="-1" y="5812625"/>
            <a:ext cx="12192001" cy="10445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23AA67-7F4B-891F-7EBF-05AAE1089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278" y="459023"/>
            <a:ext cx="10515600" cy="794964"/>
          </a:xfrm>
        </p:spPr>
        <p:txBody>
          <a:bodyPr>
            <a:normAutofit/>
          </a:bodyPr>
          <a:lstStyle/>
          <a:p>
            <a:r>
              <a:rPr lang="en-US" sz="3600" spc="-50" dirty="0">
                <a:solidFill>
                  <a:srgbClr val="005EB8"/>
                </a:solidFill>
              </a:rPr>
              <a:t>Maximizing the impact of giving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4E58DA4-CB0F-A9E9-6F34-8088CD8B19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854" y="1287300"/>
            <a:ext cx="10975546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u="none" strike="noStrike" cap="none" normalizeH="0" baseline="0" dirty="0">
                <a:ln>
                  <a:noFill/>
                </a:ln>
                <a:solidFill>
                  <a:srgbClr val="009CD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2025 Philanthropic support for BSMH’s </a:t>
            </a:r>
            <a:r>
              <a:rPr lang="en-US" altLang="en-US" sz="2400" dirty="0">
                <a:solidFill>
                  <a:srgbClr val="009CD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Ministry: </a:t>
            </a:r>
            <a:r>
              <a:rPr kumimoji="0" lang="en-US" altLang="en-US" sz="2400" b="1" u="none" strike="noStrike" cap="none" normalizeH="0" baseline="0" dirty="0">
                <a:ln>
                  <a:noFill/>
                </a:ln>
                <a:solidFill>
                  <a:srgbClr val="00A75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$93 million</a:t>
            </a:r>
            <a:endParaRPr kumimoji="0" lang="en-US" altLang="en-US" sz="2400" b="1" u="none" strike="noStrike" cap="none" normalizeH="0" baseline="0" dirty="0">
              <a:ln>
                <a:noFill/>
              </a:ln>
              <a:solidFill>
                <a:srgbClr val="00A756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009CDE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D07FE2-DD4E-4EA3-4828-27BD38BFCE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168" y="2059277"/>
            <a:ext cx="5601482" cy="413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344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and white gradient&#10;&#10;Description automatically generated">
            <a:extLst>
              <a:ext uri="{FF2B5EF4-FFF2-40B4-BE49-F238E27FC236}">
                <a16:creationId xmlns:a16="http://schemas.microsoft.com/office/drawing/2014/main" id="{1300E0D2-ACD0-61F2-644C-05420CE74E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73" y="0"/>
            <a:ext cx="12192000" cy="2636107"/>
          </a:xfrm>
          <a:prstGeom prst="rect">
            <a:avLst/>
          </a:prstGeom>
        </p:spPr>
      </p:pic>
      <p:pic>
        <p:nvPicPr>
          <p:cNvPr id="6" name="Picture 5" descr="A blue rectangular object with black border&#10;&#10;Description automatically generated">
            <a:extLst>
              <a:ext uri="{FF2B5EF4-FFF2-40B4-BE49-F238E27FC236}">
                <a16:creationId xmlns:a16="http://schemas.microsoft.com/office/drawing/2014/main" id="{1B1D15F6-0C30-13F2-3545-8D04096388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94"/>
          <a:stretch/>
        </p:blipFill>
        <p:spPr>
          <a:xfrm>
            <a:off x="-1" y="5812625"/>
            <a:ext cx="12192001" cy="10445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CBDC52E-8D6C-0027-5CA3-8F46F9B5E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976" y="417468"/>
            <a:ext cx="10515600" cy="889934"/>
          </a:xfrm>
        </p:spPr>
        <p:txBody>
          <a:bodyPr>
            <a:normAutofit/>
          </a:bodyPr>
          <a:lstStyle/>
          <a:p>
            <a:r>
              <a:rPr lang="en-US" sz="3600" spc="-50" dirty="0">
                <a:solidFill>
                  <a:srgbClr val="005EB8"/>
                </a:solidFill>
              </a:rPr>
              <a:t>Maximizing the impact of giving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A2BCA-A6C2-81AC-17F6-8E0C8D8BD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296" y="1743517"/>
            <a:ext cx="5257800" cy="4670892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9CDE"/>
                </a:solidFill>
              </a:rPr>
              <a:t>Mission Outreach Program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sz="2400" b="1" dirty="0">
                <a:solidFill>
                  <a:srgbClr val="00A756"/>
                </a:solidFill>
              </a:rPr>
              <a:t>$7.2 million </a:t>
            </a:r>
            <a:r>
              <a:rPr lang="en-US" sz="2400" dirty="0">
                <a:solidFill>
                  <a:srgbClr val="00A756"/>
                </a:solidFill>
              </a:rPr>
              <a:t>awarded since 2020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9CDE"/>
                </a:solidFill>
              </a:rPr>
              <a:t>Focus of funding:</a:t>
            </a:r>
          </a:p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Address social determinants of health</a:t>
            </a:r>
          </a:p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Improve health outcomes</a:t>
            </a:r>
          </a:p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Create healthy community partnerships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42326FA-5EB3-1692-7161-40A51FB94FA2}"/>
              </a:ext>
            </a:extLst>
          </p:cNvPr>
          <p:cNvSpPr txBox="1">
            <a:spLocks/>
          </p:cNvSpPr>
          <p:nvPr/>
        </p:nvSpPr>
        <p:spPr>
          <a:xfrm>
            <a:off x="6253599" y="1724870"/>
            <a:ext cx="5501715" cy="46708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rgbClr val="009CDE"/>
                </a:solidFill>
                <a:latin typeface="Arial" panose="020B0604020202020204" pitchFamily="34" charset="0"/>
              </a:rPr>
              <a:t>Recent impacts</a:t>
            </a:r>
          </a:p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Eviction prevention and financial education</a:t>
            </a:r>
          </a:p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Violence response training for fire and EMS</a:t>
            </a:r>
          </a:p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Medication assistance for chronic disease patients in need</a:t>
            </a:r>
          </a:p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Independence for seniors through home safety and balance training</a:t>
            </a:r>
          </a:p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Feminine hygiene kits for students</a:t>
            </a:r>
          </a:p>
        </p:txBody>
      </p:sp>
    </p:spTree>
    <p:extLst>
      <p:ext uri="{BB962C8B-B14F-4D97-AF65-F5344CB8AC3E}">
        <p14:creationId xmlns:p14="http://schemas.microsoft.com/office/powerpoint/2010/main" val="3657080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white gradient&#10;&#10;Description automatically generated">
            <a:extLst>
              <a:ext uri="{FF2B5EF4-FFF2-40B4-BE49-F238E27FC236}">
                <a16:creationId xmlns:a16="http://schemas.microsoft.com/office/drawing/2014/main" id="{B1C06BCA-7FF9-BC99-A3D8-64AC158E89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73" y="0"/>
            <a:ext cx="12192000" cy="2636107"/>
          </a:xfrm>
          <a:prstGeom prst="rect">
            <a:avLst/>
          </a:prstGeom>
        </p:spPr>
      </p:pic>
      <p:pic>
        <p:nvPicPr>
          <p:cNvPr id="15" name="Picture 14" descr="A blue rectangular object with black border&#10;&#10;Description automatically generated">
            <a:extLst>
              <a:ext uri="{FF2B5EF4-FFF2-40B4-BE49-F238E27FC236}">
                <a16:creationId xmlns:a16="http://schemas.microsoft.com/office/drawing/2014/main" id="{81D235C7-7060-50DB-715D-F46E95A9F7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53" t="-3170" r="2503" b="7247"/>
          <a:stretch/>
        </p:blipFill>
        <p:spPr>
          <a:xfrm>
            <a:off x="-1374" y="1625601"/>
            <a:ext cx="12192001" cy="5232400"/>
          </a:xfrm>
          <a:prstGeom prst="rect">
            <a:avLst/>
          </a:prstGeom>
        </p:spPr>
      </p:pic>
      <p:pic>
        <p:nvPicPr>
          <p:cNvPr id="13" name="Picture 12" descr="A group of people sitting on the floor&#10;&#10;Description automatically generated">
            <a:extLst>
              <a:ext uri="{FF2B5EF4-FFF2-40B4-BE49-F238E27FC236}">
                <a16:creationId xmlns:a16="http://schemas.microsoft.com/office/drawing/2014/main" id="{68D3629E-CD33-ED8C-0CC2-C2F632F6401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1533" y="1737553"/>
            <a:ext cx="6432653" cy="451084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6E59630-89F2-A281-02F3-A0E2870BFCE8}"/>
              </a:ext>
            </a:extLst>
          </p:cNvPr>
          <p:cNvSpPr txBox="1">
            <a:spLocks/>
          </p:cNvSpPr>
          <p:nvPr/>
        </p:nvSpPr>
        <p:spPr>
          <a:xfrm>
            <a:off x="569976" y="417468"/>
            <a:ext cx="10515600" cy="889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 spc="-50" dirty="0">
                <a:solidFill>
                  <a:srgbClr val="005EB8"/>
                </a:solidFill>
              </a:rPr>
              <a:t>Maximizing the impact of giving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A2BCA-A6C2-81AC-17F6-8E0C8D8BD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7360" y="3352101"/>
            <a:ext cx="4268216" cy="299310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chemeClr val="bg1"/>
                </a:solidFill>
                <a:cs typeface="Arial" panose="020B0604020202020204" pitchFamily="34" charset="0"/>
              </a:rPr>
              <a:t>Mercy Health – Marcum and Wallace Hospital takes a holistic approach to wellness. Their programs have a lasting impact on people’s health </a:t>
            </a:r>
            <a:br>
              <a:rPr lang="en-US" sz="2400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en-US" sz="2400" dirty="0">
                <a:solidFill>
                  <a:schemeClr val="bg1"/>
                </a:solidFill>
                <a:cs typeface="Arial" panose="020B0604020202020204" pitchFamily="34" charset="0"/>
              </a:rPr>
              <a:t>and wellbeing.</a:t>
            </a:r>
          </a:p>
          <a:p>
            <a:pPr marL="0" indent="0">
              <a:buNone/>
            </a:pPr>
            <a:r>
              <a:rPr lang="en-US" sz="18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Jessica</a:t>
            </a:r>
            <a:r>
              <a:rPr lang="en-US" sz="18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800" dirty="0">
                <a:solidFill>
                  <a:srgbClr val="00B0F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Program participant</a:t>
            </a:r>
            <a:br>
              <a:rPr lang="en-US" sz="1800" dirty="0">
                <a:solidFill>
                  <a:srgbClr val="00B0F0"/>
                </a:solidFill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Irvine, KY</a:t>
            </a:r>
          </a:p>
        </p:txBody>
      </p:sp>
      <p:pic>
        <p:nvPicPr>
          <p:cNvPr id="14" name="Picture 1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A22A86EF-5403-8601-7DA2-138E83587C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1541" y="2818823"/>
            <a:ext cx="1359019" cy="320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733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and white gradient&#10;&#10;Description automatically generated">
            <a:extLst>
              <a:ext uri="{FF2B5EF4-FFF2-40B4-BE49-F238E27FC236}">
                <a16:creationId xmlns:a16="http://schemas.microsoft.com/office/drawing/2014/main" id="{E31E01CD-25CF-042F-EC34-23409ED4DA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70" y="-357490"/>
            <a:ext cx="12192000" cy="2636107"/>
          </a:xfrm>
          <a:prstGeom prst="rect">
            <a:avLst/>
          </a:prstGeom>
        </p:spPr>
      </p:pic>
      <p:pic>
        <p:nvPicPr>
          <p:cNvPr id="7" name="Picture 6" descr="A blue rectangular object with black border&#10;&#10;Description automatically generated">
            <a:extLst>
              <a:ext uri="{FF2B5EF4-FFF2-40B4-BE49-F238E27FC236}">
                <a16:creationId xmlns:a16="http://schemas.microsoft.com/office/drawing/2014/main" id="{9BCC5923-849D-C5EA-732D-43730DCC51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94"/>
          <a:stretch/>
        </p:blipFill>
        <p:spPr>
          <a:xfrm>
            <a:off x="-1" y="5812625"/>
            <a:ext cx="12192001" cy="104455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B27B1F7-6A3B-D148-EA3F-BBBCC03252C4}"/>
              </a:ext>
            </a:extLst>
          </p:cNvPr>
          <p:cNvSpPr txBox="1">
            <a:spLocks/>
          </p:cNvSpPr>
          <p:nvPr/>
        </p:nvSpPr>
        <p:spPr>
          <a:xfrm>
            <a:off x="569976" y="417468"/>
            <a:ext cx="10515600" cy="889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 spc="-50" dirty="0">
                <a:solidFill>
                  <a:srgbClr val="005EB8"/>
                </a:solidFill>
              </a:rPr>
              <a:t>Maximizing the impact of giving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A2BCA-A6C2-81AC-17F6-8E0C8D8BD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216" y="1306259"/>
            <a:ext cx="10485120" cy="1362635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9CDE"/>
                </a:solidFill>
              </a:rPr>
              <a:t>Foundation Awarded Matches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Board allocates an annual budget to provide matching funds for selected market Foundations’ capital fundraising efforts.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42326FA-5EB3-1692-7161-40A51FB94FA2}"/>
              </a:ext>
            </a:extLst>
          </p:cNvPr>
          <p:cNvSpPr txBox="1">
            <a:spLocks/>
          </p:cNvSpPr>
          <p:nvPr/>
        </p:nvSpPr>
        <p:spPr>
          <a:xfrm>
            <a:off x="694058" y="4315640"/>
            <a:ext cx="4861757" cy="19275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600" dirty="0">
                <a:solidFill>
                  <a:srgbClr val="00A756"/>
                </a:solidFill>
                <a:latin typeface="Arial" panose="020B0604020202020204" pitchFamily="34" charset="0"/>
              </a:rPr>
              <a:t>2024 - $500,000 awarded</a:t>
            </a: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Hospital lobby renovation – Greenville </a:t>
            </a: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Mobile mammography unit – Lorain </a:t>
            </a: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Medical center for violence </a:t>
            </a:r>
            <a:b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response team – Richmond</a:t>
            </a: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Cancer care center – Springfield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4FBD375-22BB-9C29-D62E-793AD6DB49A8}"/>
              </a:ext>
            </a:extLst>
          </p:cNvPr>
          <p:cNvSpPr txBox="1">
            <a:spLocks/>
          </p:cNvSpPr>
          <p:nvPr/>
        </p:nvSpPr>
        <p:spPr>
          <a:xfrm>
            <a:off x="694058" y="2611392"/>
            <a:ext cx="3559969" cy="16424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600" dirty="0">
                <a:solidFill>
                  <a:srgbClr val="00A756"/>
                </a:solidFill>
                <a:latin typeface="Arial" panose="020B0604020202020204" pitchFamily="34" charset="0"/>
              </a:rPr>
              <a:t>2023 - $375,000 awarded</a:t>
            </a: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Mobile mammography unit – Greenville</a:t>
            </a: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New hospital – Hampton Roads</a:t>
            </a: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Hospital renovations – Richmond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E412F5-FBF1-1675-2C9F-943B58F96A81}"/>
              </a:ext>
            </a:extLst>
          </p:cNvPr>
          <p:cNvSpPr txBox="1"/>
          <p:nvPr/>
        </p:nvSpPr>
        <p:spPr>
          <a:xfrm>
            <a:off x="5827776" y="2596219"/>
            <a:ext cx="448419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1600" dirty="0">
                <a:solidFill>
                  <a:srgbClr val="00A756"/>
                </a:solidFill>
                <a:latin typeface="Arial" panose="020B0604020202020204" pitchFamily="34" charset="0"/>
              </a:rPr>
              <a:t>2025 - $500,000 awarded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Graduate Medical Education Facility – Cincinnati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Rehab Fitness Center – Greenville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Associate Child Care – Lima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Critical Care Transport – Richmond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4EA3FC5-0620-F976-FADC-1B25792BD4D4}"/>
              </a:ext>
            </a:extLst>
          </p:cNvPr>
          <p:cNvSpPr txBox="1"/>
          <p:nvPr/>
        </p:nvSpPr>
        <p:spPr>
          <a:xfrm>
            <a:off x="5911842" y="4494620"/>
            <a:ext cx="6096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1600" dirty="0">
                <a:solidFill>
                  <a:srgbClr val="00A756"/>
                </a:solidFill>
                <a:latin typeface="Arial" panose="020B0604020202020204" pitchFamily="34" charset="0"/>
              </a:rPr>
              <a:t>2026 - $600,000 awarded</a:t>
            </a: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Mobile mammography unit – Hampton Roads</a:t>
            </a: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Graduate Medical Education – Lorain </a:t>
            </a: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Critical care patient tower – Richmond</a:t>
            </a:r>
          </a:p>
        </p:txBody>
      </p:sp>
    </p:spTree>
    <p:extLst>
      <p:ext uri="{BB962C8B-B14F-4D97-AF65-F5344CB8AC3E}">
        <p14:creationId xmlns:p14="http://schemas.microsoft.com/office/powerpoint/2010/main" val="1954171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white gradient&#10;&#10;Description automatically generated">
            <a:extLst>
              <a:ext uri="{FF2B5EF4-FFF2-40B4-BE49-F238E27FC236}">
                <a16:creationId xmlns:a16="http://schemas.microsoft.com/office/drawing/2014/main" id="{797B2771-6732-6C7B-24A1-93DEDA7429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73" y="0"/>
            <a:ext cx="12192000" cy="2636107"/>
          </a:xfrm>
          <a:prstGeom prst="rect">
            <a:avLst/>
          </a:prstGeom>
        </p:spPr>
      </p:pic>
      <p:pic>
        <p:nvPicPr>
          <p:cNvPr id="14" name="Picture 13" descr="A blue rectangular object with black border&#10;&#10;Description automatically generated">
            <a:extLst>
              <a:ext uri="{FF2B5EF4-FFF2-40B4-BE49-F238E27FC236}">
                <a16:creationId xmlns:a16="http://schemas.microsoft.com/office/drawing/2014/main" id="{6EE85B4D-6AF1-64DD-FA94-489D9CCD7C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53" t="-3170" r="2503" b="7247"/>
          <a:stretch/>
        </p:blipFill>
        <p:spPr>
          <a:xfrm>
            <a:off x="-1374" y="1625601"/>
            <a:ext cx="12192001" cy="5232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3D22240-E251-975B-E892-056B053335F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800" y="1869686"/>
            <a:ext cx="3182115" cy="3917348"/>
          </a:xfrm>
          <a:prstGeom prst="rect">
            <a:avLst/>
          </a:prstGeom>
        </p:spPr>
      </p:pic>
      <p:pic>
        <p:nvPicPr>
          <p:cNvPr id="5" name="Picture 4" descr="A blue rectangular object with black border&#10;&#10;Description automatically generated">
            <a:extLst>
              <a:ext uri="{FF2B5EF4-FFF2-40B4-BE49-F238E27FC236}">
                <a16:creationId xmlns:a16="http://schemas.microsoft.com/office/drawing/2014/main" id="{791915E7-2841-EBA3-8CB9-42C516EC438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94"/>
          <a:stretch/>
        </p:blipFill>
        <p:spPr>
          <a:xfrm>
            <a:off x="-1" y="5812625"/>
            <a:ext cx="12192001" cy="104455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50E5DF9-CE61-FC1D-FA3D-1F1A6BB9CC44}"/>
              </a:ext>
            </a:extLst>
          </p:cNvPr>
          <p:cNvSpPr txBox="1">
            <a:spLocks/>
          </p:cNvSpPr>
          <p:nvPr/>
        </p:nvSpPr>
        <p:spPr>
          <a:xfrm>
            <a:off x="569976" y="417468"/>
            <a:ext cx="10515600" cy="889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 spc="-50" dirty="0">
                <a:solidFill>
                  <a:srgbClr val="005EB8"/>
                </a:solidFill>
              </a:rPr>
              <a:t>Maximizing the impact of giving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A2BCA-A6C2-81AC-17F6-8E0C8D8BD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4674" y="3429000"/>
            <a:ext cx="6700902" cy="288645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24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Lives will be saved through the Foundation Awarded Match. It created energy among our board and community, giving a needed boost to our campaign for mobile mammography.</a:t>
            </a:r>
          </a:p>
          <a:p>
            <a:pPr marL="0" indent="0">
              <a:buNone/>
            </a:pPr>
            <a:r>
              <a:rPr lang="en-US" sz="1800" b="1" dirty="0">
                <a:solidFill>
                  <a:srgbClr val="00B0F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Erik Whaley</a:t>
            </a:r>
            <a:r>
              <a:rPr lang="en-US" sz="1800" dirty="0">
                <a:solidFill>
                  <a:srgbClr val="00B0F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, President</a:t>
            </a:r>
            <a:br>
              <a:rPr lang="en-US" sz="1800" dirty="0">
                <a:solidFill>
                  <a:srgbClr val="00B0F0"/>
                </a:solidFill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dirty="0">
                <a:solidFill>
                  <a:srgbClr val="00B0F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Bon Secours St. Francis Foundation, Greenville, SC</a:t>
            </a:r>
          </a:p>
        </p:txBody>
      </p:sp>
      <p:pic>
        <p:nvPicPr>
          <p:cNvPr id="12" name="Picture 1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597AE0B8-BB78-28B2-3F4E-438B54C51F3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6339" y="2855337"/>
            <a:ext cx="1375662" cy="32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113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and white gradient&#10;&#10;Description automatically generated">
            <a:extLst>
              <a:ext uri="{FF2B5EF4-FFF2-40B4-BE49-F238E27FC236}">
                <a16:creationId xmlns:a16="http://schemas.microsoft.com/office/drawing/2014/main" id="{7BC99888-4D45-9AB0-C42C-02A8837DFB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73" y="0"/>
            <a:ext cx="12192000" cy="2636107"/>
          </a:xfrm>
          <a:prstGeom prst="rect">
            <a:avLst/>
          </a:prstGeom>
        </p:spPr>
      </p:pic>
      <p:pic>
        <p:nvPicPr>
          <p:cNvPr id="8" name="Picture 7" descr="A blue rectangular object with black border&#10;&#10;Description automatically generated">
            <a:extLst>
              <a:ext uri="{FF2B5EF4-FFF2-40B4-BE49-F238E27FC236}">
                <a16:creationId xmlns:a16="http://schemas.microsoft.com/office/drawing/2014/main" id="{ECEE86FD-3925-0C7E-FCDE-ECFE9D12DB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94"/>
          <a:stretch/>
        </p:blipFill>
        <p:spPr>
          <a:xfrm>
            <a:off x="-1" y="5812625"/>
            <a:ext cx="12192001" cy="104455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EEDAFEB-6C79-B7CA-AB0C-25995E387570}"/>
              </a:ext>
            </a:extLst>
          </p:cNvPr>
          <p:cNvSpPr txBox="1">
            <a:spLocks/>
          </p:cNvSpPr>
          <p:nvPr/>
        </p:nvSpPr>
        <p:spPr>
          <a:xfrm>
            <a:off x="569976" y="417468"/>
            <a:ext cx="10515600" cy="889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 spc="-50" dirty="0">
                <a:solidFill>
                  <a:srgbClr val="005EB8"/>
                </a:solidFill>
              </a:rPr>
              <a:t>Maximizing the impact of giving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A2BCA-A6C2-81AC-17F6-8E0C8D8BD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45" y="1506071"/>
            <a:ext cx="10789024" cy="16315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9CDE"/>
                </a:solidFill>
              </a:rPr>
              <a:t>Health Impact Fund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Allocates approximately $1 million annually for clinical and non-clinical efforts to increase the ministry’s capacity to address social determinants of health.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42326FA-5EB3-1692-7161-40A51FB94FA2}"/>
              </a:ext>
            </a:extLst>
          </p:cNvPr>
          <p:cNvSpPr txBox="1">
            <a:spLocks/>
          </p:cNvSpPr>
          <p:nvPr/>
        </p:nvSpPr>
        <p:spPr>
          <a:xfrm>
            <a:off x="616145" y="3018050"/>
            <a:ext cx="10336336" cy="29317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00A756"/>
                </a:solidFill>
                <a:latin typeface="Arial" panose="020B0604020202020204" pitchFamily="34" charset="0"/>
              </a:rPr>
              <a:t>2026 awards in Baltimore, Cincinnati, Greenville, Irvine, Paducah, Springfield, Toledo and Spiritual Health</a:t>
            </a:r>
          </a:p>
          <a:p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Baltimore – Urban Farm and Healthcare Career Training </a:t>
            </a:r>
          </a:p>
          <a:p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Paducah – Patient Transportation Service</a:t>
            </a:r>
          </a:p>
          <a:p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Spiritual Health – Volunteer Chaplain Training </a:t>
            </a:r>
          </a:p>
          <a:p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Toledo – Forensic Nursing and Infant Mortality</a:t>
            </a:r>
          </a:p>
          <a:p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362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white gradient&#10;&#10;Description automatically generated">
            <a:extLst>
              <a:ext uri="{FF2B5EF4-FFF2-40B4-BE49-F238E27FC236}">
                <a16:creationId xmlns:a16="http://schemas.microsoft.com/office/drawing/2014/main" id="{E7F6AEA3-AAF1-D58B-3FF8-CE9B7108369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005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CBDC52E-8D6C-0027-5CA3-8F46F9B5E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456" y="407587"/>
            <a:ext cx="11506200" cy="889934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The future: Our aspirational goals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E528D1-9C7D-766F-9DFF-F055E05966D6}"/>
              </a:ext>
            </a:extLst>
          </p:cNvPr>
          <p:cNvSpPr txBox="1"/>
          <p:nvPr/>
        </p:nvSpPr>
        <p:spPr>
          <a:xfrm>
            <a:off x="600456" y="1163602"/>
            <a:ext cx="115915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92D050"/>
                </a:solidFill>
                <a:latin typeface="Arial" panose="020B0604020202020204" pitchFamily="34" charset="0"/>
              </a:rPr>
              <a:t>2024-2028 Strategic Plan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7C2E97D-562B-05FA-CA90-9B526261DB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89760" y="1610580"/>
            <a:ext cx="8241792" cy="4676889"/>
          </a:xfrm>
          <a:prstGeom prst="rect">
            <a:avLst/>
          </a:prstGeom>
        </p:spPr>
      </p:pic>
      <p:pic>
        <p:nvPicPr>
          <p:cNvPr id="11" name="Picture 10" descr="A blue rectangular object with black border&#10;&#10;Description automatically generated">
            <a:extLst>
              <a:ext uri="{FF2B5EF4-FFF2-40B4-BE49-F238E27FC236}">
                <a16:creationId xmlns:a16="http://schemas.microsoft.com/office/drawing/2014/main" id="{211BD46A-8FED-E9ED-4424-0BA978C8C8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94"/>
          <a:stretch/>
        </p:blipFill>
        <p:spPr>
          <a:xfrm>
            <a:off x="-1" y="5812625"/>
            <a:ext cx="12192001" cy="104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5803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white gradient&#10;&#10;Description automatically generated">
            <a:extLst>
              <a:ext uri="{FF2B5EF4-FFF2-40B4-BE49-F238E27FC236}">
                <a16:creationId xmlns:a16="http://schemas.microsoft.com/office/drawing/2014/main" id="{595D2F6D-9C7E-0E84-60F7-2DC31D049B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73" y="0"/>
            <a:ext cx="12192000" cy="2636107"/>
          </a:xfrm>
          <a:prstGeom prst="rect">
            <a:avLst/>
          </a:prstGeom>
        </p:spPr>
      </p:pic>
      <p:pic>
        <p:nvPicPr>
          <p:cNvPr id="5" name="Picture 4" descr="A blue rectangular object with black border&#10;&#10;Description automatically generated">
            <a:extLst>
              <a:ext uri="{FF2B5EF4-FFF2-40B4-BE49-F238E27FC236}">
                <a16:creationId xmlns:a16="http://schemas.microsoft.com/office/drawing/2014/main" id="{6421392E-7083-F024-F084-229542A252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94"/>
          <a:stretch/>
        </p:blipFill>
        <p:spPr>
          <a:xfrm>
            <a:off x="-1" y="5812625"/>
            <a:ext cx="12192001" cy="10445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CBDC52E-8D6C-0027-5CA3-8F46F9B5E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428119"/>
            <a:ext cx="10515600" cy="889934"/>
          </a:xfrm>
        </p:spPr>
        <p:txBody>
          <a:bodyPr>
            <a:normAutofit/>
          </a:bodyPr>
          <a:lstStyle/>
          <a:p>
            <a:r>
              <a:rPr lang="en-US" sz="3600" spc="-50" dirty="0">
                <a:solidFill>
                  <a:srgbClr val="005EB8"/>
                </a:solidFill>
              </a:rPr>
              <a:t>The future: Our aspirational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A2BCA-A6C2-81AC-17F6-8E0C8D8BD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675" y="1670963"/>
            <a:ext cx="10789023" cy="31225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09CDE"/>
                </a:solidFill>
                <a:cs typeface="Arial" panose="020B0604020202020204" pitchFamily="34" charset="0"/>
              </a:rPr>
              <a:t>Raise $500 million by 2028</a:t>
            </a:r>
          </a:p>
          <a:p>
            <a:pPr marL="238125" indent="0">
              <a:buNone/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•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$10 million increase in annual fundraising (from $90 - $100 million)</a:t>
            </a: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009CDE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Increase $500,000+ transformational gifts </a:t>
            </a:r>
          </a:p>
          <a:p>
            <a:pPr marL="236538" indent="0">
              <a:buNone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• Current average: 24 per year</a:t>
            </a:r>
          </a:p>
          <a:p>
            <a:pPr marL="693738" lvl="1" indent="0">
              <a:buNone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• 19 gifts from organizations</a:t>
            </a:r>
          </a:p>
          <a:p>
            <a:pPr marL="693738" lvl="1" indent="0">
              <a:buNone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• 5 gifts from individuals</a:t>
            </a:r>
          </a:p>
          <a:p>
            <a:pPr marL="466725">
              <a:buFont typeface="Wingdings" panose="05000000000000000000" pitchFamily="2" charset="2"/>
              <a:buChar char="Ø"/>
              <a:tabLst>
                <a:tab pos="520700" algn="l"/>
              </a:tabLst>
            </a:pPr>
            <a:endParaRPr lang="en-US" sz="23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66725">
              <a:buFont typeface="Wingdings" panose="05000000000000000000" pitchFamily="2" charset="2"/>
              <a:buChar char="Ø"/>
              <a:tabLst>
                <a:tab pos="520700" algn="l"/>
              </a:tabLst>
            </a:pPr>
            <a:endParaRPr lang="en-US" sz="23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1880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white gradient&#10;&#10;Description automatically generated">
            <a:extLst>
              <a:ext uri="{FF2B5EF4-FFF2-40B4-BE49-F238E27FC236}">
                <a16:creationId xmlns:a16="http://schemas.microsoft.com/office/drawing/2014/main" id="{595D2F6D-9C7E-0E84-60F7-2DC31D049B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73" y="0"/>
            <a:ext cx="12192000" cy="2636107"/>
          </a:xfrm>
          <a:prstGeom prst="rect">
            <a:avLst/>
          </a:prstGeom>
        </p:spPr>
      </p:pic>
      <p:pic>
        <p:nvPicPr>
          <p:cNvPr id="5" name="Picture 4" descr="A blue rectangular object with black border&#10;&#10;Description automatically generated">
            <a:extLst>
              <a:ext uri="{FF2B5EF4-FFF2-40B4-BE49-F238E27FC236}">
                <a16:creationId xmlns:a16="http://schemas.microsoft.com/office/drawing/2014/main" id="{6421392E-7083-F024-F084-229542A252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94"/>
          <a:stretch/>
        </p:blipFill>
        <p:spPr>
          <a:xfrm>
            <a:off x="-1" y="5812625"/>
            <a:ext cx="12192001" cy="10445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CBDC52E-8D6C-0027-5CA3-8F46F9B5E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428119"/>
            <a:ext cx="10515600" cy="889934"/>
          </a:xfrm>
        </p:spPr>
        <p:txBody>
          <a:bodyPr>
            <a:normAutofit/>
          </a:bodyPr>
          <a:lstStyle/>
          <a:p>
            <a:r>
              <a:rPr lang="en-US" sz="3600" spc="-50" dirty="0">
                <a:solidFill>
                  <a:srgbClr val="005EB8"/>
                </a:solidFill>
              </a:rPr>
              <a:t>The future: Our aspirational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A2BCA-A6C2-81AC-17F6-8E0C8D8BD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60" y="1581750"/>
            <a:ext cx="10789023" cy="4118010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520700" algn="l"/>
              </a:tabLst>
            </a:pPr>
            <a:r>
              <a:rPr lang="en-US" sz="2000" b="1" dirty="0">
                <a:solidFill>
                  <a:srgbClr val="009CDE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Increase fundraising for ministry-wide priority initiatives</a:t>
            </a:r>
            <a:endParaRPr lang="en-US" sz="2000" b="1" dirty="0">
              <a:solidFill>
                <a:srgbClr val="009CDE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38125" indent="0">
              <a:buNone/>
              <a:tabLst>
                <a:tab pos="520700" algn="l"/>
              </a:tabLst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• Equitable access to care</a:t>
            </a:r>
          </a:p>
          <a:p>
            <a:pPr marL="238125" indent="0">
              <a:buNone/>
              <a:tabLst>
                <a:tab pos="520700" algn="l"/>
              </a:tabLst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•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Healthcare improvements and advancements</a:t>
            </a:r>
          </a:p>
          <a:p>
            <a:pPr marL="238125" indent="0">
              <a:buNone/>
              <a:tabLst>
                <a:tab pos="520700" algn="l"/>
              </a:tabLst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• Associate wellbeing</a:t>
            </a:r>
          </a:p>
          <a:p>
            <a:pPr marL="238125" indent="0">
              <a:buNone/>
              <a:tabLst>
                <a:tab pos="520700" algn="l"/>
              </a:tabLst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•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Expanded community health services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2800"/>
              </a:spcBef>
              <a:buNone/>
            </a:pPr>
            <a:r>
              <a:rPr lang="en-US" sz="2000" b="1" dirty="0">
                <a:solidFill>
                  <a:srgbClr val="009CDE"/>
                </a:solidFill>
                <a:cs typeface="Arial" panose="020B0604020202020204" pitchFamily="34" charset="0"/>
              </a:rPr>
              <a:t>100% of board members actively build and strengthen relationships with donors and prospective donors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2800"/>
              </a:spcBef>
              <a:buNone/>
            </a:pPr>
            <a:r>
              <a:rPr lang="en-US" sz="2000" b="1" dirty="0">
                <a:solidFill>
                  <a:srgbClr val="009CD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Be the BEST – a national leader in healthcare philanthropy</a:t>
            </a:r>
            <a:endParaRPr lang="en-US" sz="23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66725">
              <a:buFont typeface="Wingdings" panose="05000000000000000000" pitchFamily="2" charset="2"/>
              <a:buChar char="Ø"/>
              <a:tabLst>
                <a:tab pos="520700" algn="l"/>
              </a:tabLst>
            </a:pPr>
            <a:endParaRPr lang="en-US" sz="23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9040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white gradient&#10;&#10;Description automatically generated">
            <a:extLst>
              <a:ext uri="{FF2B5EF4-FFF2-40B4-BE49-F238E27FC236}">
                <a16:creationId xmlns:a16="http://schemas.microsoft.com/office/drawing/2014/main" id="{7758B171-E67F-8BA3-1AF4-201AD1A48C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73" y="0"/>
            <a:ext cx="12192000" cy="2636107"/>
          </a:xfrm>
          <a:prstGeom prst="rect">
            <a:avLst/>
          </a:prstGeom>
        </p:spPr>
      </p:pic>
      <p:pic>
        <p:nvPicPr>
          <p:cNvPr id="5" name="Picture 4" descr="A blue rectangular object with black border&#10;&#10;Description automatically generated">
            <a:extLst>
              <a:ext uri="{FF2B5EF4-FFF2-40B4-BE49-F238E27FC236}">
                <a16:creationId xmlns:a16="http://schemas.microsoft.com/office/drawing/2014/main" id="{F454743E-12F0-ACE1-A98E-B6EE439E592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94"/>
          <a:stretch/>
        </p:blipFill>
        <p:spPr>
          <a:xfrm>
            <a:off x="-1" y="5812625"/>
            <a:ext cx="12192001" cy="104455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BE569A9-0DB1-E63A-3AAF-A51203D366E8}"/>
              </a:ext>
            </a:extLst>
          </p:cNvPr>
          <p:cNvSpPr txBox="1">
            <a:spLocks/>
          </p:cNvSpPr>
          <p:nvPr/>
        </p:nvSpPr>
        <p:spPr>
          <a:xfrm>
            <a:off x="594360" y="428119"/>
            <a:ext cx="10515600" cy="889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 spc="-50" dirty="0">
                <a:solidFill>
                  <a:srgbClr val="005EB8"/>
                </a:solidFill>
              </a:rPr>
              <a:t>The future: Our aspirational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A2BCA-A6C2-81AC-17F6-8E0C8D8BD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457" y="1554837"/>
            <a:ext cx="10636504" cy="4398923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009CDE"/>
                </a:solidFill>
                <a:cs typeface="Arial" panose="020B0604020202020204" pitchFamily="34" charset="0"/>
              </a:rPr>
              <a:t>By increasing fundraising revenue, BSMH can:</a:t>
            </a:r>
          </a:p>
          <a:p>
            <a:pPr marL="688975" marR="0" lvl="0" indent="-339725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Times New Roman" panose="02020603050405020304" pitchFamily="18" charset="0"/>
              </a:rPr>
              <a:t>Open free/low-cost mobile and school clinics in neighborhoods that lack health care</a:t>
            </a:r>
          </a:p>
          <a:p>
            <a:pPr marL="688975" marR="0" lvl="0" indent="-339725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Times New Roman" panose="02020603050405020304" pitchFamily="18" charset="0"/>
              </a:rPr>
              <a:t>Innovate nursing with virtual and hybrid roles and tech-enablement (equipment finders, rover charting, medication administration) 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</a:endParaRPr>
          </a:p>
          <a:p>
            <a:pPr marL="688975" marR="0" lvl="0" indent="-339725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</a:rPr>
              <a:t>Provide healthy food and transportation assistance to address people’s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Times New Roman" panose="02020603050405020304" pitchFamily="18" charset="0"/>
              </a:rPr>
              <a:t>social determinants of health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</a:endParaRPr>
          </a:p>
          <a:p>
            <a:pPr marL="688975" marR="0" lvl="0" indent="-339725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Times New Roman" panose="02020603050405020304" pitchFamily="18" charset="0"/>
              </a:rPr>
              <a:t>Help people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</a:rPr>
              <a:t>in need access health care to prevent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Times New Roman" panose="02020603050405020304" pitchFamily="18" charset="0"/>
              </a:rPr>
              <a:t>sepsis, treat high blood pressure and have a healthy pregnancy and delivery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</a:endParaRPr>
          </a:p>
          <a:p>
            <a:pPr marL="688975" marR="0" lvl="0" indent="-339725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Times New Roman" panose="02020603050405020304" pitchFamily="18" charset="0"/>
              </a:rPr>
              <a:t>Increase forensic nursing for victims of sexual assault and domestic violence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1584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white gradient&#10;&#10;Description automatically generated">
            <a:extLst>
              <a:ext uri="{FF2B5EF4-FFF2-40B4-BE49-F238E27FC236}">
                <a16:creationId xmlns:a16="http://schemas.microsoft.com/office/drawing/2014/main" id="{8C9B0E6F-425E-33BA-D270-D6D61D8915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73" y="0"/>
            <a:ext cx="12192000" cy="2636107"/>
          </a:xfrm>
          <a:prstGeom prst="rect">
            <a:avLst/>
          </a:prstGeom>
        </p:spPr>
      </p:pic>
      <p:pic>
        <p:nvPicPr>
          <p:cNvPr id="6" name="Picture 5" descr="A blue rectangular object with black border&#10;&#10;Description automatically generated">
            <a:extLst>
              <a:ext uri="{FF2B5EF4-FFF2-40B4-BE49-F238E27FC236}">
                <a16:creationId xmlns:a16="http://schemas.microsoft.com/office/drawing/2014/main" id="{CA7E44C7-C047-7AE1-38A0-2C7B6C44AB5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94"/>
          <a:stretch/>
        </p:blipFill>
        <p:spPr>
          <a:xfrm>
            <a:off x="-1" y="5812625"/>
            <a:ext cx="12192001" cy="10445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A7BC9B-0A18-124F-A582-5B3C3C391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822" y="506670"/>
            <a:ext cx="2992626" cy="702947"/>
          </a:xfrm>
        </p:spPr>
        <p:txBody>
          <a:bodyPr>
            <a:normAutofit/>
          </a:bodyPr>
          <a:lstStyle/>
          <a:p>
            <a:r>
              <a:rPr lang="en-US" sz="3600" spc="-50" dirty="0">
                <a:solidFill>
                  <a:srgbClr val="005EB8"/>
                </a:solidFill>
              </a:rPr>
              <a:t>Who we are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9118452-AE03-47DB-8149-AF67387B4789}"/>
              </a:ext>
            </a:extLst>
          </p:cNvPr>
          <p:cNvSpPr txBox="1"/>
          <p:nvPr/>
        </p:nvSpPr>
        <p:spPr>
          <a:xfrm>
            <a:off x="624158" y="1453432"/>
            <a:ext cx="4635258" cy="577058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US" sz="1600" b="1" dirty="0">
                <a:solidFill>
                  <a:srgbClr val="005EB8"/>
                </a:solidFill>
                <a:latin typeface="Arial" panose="020B0604020202020204" pitchFamily="34" charset="0"/>
              </a:rPr>
              <a:t>FIFTH LARGEST U.S. </a:t>
            </a:r>
            <a:r>
              <a:rPr lang="en-US" sz="1400" dirty="0">
                <a:solidFill>
                  <a:srgbClr val="414042"/>
                </a:solidFill>
                <a:latin typeface="Arial" panose="020B0604020202020204" pitchFamily="34" charset="0"/>
              </a:rPr>
              <a:t>Catholic health care system;  </a:t>
            </a:r>
            <a:endParaRPr lang="en-US" sz="1600" dirty="0">
              <a:solidFill>
                <a:srgbClr val="414042"/>
              </a:solidFill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414042"/>
                </a:solidFill>
                <a:latin typeface="Arial" panose="020B0604020202020204" pitchFamily="34" charset="0"/>
              </a:rPr>
              <a:t>the</a:t>
            </a:r>
            <a:r>
              <a:rPr lang="en-US" sz="1400" b="1" dirty="0">
                <a:solidFill>
                  <a:srgbClr val="005EB8"/>
                </a:solidFill>
                <a:latin typeface="Arial" panose="020B0604020202020204" pitchFamily="34" charset="0"/>
              </a:rPr>
              <a:t> </a:t>
            </a:r>
            <a:r>
              <a:rPr lang="en-US" sz="1600" b="1" dirty="0">
                <a:solidFill>
                  <a:srgbClr val="005EB8"/>
                </a:solidFill>
                <a:latin typeface="Arial" panose="020B0604020202020204" pitchFamily="34" charset="0"/>
              </a:rPr>
              <a:t>LARGEST</a:t>
            </a:r>
            <a:r>
              <a:rPr lang="en-US" sz="1400" b="1" dirty="0">
                <a:solidFill>
                  <a:srgbClr val="005EB8"/>
                </a:solidFill>
                <a:latin typeface="Arial" panose="020B0604020202020204" pitchFamily="34" charset="0"/>
              </a:rPr>
              <a:t> </a:t>
            </a:r>
            <a:r>
              <a:rPr lang="en-US" sz="1400" dirty="0">
                <a:solidFill>
                  <a:srgbClr val="414042"/>
                </a:solidFill>
                <a:latin typeface="Arial" panose="020B0604020202020204" pitchFamily="34" charset="0"/>
              </a:rPr>
              <a:t>not-for-profit private provider in Ireland</a:t>
            </a:r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8373E41-4CE0-4585-87AE-CFADCC2D0136}"/>
              </a:ext>
            </a:extLst>
          </p:cNvPr>
          <p:cNvSpPr txBox="1"/>
          <p:nvPr/>
        </p:nvSpPr>
        <p:spPr>
          <a:xfrm>
            <a:off x="623076" y="2082858"/>
            <a:ext cx="5960599" cy="523458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414042"/>
                </a:solidFill>
                <a:latin typeface="Arial" panose="020B0604020202020204" pitchFamily="34" charset="0"/>
              </a:rPr>
              <a:t>MORE THAN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2000" b="1" dirty="0">
                <a:solidFill>
                  <a:srgbClr val="005EB8"/>
                </a:solidFill>
                <a:latin typeface="Arial" panose="020B0604020202020204" pitchFamily="34" charset="0"/>
              </a:rPr>
              <a:t>1,200</a:t>
            </a:r>
            <a:r>
              <a:rPr lang="en-US" sz="1600" dirty="0">
                <a:solidFill>
                  <a:srgbClr val="0033A0"/>
                </a:solidFill>
                <a:latin typeface="Arial" panose="020B0604020202020204" pitchFamily="34" charset="0"/>
              </a:rPr>
              <a:t> </a:t>
            </a:r>
            <a:r>
              <a:rPr lang="en-US" sz="1600" dirty="0">
                <a:solidFill>
                  <a:srgbClr val="414042"/>
                </a:solidFill>
                <a:latin typeface="Arial" panose="020B0604020202020204" pitchFamily="34" charset="0"/>
              </a:rPr>
              <a:t>SITES OF CARE              IN THE US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414042"/>
                </a:solidFill>
                <a:latin typeface="Arial" panose="020B0604020202020204" pitchFamily="34" charset="0"/>
              </a:rPr>
              <a:t>	                                                           AND IRELAND</a:t>
            </a:r>
          </a:p>
          <a:p>
            <a:endParaRPr 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F22C926-47B3-4260-B2E7-068BE5DB61D6}"/>
              </a:ext>
            </a:extLst>
          </p:cNvPr>
          <p:cNvSpPr txBox="1"/>
          <p:nvPr/>
        </p:nvSpPr>
        <p:spPr>
          <a:xfrm>
            <a:off x="1523963" y="2834111"/>
            <a:ext cx="4986204" cy="644218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414042"/>
                </a:solidFill>
                <a:latin typeface="Arial" panose="020B0604020202020204" pitchFamily="34" charset="0"/>
              </a:rPr>
              <a:t>Approximately</a:t>
            </a:r>
            <a:r>
              <a:rPr lang="en-US" sz="2000" dirty="0">
                <a:solidFill>
                  <a:srgbClr val="414042"/>
                </a:solidFill>
                <a:latin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005EB8"/>
                </a:solidFill>
                <a:latin typeface="Arial" panose="020B0604020202020204" pitchFamily="34" charset="0"/>
              </a:rPr>
              <a:t>$13 BILLION</a:t>
            </a:r>
          </a:p>
          <a:p>
            <a:pPr>
              <a:lnSpc>
                <a:spcPct val="85000"/>
              </a:lnSpc>
            </a:pPr>
            <a:r>
              <a:rPr lang="en-US" sz="2000" dirty="0">
                <a:solidFill>
                  <a:srgbClr val="414042"/>
                </a:solidFill>
                <a:latin typeface="Arial" panose="020B0604020202020204" pitchFamily="34" charset="0"/>
              </a:rPr>
              <a:t>in proforma net operating revenue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5772781-FF43-43AC-B4F5-3CC389AA35EF}"/>
              </a:ext>
            </a:extLst>
          </p:cNvPr>
          <p:cNvSpPr txBox="1"/>
          <p:nvPr/>
        </p:nvSpPr>
        <p:spPr>
          <a:xfrm>
            <a:off x="623076" y="3654996"/>
            <a:ext cx="4833107" cy="6177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414042"/>
                </a:solidFill>
                <a:latin typeface="Arial" panose="020B0604020202020204" pitchFamily="34" charset="0"/>
              </a:rPr>
              <a:t>MORE THAN </a:t>
            </a:r>
            <a:r>
              <a:rPr lang="en-US" sz="2400" b="1" dirty="0">
                <a:solidFill>
                  <a:srgbClr val="005EB8"/>
                </a:solidFill>
                <a:latin typeface="Arial" panose="020B0604020202020204" pitchFamily="34" charset="0"/>
              </a:rPr>
              <a:t>$600 MILLION </a:t>
            </a:r>
            <a:r>
              <a:rPr lang="en-US" sz="1600" dirty="0">
                <a:solidFill>
                  <a:srgbClr val="414042"/>
                </a:solidFill>
                <a:latin typeface="Arial" panose="020B0604020202020204" pitchFamily="34" charset="0"/>
              </a:rPr>
              <a:t>IN ANNUAL</a:t>
            </a:r>
          </a:p>
          <a:p>
            <a:pPr>
              <a:lnSpc>
                <a:spcPct val="80000"/>
              </a:lnSpc>
            </a:pPr>
            <a:r>
              <a:rPr lang="en-US" sz="1600" dirty="0">
                <a:solidFill>
                  <a:srgbClr val="414042"/>
                </a:solidFill>
                <a:latin typeface="Arial" panose="020B0604020202020204" pitchFamily="34" charset="0"/>
              </a:rPr>
              <a:t>COMMUNITY BENEFITS ACROSS </a:t>
            </a:r>
            <a:r>
              <a:rPr lang="en-US" sz="2000" dirty="0">
                <a:solidFill>
                  <a:srgbClr val="414042"/>
                </a:solidFill>
                <a:latin typeface="Arial" panose="020B0604020202020204" pitchFamily="34" charset="0"/>
              </a:rPr>
              <a:t>5</a:t>
            </a:r>
            <a:r>
              <a:rPr lang="en-US" sz="1600" dirty="0">
                <a:solidFill>
                  <a:srgbClr val="414042"/>
                </a:solidFill>
                <a:latin typeface="Arial" panose="020B0604020202020204" pitchFamily="34" charset="0"/>
              </a:rPr>
              <a:t> STATES</a:t>
            </a:r>
          </a:p>
          <a:p>
            <a:endParaRPr 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A6FC3D6-78AF-4956-8854-D0FB8332923B}"/>
              </a:ext>
            </a:extLst>
          </p:cNvPr>
          <p:cNvCxnSpPr>
            <a:cxnSpLocks/>
          </p:cNvCxnSpPr>
          <p:nvPr/>
        </p:nvCxnSpPr>
        <p:spPr>
          <a:xfrm>
            <a:off x="690792" y="2035567"/>
            <a:ext cx="5608408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DE15002-665F-4877-AD1C-148573909E43}"/>
              </a:ext>
            </a:extLst>
          </p:cNvPr>
          <p:cNvCxnSpPr>
            <a:cxnSpLocks/>
          </p:cNvCxnSpPr>
          <p:nvPr/>
        </p:nvCxnSpPr>
        <p:spPr>
          <a:xfrm>
            <a:off x="5194048" y="1343826"/>
            <a:ext cx="0" cy="700267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A7EBFEF-9D04-498B-8879-786FD3ED2C74}"/>
              </a:ext>
            </a:extLst>
          </p:cNvPr>
          <p:cNvCxnSpPr>
            <a:cxnSpLocks/>
          </p:cNvCxnSpPr>
          <p:nvPr/>
        </p:nvCxnSpPr>
        <p:spPr>
          <a:xfrm>
            <a:off x="1476616" y="2717027"/>
            <a:ext cx="0" cy="885017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7C4D7CC-FAF3-4CC1-A0E7-70487CD20DB8}"/>
              </a:ext>
            </a:extLst>
          </p:cNvPr>
          <p:cNvCxnSpPr>
            <a:cxnSpLocks/>
          </p:cNvCxnSpPr>
          <p:nvPr/>
        </p:nvCxnSpPr>
        <p:spPr>
          <a:xfrm>
            <a:off x="677167" y="2689479"/>
            <a:ext cx="5700517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21C90BD-7C10-43DA-8F0B-39F151183367}"/>
              </a:ext>
            </a:extLst>
          </p:cNvPr>
          <p:cNvCxnSpPr>
            <a:cxnSpLocks/>
          </p:cNvCxnSpPr>
          <p:nvPr/>
        </p:nvCxnSpPr>
        <p:spPr>
          <a:xfrm>
            <a:off x="5450398" y="3637039"/>
            <a:ext cx="2209" cy="726825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42">
            <a:extLst>
              <a:ext uri="{FF2B5EF4-FFF2-40B4-BE49-F238E27FC236}">
                <a16:creationId xmlns:a16="http://schemas.microsoft.com/office/drawing/2014/main" id="{11022EAF-FDEE-4453-8C7C-82000EF4493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6304" y="2125240"/>
            <a:ext cx="519217" cy="465772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643D3463-94CB-49F4-9CBA-1E23D353E7C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832" y="2795673"/>
            <a:ext cx="594810" cy="732432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058C9C14-1539-4BC2-A5F3-B882C054A2E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2101" y="3676394"/>
            <a:ext cx="600562" cy="61325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3F86BB24-6E90-437A-A827-D3D0A8CBF80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5074" y="1330590"/>
            <a:ext cx="525302" cy="647256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62143C91-E079-4EA7-A4A7-8E381120EA72}"/>
              </a:ext>
            </a:extLst>
          </p:cNvPr>
          <p:cNvSpPr txBox="1"/>
          <p:nvPr/>
        </p:nvSpPr>
        <p:spPr>
          <a:xfrm>
            <a:off x="1602585" y="4508212"/>
            <a:ext cx="2958587" cy="563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3600" b="1" dirty="0">
                <a:solidFill>
                  <a:srgbClr val="005EB8"/>
                </a:solidFill>
                <a:latin typeface="Arial" panose="020B0604020202020204" pitchFamily="34" charset="0"/>
              </a:rPr>
              <a:t>49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0DDB215-9C60-404C-94FD-2248A03F988A}"/>
              </a:ext>
            </a:extLst>
          </p:cNvPr>
          <p:cNvSpPr/>
          <p:nvPr/>
        </p:nvSpPr>
        <p:spPr>
          <a:xfrm>
            <a:off x="2231812" y="4538856"/>
            <a:ext cx="23798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414042"/>
                </a:solidFill>
                <a:latin typeface="Arial" panose="020B0604020202020204" pitchFamily="34" charset="0"/>
              </a:rPr>
              <a:t>HOSPITALS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3A0A237-F50D-40AD-9069-07B4340EB4B6}"/>
              </a:ext>
            </a:extLst>
          </p:cNvPr>
          <p:cNvSpPr txBox="1"/>
          <p:nvPr/>
        </p:nvSpPr>
        <p:spPr>
          <a:xfrm>
            <a:off x="688061" y="5209041"/>
            <a:ext cx="3210701" cy="91973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/>
            <a:r>
              <a:rPr lang="en-US" sz="1600" b="1" dirty="0">
                <a:solidFill>
                  <a:srgbClr val="005EB8"/>
                </a:solidFill>
                <a:latin typeface="Arial" panose="020B0604020202020204" pitchFamily="34" charset="0"/>
              </a:rPr>
              <a:t>3,000</a:t>
            </a:r>
            <a:r>
              <a:rPr lang="en-US" sz="1600" dirty="0">
                <a:solidFill>
                  <a:schemeClr val="tx2"/>
                </a:solidFill>
                <a:latin typeface="Arial" panose="020B0604020202020204" pitchFamily="34" charset="0"/>
              </a:rPr>
              <a:t>*</a:t>
            </a:r>
            <a:r>
              <a:rPr lang="en-US" sz="1600" dirty="0">
                <a:solidFill>
                  <a:srgbClr val="0033A0"/>
                </a:solidFill>
                <a:latin typeface="Arial" panose="020B0604020202020204" pitchFamily="34" charset="0"/>
              </a:rPr>
              <a:t> </a:t>
            </a:r>
            <a:r>
              <a:rPr lang="en-US" sz="1600" dirty="0">
                <a:solidFill>
                  <a:srgbClr val="414042"/>
                </a:solidFill>
                <a:latin typeface="Arial" panose="020B0604020202020204" pitchFamily="34" charset="0"/>
              </a:rPr>
              <a:t>PROVIDERS IN THE US</a:t>
            </a:r>
            <a:b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</a:br>
            <a:r>
              <a:rPr lang="en-US" sz="1600" b="1" dirty="0">
                <a:solidFill>
                  <a:srgbClr val="005EB8"/>
                </a:solidFill>
                <a:latin typeface="Arial" panose="020B0604020202020204" pitchFamily="34" charset="0"/>
              </a:rPr>
              <a:t>450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1600" dirty="0">
                <a:solidFill>
                  <a:srgbClr val="414042"/>
                </a:solidFill>
                <a:latin typeface="Arial" panose="020B0604020202020204" pitchFamily="34" charset="0"/>
              </a:rPr>
              <a:t>CONSULTANTS IN IRELAND</a:t>
            </a:r>
          </a:p>
          <a:p>
            <a:pPr algn="r"/>
            <a:r>
              <a:rPr lang="en-US" sz="1600" b="1" dirty="0">
                <a:solidFill>
                  <a:srgbClr val="0033A0"/>
                </a:solidFill>
                <a:latin typeface="Arial" panose="020B0604020202020204" pitchFamily="34" charset="0"/>
              </a:rPr>
              <a:t>	</a:t>
            </a:r>
            <a:r>
              <a:rPr lang="en-US" sz="1600" b="1" dirty="0">
                <a:solidFill>
                  <a:srgbClr val="005EB8"/>
                </a:solidFill>
                <a:latin typeface="Arial" panose="020B0604020202020204" pitchFamily="34" charset="0"/>
              </a:rPr>
              <a:t>60,000</a:t>
            </a:r>
            <a:r>
              <a:rPr lang="en-US" sz="1600" b="1" dirty="0">
                <a:solidFill>
                  <a:srgbClr val="0033A0"/>
                </a:solidFill>
                <a:latin typeface="Arial" panose="020B0604020202020204" pitchFamily="34" charset="0"/>
              </a:rPr>
              <a:t> </a:t>
            </a:r>
            <a:r>
              <a:rPr lang="en-US" sz="1600" dirty="0">
                <a:solidFill>
                  <a:srgbClr val="414042"/>
                </a:solidFill>
                <a:latin typeface="Arial" panose="020B0604020202020204" pitchFamily="34" charset="0"/>
              </a:rPr>
              <a:t>TOTAL ASSOCIATES</a:t>
            </a:r>
          </a:p>
          <a:p>
            <a:endParaRPr 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031EA4A-9493-4630-9E50-1CB8E0C3049A}"/>
              </a:ext>
            </a:extLst>
          </p:cNvPr>
          <p:cNvCxnSpPr>
            <a:cxnSpLocks/>
          </p:cNvCxnSpPr>
          <p:nvPr/>
        </p:nvCxnSpPr>
        <p:spPr>
          <a:xfrm>
            <a:off x="4042832" y="5130529"/>
            <a:ext cx="2209" cy="90383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38962CE-A040-4980-ABD7-C44120389154}"/>
              </a:ext>
            </a:extLst>
          </p:cNvPr>
          <p:cNvCxnSpPr>
            <a:cxnSpLocks/>
          </p:cNvCxnSpPr>
          <p:nvPr/>
        </p:nvCxnSpPr>
        <p:spPr>
          <a:xfrm>
            <a:off x="1559162" y="4399154"/>
            <a:ext cx="0" cy="72200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B9689E38-6A4D-4C4B-ABAD-28EB3E6B51D4}"/>
              </a:ext>
            </a:extLst>
          </p:cNvPr>
          <p:cNvCxnSpPr>
            <a:cxnSpLocks/>
          </p:cNvCxnSpPr>
          <p:nvPr/>
        </p:nvCxnSpPr>
        <p:spPr>
          <a:xfrm flipV="1">
            <a:off x="683327" y="5121162"/>
            <a:ext cx="5615873" cy="15239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Picture 52">
            <a:extLst>
              <a:ext uri="{FF2B5EF4-FFF2-40B4-BE49-F238E27FC236}">
                <a16:creationId xmlns:a16="http://schemas.microsoft.com/office/drawing/2014/main" id="{0A282444-7984-4AE6-8575-030984DF19C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036" y="4470633"/>
            <a:ext cx="627162" cy="570923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D0045D59-97F2-4B27-BA84-26B9EF165A2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56003" y="5205309"/>
            <a:ext cx="899273" cy="734696"/>
          </a:xfrm>
          <a:prstGeom prst="rect">
            <a:avLst/>
          </a:prstGeom>
        </p:spPr>
      </p:pic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AC002DFE-9184-488E-8575-C2D998780A7E}"/>
              </a:ext>
            </a:extLst>
          </p:cNvPr>
          <p:cNvCxnSpPr>
            <a:cxnSpLocks/>
          </p:cNvCxnSpPr>
          <p:nvPr/>
        </p:nvCxnSpPr>
        <p:spPr>
          <a:xfrm>
            <a:off x="690792" y="4378073"/>
            <a:ext cx="5468907" cy="1469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B18A73FE-2B4B-4411-8C92-58E722939170}"/>
              </a:ext>
            </a:extLst>
          </p:cNvPr>
          <p:cNvCxnSpPr>
            <a:cxnSpLocks/>
          </p:cNvCxnSpPr>
          <p:nvPr/>
        </p:nvCxnSpPr>
        <p:spPr>
          <a:xfrm>
            <a:off x="690792" y="3625481"/>
            <a:ext cx="5461871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1F8C1E78-97AC-4291-90D4-D0E1547B5326}"/>
              </a:ext>
            </a:extLst>
          </p:cNvPr>
          <p:cNvSpPr txBox="1"/>
          <p:nvPr/>
        </p:nvSpPr>
        <p:spPr>
          <a:xfrm>
            <a:off x="5200051" y="5359881"/>
            <a:ext cx="1383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</a:rPr>
              <a:t>*BSMH Medical Group physicians and APCs</a:t>
            </a:r>
          </a:p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C1FA9C-0452-C4CD-91D4-75D5E48317B6}"/>
              </a:ext>
            </a:extLst>
          </p:cNvPr>
          <p:cNvSpPr txBox="1"/>
          <p:nvPr/>
        </p:nvSpPr>
        <p:spPr>
          <a:xfrm>
            <a:off x="10972058" y="6526753"/>
            <a:ext cx="13215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rgbClr val="009CDE"/>
                </a:solidFill>
                <a:latin typeface="Arial" panose="020B0604020202020204" pitchFamily="34" charset="0"/>
              </a:rPr>
              <a:t> updated 01/24</a:t>
            </a:r>
          </a:p>
        </p:txBody>
      </p:sp>
      <p:pic>
        <p:nvPicPr>
          <p:cNvPr id="22" name="Picture 21" descr="A blue and green text on a black background&#10;&#10;Description automatically generated">
            <a:extLst>
              <a:ext uri="{FF2B5EF4-FFF2-40B4-BE49-F238E27FC236}">
                <a16:creationId xmlns:a16="http://schemas.microsoft.com/office/drawing/2014/main" id="{42861B0B-11C0-633F-BE5F-4AEB93285F9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7039" y="858142"/>
            <a:ext cx="2049215" cy="412739"/>
          </a:xfrm>
          <a:prstGeom prst="rect">
            <a:avLst/>
          </a:prstGeom>
        </p:spPr>
      </p:pic>
      <p:pic>
        <p:nvPicPr>
          <p:cNvPr id="8" name="Picture 31" descr="Map&#10;&#10;Description automatically generated">
            <a:extLst>
              <a:ext uri="{FF2B5EF4-FFF2-40B4-BE49-F238E27FC236}">
                <a16:creationId xmlns:a16="http://schemas.microsoft.com/office/drawing/2014/main" id="{4423908E-D989-C5C4-167E-4459F767B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6235" y="422031"/>
            <a:ext cx="5075238" cy="6226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00981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and white gradient&#10;&#10;Description automatically generated">
            <a:extLst>
              <a:ext uri="{FF2B5EF4-FFF2-40B4-BE49-F238E27FC236}">
                <a16:creationId xmlns:a16="http://schemas.microsoft.com/office/drawing/2014/main" id="{313EBF96-5309-41BF-6F2E-9E0ECEEAD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73" y="0"/>
            <a:ext cx="12192000" cy="2636107"/>
          </a:xfrm>
          <a:prstGeom prst="rect">
            <a:avLst/>
          </a:prstGeom>
        </p:spPr>
      </p:pic>
      <p:pic>
        <p:nvPicPr>
          <p:cNvPr id="48" name="Picture 47" descr="A blue rectangular object with black border&#10;&#10;Description automatically generated">
            <a:extLst>
              <a:ext uri="{FF2B5EF4-FFF2-40B4-BE49-F238E27FC236}">
                <a16:creationId xmlns:a16="http://schemas.microsoft.com/office/drawing/2014/main" id="{FF8B2C1F-4054-A5EC-11F4-8A00DE1F1C4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94"/>
          <a:stretch/>
        </p:blipFill>
        <p:spPr>
          <a:xfrm>
            <a:off x="-1" y="5812625"/>
            <a:ext cx="12192001" cy="1044550"/>
          </a:xfrm>
          <a:prstGeom prst="rect">
            <a:avLst/>
          </a:prstGeom>
        </p:spPr>
      </p:pic>
      <p:sp>
        <p:nvSpPr>
          <p:cNvPr id="49" name="Title 1">
            <a:extLst>
              <a:ext uri="{FF2B5EF4-FFF2-40B4-BE49-F238E27FC236}">
                <a16:creationId xmlns:a16="http://schemas.microsoft.com/office/drawing/2014/main" id="{1873A7FB-0BED-9C80-5081-2084EC8EDAD3}"/>
              </a:ext>
            </a:extLst>
          </p:cNvPr>
          <p:cNvSpPr txBox="1">
            <a:spLocks/>
          </p:cNvSpPr>
          <p:nvPr/>
        </p:nvSpPr>
        <p:spPr>
          <a:xfrm>
            <a:off x="591822" y="506670"/>
            <a:ext cx="2992626" cy="7029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 spc="-50" dirty="0">
                <a:solidFill>
                  <a:srgbClr val="005EB8"/>
                </a:solidFill>
              </a:rPr>
              <a:t>Who we 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AABE11-B50A-08DD-F60E-239C98AEADD9}"/>
              </a:ext>
            </a:extLst>
          </p:cNvPr>
          <p:cNvSpPr txBox="1"/>
          <p:nvPr/>
        </p:nvSpPr>
        <p:spPr>
          <a:xfrm>
            <a:off x="624163" y="3002909"/>
            <a:ext cx="338826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dirty="0">
                <a:solidFill>
                  <a:srgbClr val="009CDE"/>
                </a:solidFill>
                <a:latin typeface="Arial" panose="020B0604020202020204" pitchFamily="34" charset="0"/>
              </a:rPr>
              <a:t>BSMH Foundation </a:t>
            </a:r>
            <a:br>
              <a:rPr lang="en-US" sz="2000" dirty="0">
                <a:solidFill>
                  <a:srgbClr val="009CDE"/>
                </a:solidFill>
                <a:latin typeface="Arial" panose="020B0604020202020204" pitchFamily="34" charset="0"/>
              </a:rPr>
            </a:br>
            <a:r>
              <a:rPr lang="en-US" sz="2000" dirty="0">
                <a:solidFill>
                  <a:srgbClr val="009CDE"/>
                </a:solidFill>
                <a:latin typeface="Arial" panose="020B0604020202020204" pitchFamily="34" charset="0"/>
              </a:rPr>
              <a:t>Board of Directors</a:t>
            </a:r>
            <a:endParaRPr lang="en-US" sz="2000" dirty="0">
              <a:latin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Ministry-wide / multi-market </a:t>
            </a:r>
            <a:b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fundraising and initiatives</a:t>
            </a: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Develop and approve policies</a:t>
            </a: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Funding distributions from </a:t>
            </a:r>
            <a:b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system Foundation</a:t>
            </a: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Oversee $436 million in Foundation assets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F2E7DE-CB39-906D-09DC-0B3ECCBE4299}"/>
              </a:ext>
            </a:extLst>
          </p:cNvPr>
          <p:cNvSpPr txBox="1"/>
          <p:nvPr/>
        </p:nvSpPr>
        <p:spPr>
          <a:xfrm>
            <a:off x="3844407" y="3002909"/>
            <a:ext cx="194056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dirty="0">
                <a:solidFill>
                  <a:srgbClr val="009CDE"/>
                </a:solidFill>
                <a:latin typeface="Arial" panose="020B0604020202020204" pitchFamily="34" charset="0"/>
              </a:rPr>
              <a:t>Market Foundation Boards</a:t>
            </a: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Local fundraising, initiatives and </a:t>
            </a:r>
            <a:b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</a:b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funding distributions</a:t>
            </a:r>
          </a:p>
        </p:txBody>
      </p:sp>
      <p:pic>
        <p:nvPicPr>
          <p:cNvPr id="22" name="Graphic 21" descr="Building outline">
            <a:extLst>
              <a:ext uri="{FF2B5EF4-FFF2-40B4-BE49-F238E27FC236}">
                <a16:creationId xmlns:a16="http://schemas.microsoft.com/office/drawing/2014/main" id="{8A7A17F5-4D1F-29AA-110A-3D071AEB46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1764" y="1716287"/>
            <a:ext cx="1263085" cy="1263085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7B9A70C-DEA9-736E-7F51-62958EBD0ADA}"/>
              </a:ext>
            </a:extLst>
          </p:cNvPr>
          <p:cNvCxnSpPr>
            <a:cxnSpLocks/>
          </p:cNvCxnSpPr>
          <p:nvPr/>
        </p:nvCxnSpPr>
        <p:spPr>
          <a:xfrm>
            <a:off x="3672604" y="1616111"/>
            <a:ext cx="0" cy="392108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ED2C2CA1-81CE-5389-CC32-519955EC5CEA}"/>
              </a:ext>
            </a:extLst>
          </p:cNvPr>
          <p:cNvCxnSpPr>
            <a:cxnSpLocks/>
          </p:cNvCxnSpPr>
          <p:nvPr/>
        </p:nvCxnSpPr>
        <p:spPr>
          <a:xfrm>
            <a:off x="3672604" y="1616111"/>
            <a:ext cx="7013175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9F560D6-6D2B-09B3-0736-FD976E9D8F3E}"/>
              </a:ext>
            </a:extLst>
          </p:cNvPr>
          <p:cNvCxnSpPr>
            <a:cxnSpLocks/>
          </p:cNvCxnSpPr>
          <p:nvPr/>
        </p:nvCxnSpPr>
        <p:spPr>
          <a:xfrm>
            <a:off x="3672604" y="5537200"/>
            <a:ext cx="7013175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537F6977-CDE9-6842-E7BC-E44F6C2424C8}"/>
              </a:ext>
            </a:extLst>
          </p:cNvPr>
          <p:cNvCxnSpPr>
            <a:cxnSpLocks/>
          </p:cNvCxnSpPr>
          <p:nvPr/>
        </p:nvCxnSpPr>
        <p:spPr>
          <a:xfrm>
            <a:off x="3123866" y="3638835"/>
            <a:ext cx="548738" cy="0"/>
          </a:xfrm>
          <a:prstGeom prst="line">
            <a:avLst/>
          </a:prstGeom>
          <a:ln w="15875"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C2E6122-EBF4-FB6C-3A20-E6C9BD0B3E17}"/>
              </a:ext>
            </a:extLst>
          </p:cNvPr>
          <p:cNvSpPr txBox="1"/>
          <p:nvPr/>
        </p:nvSpPr>
        <p:spPr>
          <a:xfrm>
            <a:off x="5784972" y="2089012"/>
            <a:ext cx="2343028" cy="307777"/>
          </a:xfrm>
          <a:prstGeom prst="rect">
            <a:avLst/>
          </a:prstGeom>
          <a:solidFill>
            <a:srgbClr val="009CDE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</a:rPr>
              <a:t>Baltimore, MD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C771192-6BF6-76CB-4B8F-2887D93F4331}"/>
              </a:ext>
            </a:extLst>
          </p:cNvPr>
          <p:cNvSpPr txBox="1"/>
          <p:nvPr/>
        </p:nvSpPr>
        <p:spPr>
          <a:xfrm>
            <a:off x="5784972" y="2555582"/>
            <a:ext cx="2343028" cy="307777"/>
          </a:xfrm>
          <a:prstGeom prst="rect">
            <a:avLst/>
          </a:prstGeom>
          <a:solidFill>
            <a:srgbClr val="005EB8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</a:rPr>
              <a:t>Cincinnati, OH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A1CC535-4093-3EDB-1E8B-9B0E1E6B06FA}"/>
              </a:ext>
            </a:extLst>
          </p:cNvPr>
          <p:cNvSpPr txBox="1"/>
          <p:nvPr/>
        </p:nvSpPr>
        <p:spPr>
          <a:xfrm>
            <a:off x="5784972" y="3022151"/>
            <a:ext cx="2343028" cy="307777"/>
          </a:xfrm>
          <a:prstGeom prst="rect">
            <a:avLst/>
          </a:prstGeom>
          <a:solidFill>
            <a:srgbClr val="009CDE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</a:rPr>
              <a:t>Greenville, SC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7E6983A-7F25-32AF-70F6-43FEECDB05FA}"/>
              </a:ext>
            </a:extLst>
          </p:cNvPr>
          <p:cNvSpPr txBox="1"/>
          <p:nvPr/>
        </p:nvSpPr>
        <p:spPr>
          <a:xfrm>
            <a:off x="5784972" y="3484276"/>
            <a:ext cx="2343028" cy="307777"/>
          </a:xfrm>
          <a:prstGeom prst="rect">
            <a:avLst/>
          </a:prstGeom>
          <a:solidFill>
            <a:srgbClr val="005EB8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</a:rPr>
              <a:t>Hampton Roads, VA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5C7FBF6-338C-CCC1-6DE1-A35C31D8764D}"/>
              </a:ext>
            </a:extLst>
          </p:cNvPr>
          <p:cNvSpPr txBox="1"/>
          <p:nvPr/>
        </p:nvSpPr>
        <p:spPr>
          <a:xfrm>
            <a:off x="5784972" y="3924890"/>
            <a:ext cx="2343028" cy="307777"/>
          </a:xfrm>
          <a:prstGeom prst="rect">
            <a:avLst/>
          </a:prstGeom>
          <a:solidFill>
            <a:srgbClr val="009CDE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</a:rPr>
              <a:t>Irvine, KY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574A59F-C176-2C77-C579-F60E4E1C3185}"/>
              </a:ext>
            </a:extLst>
          </p:cNvPr>
          <p:cNvSpPr txBox="1"/>
          <p:nvPr/>
        </p:nvSpPr>
        <p:spPr>
          <a:xfrm>
            <a:off x="5784972" y="4372776"/>
            <a:ext cx="2343028" cy="307777"/>
          </a:xfrm>
          <a:prstGeom prst="rect">
            <a:avLst/>
          </a:prstGeom>
          <a:solidFill>
            <a:srgbClr val="005EB8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</a:rPr>
              <a:t>Lima, OH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0336246-44DB-482C-5FB4-5F428DAAD44E}"/>
              </a:ext>
            </a:extLst>
          </p:cNvPr>
          <p:cNvSpPr txBox="1"/>
          <p:nvPr/>
        </p:nvSpPr>
        <p:spPr>
          <a:xfrm>
            <a:off x="5784972" y="4821114"/>
            <a:ext cx="2343028" cy="307777"/>
          </a:xfrm>
          <a:prstGeom prst="rect">
            <a:avLst/>
          </a:prstGeom>
          <a:solidFill>
            <a:srgbClr val="009CDE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</a:rPr>
              <a:t>Lorain, OH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46E5204-2434-316F-99DF-5D11F2AD0D92}"/>
              </a:ext>
            </a:extLst>
          </p:cNvPr>
          <p:cNvSpPr txBox="1"/>
          <p:nvPr/>
        </p:nvSpPr>
        <p:spPr>
          <a:xfrm>
            <a:off x="8342751" y="2089012"/>
            <a:ext cx="2343028" cy="307778"/>
          </a:xfrm>
          <a:prstGeom prst="rect">
            <a:avLst/>
          </a:prstGeom>
          <a:solidFill>
            <a:srgbClr val="005EB8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</a:rPr>
              <a:t>Paducah, KY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E32DC43-28B4-265A-1A75-2351B2CC4963}"/>
              </a:ext>
            </a:extLst>
          </p:cNvPr>
          <p:cNvSpPr txBox="1"/>
          <p:nvPr/>
        </p:nvSpPr>
        <p:spPr>
          <a:xfrm>
            <a:off x="8342751" y="2555582"/>
            <a:ext cx="2343028" cy="307778"/>
          </a:xfrm>
          <a:prstGeom prst="rect">
            <a:avLst/>
          </a:prstGeom>
          <a:solidFill>
            <a:srgbClr val="009CDE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</a:rPr>
              <a:t>Richmond, VA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9463815-0AE5-FABE-5101-BC7C234521FD}"/>
              </a:ext>
            </a:extLst>
          </p:cNvPr>
          <p:cNvSpPr txBox="1"/>
          <p:nvPr/>
        </p:nvSpPr>
        <p:spPr>
          <a:xfrm>
            <a:off x="8342751" y="3022151"/>
            <a:ext cx="2343028" cy="307778"/>
          </a:xfrm>
          <a:prstGeom prst="rect">
            <a:avLst/>
          </a:prstGeom>
          <a:solidFill>
            <a:srgbClr val="005EB8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</a:rPr>
              <a:t>Springfield, OH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8A1B10C5-2B36-8DEB-050D-7D37FC153DB3}"/>
              </a:ext>
            </a:extLst>
          </p:cNvPr>
          <p:cNvSpPr txBox="1"/>
          <p:nvPr/>
        </p:nvSpPr>
        <p:spPr>
          <a:xfrm>
            <a:off x="8342751" y="3484276"/>
            <a:ext cx="2343028" cy="307778"/>
          </a:xfrm>
          <a:prstGeom prst="rect">
            <a:avLst/>
          </a:prstGeom>
          <a:solidFill>
            <a:srgbClr val="009CDE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</a:rPr>
              <a:t>Toledo, OH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068B05BD-C3A0-993F-4CB5-15F37837D618}"/>
              </a:ext>
            </a:extLst>
          </p:cNvPr>
          <p:cNvSpPr txBox="1"/>
          <p:nvPr/>
        </p:nvSpPr>
        <p:spPr>
          <a:xfrm>
            <a:off x="8342751" y="3924890"/>
            <a:ext cx="2343028" cy="307778"/>
          </a:xfrm>
          <a:prstGeom prst="rect">
            <a:avLst/>
          </a:prstGeom>
          <a:solidFill>
            <a:srgbClr val="005EB8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</a:rPr>
              <a:t>Youngstown, OH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40CEA62-F18C-36B0-D223-98E74266B8D6}"/>
              </a:ext>
            </a:extLst>
          </p:cNvPr>
          <p:cNvSpPr txBox="1"/>
          <p:nvPr/>
        </p:nvSpPr>
        <p:spPr>
          <a:xfrm>
            <a:off x="8342751" y="4372717"/>
            <a:ext cx="2343028" cy="492443"/>
          </a:xfrm>
          <a:prstGeom prst="rect">
            <a:avLst/>
          </a:prstGeom>
          <a:solidFill>
            <a:srgbClr val="009CDE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</a:rPr>
              <a:t>Charleston, SC</a:t>
            </a:r>
            <a:br>
              <a:rPr lang="en-US" sz="14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</a:rPr>
              <a:t>(joint venture)</a:t>
            </a:r>
          </a:p>
        </p:txBody>
      </p:sp>
      <p:pic>
        <p:nvPicPr>
          <p:cNvPr id="81" name="Graphic 80" descr="Hospital outline">
            <a:extLst>
              <a:ext uri="{FF2B5EF4-FFF2-40B4-BE49-F238E27FC236}">
                <a16:creationId xmlns:a16="http://schemas.microsoft.com/office/drawing/2014/main" id="{0DF351B5-6AAE-E93D-A13D-8284CD4918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45339" y="2050349"/>
            <a:ext cx="1008074" cy="1008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2379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gradient&#10;&#10;Description automatically generated">
            <a:extLst>
              <a:ext uri="{FF2B5EF4-FFF2-40B4-BE49-F238E27FC236}">
                <a16:creationId xmlns:a16="http://schemas.microsoft.com/office/drawing/2014/main" id="{60E43671-9D93-A5CB-83B8-F14FAC660A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73" y="0"/>
            <a:ext cx="12192000" cy="2636107"/>
          </a:xfrm>
          <a:prstGeom prst="rect">
            <a:avLst/>
          </a:prstGeom>
        </p:spPr>
      </p:pic>
      <p:pic>
        <p:nvPicPr>
          <p:cNvPr id="4" name="Picture 3" descr="A blue rectangular object with black border&#10;&#10;Description automatically generated">
            <a:extLst>
              <a:ext uri="{FF2B5EF4-FFF2-40B4-BE49-F238E27FC236}">
                <a16:creationId xmlns:a16="http://schemas.microsoft.com/office/drawing/2014/main" id="{E8F9CFE6-4B7A-A622-B7E5-D398A8531BC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94"/>
          <a:stretch/>
        </p:blipFill>
        <p:spPr>
          <a:xfrm>
            <a:off x="-1" y="5812625"/>
            <a:ext cx="12192001" cy="104455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E0520B5-5FED-ED3A-DE0A-D39865B97490}"/>
              </a:ext>
            </a:extLst>
          </p:cNvPr>
          <p:cNvSpPr txBox="1">
            <a:spLocks/>
          </p:cNvSpPr>
          <p:nvPr/>
        </p:nvSpPr>
        <p:spPr>
          <a:xfrm>
            <a:off x="600456" y="1573543"/>
            <a:ext cx="10789023" cy="33605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009CDE"/>
                </a:solidFill>
              </a:rPr>
              <a:t>Connect • Inform • Lead • Build</a:t>
            </a:r>
          </a:p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Commit to growing charitable giving to the Foundation</a:t>
            </a:r>
          </a:p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Make BSMH one of your top charitable priorities, leading by example with your annual giving and support for special campaigns/projects</a:t>
            </a:r>
          </a:p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Influence your significant network of peers that can give generously</a:t>
            </a:r>
          </a:p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Match donors’ passions with the needs of BSMH’s patients and communities</a:t>
            </a:r>
          </a:p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Passionately promote the Mission of BSMH and the Foundation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D656321-753D-C803-5C80-F5D35AA41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306761"/>
            <a:ext cx="10515600" cy="1093904"/>
          </a:xfrm>
        </p:spPr>
        <p:txBody>
          <a:bodyPr>
            <a:noAutofit/>
          </a:bodyPr>
          <a:lstStyle/>
          <a:p>
            <a:r>
              <a:rPr lang="en-US" sz="3600" spc="-50" dirty="0">
                <a:solidFill>
                  <a:srgbClr val="005EB8"/>
                </a:solidFill>
              </a:rPr>
              <a:t>Being a successful board member: </a:t>
            </a:r>
            <a:r>
              <a:rPr lang="en-US" sz="3600" spc="-50" dirty="0">
                <a:solidFill>
                  <a:srgbClr val="009CDE"/>
                </a:solidFill>
              </a:rPr>
              <a:t>Expectations</a:t>
            </a:r>
          </a:p>
        </p:txBody>
      </p:sp>
    </p:spTree>
    <p:extLst>
      <p:ext uri="{BB962C8B-B14F-4D97-AF65-F5344CB8AC3E}">
        <p14:creationId xmlns:p14="http://schemas.microsoft.com/office/powerpoint/2010/main" val="13895055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gradient&#10;&#10;Description automatically generated">
            <a:extLst>
              <a:ext uri="{FF2B5EF4-FFF2-40B4-BE49-F238E27FC236}">
                <a16:creationId xmlns:a16="http://schemas.microsoft.com/office/drawing/2014/main" id="{60E43671-9D93-A5CB-83B8-F14FAC660A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73" y="0"/>
            <a:ext cx="12192000" cy="2636107"/>
          </a:xfrm>
          <a:prstGeom prst="rect">
            <a:avLst/>
          </a:prstGeom>
        </p:spPr>
      </p:pic>
      <p:pic>
        <p:nvPicPr>
          <p:cNvPr id="4" name="Picture 3" descr="A blue rectangular object with black border&#10;&#10;Description automatically generated">
            <a:extLst>
              <a:ext uri="{FF2B5EF4-FFF2-40B4-BE49-F238E27FC236}">
                <a16:creationId xmlns:a16="http://schemas.microsoft.com/office/drawing/2014/main" id="{E8F9CFE6-4B7A-A622-B7E5-D398A8531BC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94"/>
          <a:stretch/>
        </p:blipFill>
        <p:spPr>
          <a:xfrm>
            <a:off x="-1" y="5812625"/>
            <a:ext cx="12192001" cy="104455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E0520B5-5FED-ED3A-DE0A-D39865B97490}"/>
              </a:ext>
            </a:extLst>
          </p:cNvPr>
          <p:cNvSpPr txBox="1">
            <a:spLocks/>
          </p:cNvSpPr>
          <p:nvPr/>
        </p:nvSpPr>
        <p:spPr>
          <a:xfrm>
            <a:off x="600456" y="1485218"/>
            <a:ext cx="10789023" cy="3537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009CDE"/>
                </a:solidFill>
              </a:rPr>
              <a:t>Roles of a system Foundation board member</a:t>
            </a:r>
          </a:p>
          <a:p>
            <a:pPr>
              <a:lnSpc>
                <a:spcPct val="10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</a:rPr>
              <a:t>Raise funds for strategic priorities at market and system levels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</a:rPr>
              <a:t>Approve fundraising vision, expectations, and goals for the system and market-level Foundations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ea typeface="Calibri" panose="020F0502020204030204" pitchFamily="34" charset="0"/>
            </a:endParaRPr>
          </a:p>
          <a:p>
            <a:pPr marR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Times New Roman" panose="02020603050405020304" pitchFamily="18" charset="0"/>
              </a:rPr>
              <a:t>Provide legal, fiduciary, best-practice fundraising and board recruitment oversight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</a:endParaRPr>
          </a:p>
          <a:p>
            <a:pPr marR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Times New Roman" panose="02020603050405020304" pitchFamily="18" charset="0"/>
              </a:rPr>
              <a:t>Ensure accountability of market Foundations by monitoring results and progress toward goals</a:t>
            </a:r>
          </a:p>
          <a:p>
            <a:pPr marR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</a:rPr>
              <a:t>Coordinate market Foundation board members and staff in sharing best practices between Foundations to elevate results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</a:endParaRPr>
          </a:p>
          <a:p>
            <a:pPr marR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Times New Roman" panose="02020603050405020304" pitchFamily="18" charset="0"/>
              </a:rPr>
              <a:t>Approve operational resources to support all levels of the Foundation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0E1E7C1-1C53-45E2-6214-1FF46D9D1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306761"/>
            <a:ext cx="10515600" cy="1093904"/>
          </a:xfrm>
        </p:spPr>
        <p:txBody>
          <a:bodyPr>
            <a:noAutofit/>
          </a:bodyPr>
          <a:lstStyle/>
          <a:p>
            <a:r>
              <a:rPr lang="en-US" sz="3600" spc="-50" dirty="0">
                <a:solidFill>
                  <a:srgbClr val="005EB8"/>
                </a:solidFill>
              </a:rPr>
              <a:t>Being a successful board member: </a:t>
            </a:r>
            <a:r>
              <a:rPr lang="en-US" sz="3600" spc="-50" dirty="0">
                <a:solidFill>
                  <a:srgbClr val="009CDE"/>
                </a:solidFill>
              </a:rPr>
              <a:t>Expectations</a:t>
            </a:r>
          </a:p>
        </p:txBody>
      </p:sp>
    </p:spTree>
    <p:extLst>
      <p:ext uri="{BB962C8B-B14F-4D97-AF65-F5344CB8AC3E}">
        <p14:creationId xmlns:p14="http://schemas.microsoft.com/office/powerpoint/2010/main" val="23032197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gradient&#10;&#10;Description automatically generated">
            <a:extLst>
              <a:ext uri="{FF2B5EF4-FFF2-40B4-BE49-F238E27FC236}">
                <a16:creationId xmlns:a16="http://schemas.microsoft.com/office/drawing/2014/main" id="{60E43671-9D93-A5CB-83B8-F14FAC660A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73" y="0"/>
            <a:ext cx="12192000" cy="2636107"/>
          </a:xfrm>
          <a:prstGeom prst="rect">
            <a:avLst/>
          </a:prstGeom>
        </p:spPr>
      </p:pic>
      <p:pic>
        <p:nvPicPr>
          <p:cNvPr id="4" name="Picture 3" descr="A blue rectangular object with black border&#10;&#10;Description automatically generated">
            <a:extLst>
              <a:ext uri="{FF2B5EF4-FFF2-40B4-BE49-F238E27FC236}">
                <a16:creationId xmlns:a16="http://schemas.microsoft.com/office/drawing/2014/main" id="{E8F9CFE6-4B7A-A622-B7E5-D398A8531BC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94"/>
          <a:stretch/>
        </p:blipFill>
        <p:spPr>
          <a:xfrm>
            <a:off x="-1" y="5812625"/>
            <a:ext cx="12192001" cy="104455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E0520B5-5FED-ED3A-DE0A-D39865B97490}"/>
              </a:ext>
            </a:extLst>
          </p:cNvPr>
          <p:cNvSpPr txBox="1">
            <a:spLocks/>
          </p:cNvSpPr>
          <p:nvPr/>
        </p:nvSpPr>
        <p:spPr>
          <a:xfrm>
            <a:off x="600456" y="1512567"/>
            <a:ext cx="10789023" cy="3537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en-US" sz="2400" b="1" dirty="0">
                <a:solidFill>
                  <a:srgbClr val="009CDE"/>
                </a:solidFill>
              </a:rPr>
              <a:t>Time commitment</a:t>
            </a:r>
          </a:p>
          <a:p>
            <a:pPr>
              <a:spcBef>
                <a:spcPts val="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</a:rPr>
              <a:t>Board orientation in Q1 (one hour via Zoom)</a:t>
            </a:r>
          </a:p>
          <a:p>
            <a:pPr>
              <a:spcBef>
                <a:spcPts val="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</a:rPr>
              <a:t>Quarterly board meetings (1-2 in person)</a:t>
            </a:r>
          </a:p>
          <a:p>
            <a:pPr>
              <a:spcBef>
                <a:spcPts val="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</a:rPr>
              <a:t>Serve on one board committee, with quarterly Zoom meetings</a:t>
            </a:r>
          </a:p>
          <a:p>
            <a:pPr>
              <a:spcBef>
                <a:spcPts val="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</a:rPr>
              <a:t>Optional quarterly philanthropy training sessions (Zoom)</a:t>
            </a:r>
          </a:p>
          <a:p>
            <a:pPr>
              <a:spcBef>
                <a:spcPts val="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</a:rPr>
              <a:t>Serve a term of three years, renewable for three total terms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47ADA27-A696-7383-1FBF-D45D34142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306761"/>
            <a:ext cx="10515600" cy="1093904"/>
          </a:xfrm>
        </p:spPr>
        <p:txBody>
          <a:bodyPr>
            <a:noAutofit/>
          </a:bodyPr>
          <a:lstStyle/>
          <a:p>
            <a:r>
              <a:rPr lang="en-US" sz="3600" spc="-50" dirty="0">
                <a:solidFill>
                  <a:srgbClr val="005EB8"/>
                </a:solidFill>
              </a:rPr>
              <a:t>Being a successful board member: </a:t>
            </a:r>
            <a:r>
              <a:rPr lang="en-US" sz="3600" spc="-50" dirty="0">
                <a:solidFill>
                  <a:srgbClr val="009CDE"/>
                </a:solidFill>
              </a:rPr>
              <a:t>Expectations</a:t>
            </a:r>
          </a:p>
        </p:txBody>
      </p:sp>
    </p:spTree>
    <p:extLst>
      <p:ext uri="{BB962C8B-B14F-4D97-AF65-F5344CB8AC3E}">
        <p14:creationId xmlns:p14="http://schemas.microsoft.com/office/powerpoint/2010/main" val="5284516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gradient&#10;&#10;Description automatically generated">
            <a:extLst>
              <a:ext uri="{FF2B5EF4-FFF2-40B4-BE49-F238E27FC236}">
                <a16:creationId xmlns:a16="http://schemas.microsoft.com/office/drawing/2014/main" id="{60E43671-9D93-A5CB-83B8-F14FAC660A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73" y="0"/>
            <a:ext cx="12192000" cy="2636107"/>
          </a:xfrm>
          <a:prstGeom prst="rect">
            <a:avLst/>
          </a:prstGeom>
        </p:spPr>
      </p:pic>
      <p:pic>
        <p:nvPicPr>
          <p:cNvPr id="4" name="Picture 3" descr="A blue rectangular object with black border&#10;&#10;Description automatically generated">
            <a:extLst>
              <a:ext uri="{FF2B5EF4-FFF2-40B4-BE49-F238E27FC236}">
                <a16:creationId xmlns:a16="http://schemas.microsoft.com/office/drawing/2014/main" id="{E8F9CFE6-4B7A-A622-B7E5-D398A8531BC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94"/>
          <a:stretch/>
        </p:blipFill>
        <p:spPr>
          <a:xfrm>
            <a:off x="-1" y="5812625"/>
            <a:ext cx="12192001" cy="104455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E0520B5-5FED-ED3A-DE0A-D39865B97490}"/>
              </a:ext>
            </a:extLst>
          </p:cNvPr>
          <p:cNvSpPr txBox="1">
            <a:spLocks/>
          </p:cNvSpPr>
          <p:nvPr/>
        </p:nvSpPr>
        <p:spPr>
          <a:xfrm>
            <a:off x="600456" y="1593633"/>
            <a:ext cx="10789023" cy="42189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009CDE"/>
                </a:solidFill>
              </a:rPr>
              <a:t>Foundation board committees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Stewardship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Times New Roman" panose="02020603050405020304" pitchFamily="18" charset="0"/>
              </a:rPr>
              <a:t>Monitor budget and financial results to maximize resources</a:t>
            </a: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Times New Roman" panose="02020603050405020304" pitchFamily="18" charset="0"/>
              </a:rPr>
              <a:t>Recommend funding allocations for programs and capital investments that improve our communities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ea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Philanthropy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</a:rPr>
              <a:t>Prioritize fundraising needs and articulate a compelling case for philanthropic support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Times New Roman" panose="02020603050405020304" pitchFamily="18" charset="0"/>
              </a:rPr>
              <a:t>Increase fundraising revenue for ministry-wide needs and multi-market initiatives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Board Engagement &amp; Nominations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</a:rPr>
              <a:t>Identify and nominate highly qualified board members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</a:rPr>
              <a:t>Implement strategies to increase board engagement in fundraising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7B52C-CA98-DCFA-AA18-F6A5773C2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306761"/>
            <a:ext cx="10515600" cy="1093904"/>
          </a:xfrm>
        </p:spPr>
        <p:txBody>
          <a:bodyPr>
            <a:noAutofit/>
          </a:bodyPr>
          <a:lstStyle/>
          <a:p>
            <a:r>
              <a:rPr lang="en-US" sz="3600" spc="-50" dirty="0">
                <a:solidFill>
                  <a:srgbClr val="005EB8"/>
                </a:solidFill>
              </a:rPr>
              <a:t>Being a successful board member: </a:t>
            </a:r>
            <a:r>
              <a:rPr lang="en-US" sz="3600" spc="-50" dirty="0">
                <a:solidFill>
                  <a:srgbClr val="009CDE"/>
                </a:solidFill>
              </a:rPr>
              <a:t>Expectations</a:t>
            </a:r>
          </a:p>
        </p:txBody>
      </p:sp>
    </p:spTree>
    <p:extLst>
      <p:ext uri="{BB962C8B-B14F-4D97-AF65-F5344CB8AC3E}">
        <p14:creationId xmlns:p14="http://schemas.microsoft.com/office/powerpoint/2010/main" val="27490721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white gradient&#10;&#10;Description automatically generated">
            <a:extLst>
              <a:ext uri="{FF2B5EF4-FFF2-40B4-BE49-F238E27FC236}">
                <a16:creationId xmlns:a16="http://schemas.microsoft.com/office/drawing/2014/main" id="{798CD957-ED96-E58B-3B95-41616F085D0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005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blue rectangular object with black border&#10;&#10;Description automatically generated">
            <a:extLst>
              <a:ext uri="{FF2B5EF4-FFF2-40B4-BE49-F238E27FC236}">
                <a16:creationId xmlns:a16="http://schemas.microsoft.com/office/drawing/2014/main" id="{7CE183A0-9F26-CF32-D9D1-E0CBA037AC7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94"/>
          <a:stretch/>
        </p:blipFill>
        <p:spPr>
          <a:xfrm>
            <a:off x="-1" y="5812625"/>
            <a:ext cx="12192001" cy="10445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07B52C-CA98-DCFA-AA18-F6A5773C2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10" y="546382"/>
            <a:ext cx="5156093" cy="1044550"/>
          </a:xfrm>
        </p:spPr>
        <p:txBody>
          <a:bodyPr anchor="t">
            <a:normAutofit fontScale="90000"/>
          </a:bodyPr>
          <a:lstStyle/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en-US" sz="4000" dirty="0">
                <a:solidFill>
                  <a:schemeClr val="bg1"/>
                </a:solidFill>
              </a:rPr>
              <a:t>Serve with the best</a:t>
            </a:r>
            <a:br>
              <a:rPr lang="en-US" dirty="0"/>
            </a:br>
            <a:r>
              <a:rPr lang="en-US" sz="2200" dirty="0">
                <a:solidFill>
                  <a:srgbClr val="00B0F0"/>
                </a:solidFill>
              </a:rPr>
              <a:t>2026 BSMH Foundation Board of Directors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FFAC0C7-5CCC-CCC2-0F82-C04CA45E1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475" y="1843592"/>
            <a:ext cx="2429664" cy="3774052"/>
          </a:xfrm>
        </p:spPr>
        <p:txBody>
          <a:bodyPr>
            <a:normAutofit lnSpcReduction="10000"/>
          </a:bodyPr>
          <a:lstStyle/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00B0F0"/>
                </a:solidFill>
                <a:effectLst/>
                <a:ea typeface="Calibri" panose="020F0502020204030204" pitchFamily="34" charset="0"/>
              </a:rPr>
              <a:t>Chair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Linda Rigsby, JD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1" dirty="0">
                <a:solidFill>
                  <a:schemeClr val="bg1"/>
                </a:solidFill>
                <a:ea typeface="Calibri" panose="020F0502020204030204" pitchFamily="34" charset="0"/>
              </a:rPr>
              <a:t>Richmond, VA </a:t>
            </a:r>
            <a:endParaRPr lang="en-US" sz="1200" i="1" dirty="0">
              <a:solidFill>
                <a:schemeClr val="bg1"/>
              </a:solidFill>
              <a:effectLst/>
              <a:ea typeface="Calibri" panose="020F0502020204030204" pitchFamily="34" charset="0"/>
            </a:endParaRP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 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00B0F0"/>
                </a:solidFill>
                <a:effectLst/>
                <a:ea typeface="Calibri" panose="020F0502020204030204" pitchFamily="34" charset="0"/>
              </a:rPr>
              <a:t>Vice Chair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Karen M. Johnson, JD 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1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Los Angeles, CA 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 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00B0F0"/>
                </a:solidFill>
                <a:effectLst/>
                <a:ea typeface="Calibri" panose="020F0502020204030204" pitchFamily="34" charset="0"/>
              </a:rPr>
              <a:t>Secretary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bg1"/>
                </a:solidFill>
                <a:ea typeface="Calibri" panose="020F0502020204030204" pitchFamily="34" charset="0"/>
              </a:rPr>
              <a:t>Lynn Hammerstrom</a:t>
            </a:r>
            <a:br>
              <a:rPr lang="en-US" sz="1200" dirty="0">
                <a:solidFill>
                  <a:schemeClr val="bg1"/>
                </a:solidFill>
                <a:ea typeface="Calibri" panose="020F0502020204030204" pitchFamily="34" charset="0"/>
              </a:rPr>
            </a:br>
            <a:r>
              <a:rPr lang="en-US" sz="1200" i="1" dirty="0">
                <a:solidFill>
                  <a:schemeClr val="bg1"/>
                </a:solidFill>
                <a:ea typeface="Calibri" panose="020F0502020204030204" pitchFamily="34" charset="0"/>
              </a:rPr>
              <a:t>Temperance, MI</a:t>
            </a:r>
            <a:r>
              <a:rPr lang="en-US" sz="1200" i="1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 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200" i="1" dirty="0">
              <a:solidFill>
                <a:schemeClr val="bg1"/>
              </a:solidFill>
              <a:effectLst/>
              <a:ea typeface="Calibri" panose="020F0502020204030204" pitchFamily="34" charset="0"/>
            </a:endParaRP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00B0F0"/>
                </a:solidFill>
                <a:effectLst/>
                <a:ea typeface="Calibri" panose="020F0502020204030204" pitchFamily="34" charset="0"/>
              </a:rPr>
              <a:t>Treasurer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Jeannine Stephenson-Buffong, MPH, DMD</a:t>
            </a:r>
            <a:br>
              <a:rPr lang="en-US" sz="12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</a:br>
            <a:r>
              <a:rPr lang="en-US" sz="1200" i="1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Teaneck, NJ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300" dirty="0">
              <a:solidFill>
                <a:schemeClr val="bg1"/>
              </a:solidFill>
              <a:effectLst/>
              <a:ea typeface="Calibri" panose="020F0502020204030204" pitchFamily="34" charset="0"/>
            </a:endParaRP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00B0F0"/>
                </a:solidFill>
                <a:ea typeface="Calibri" panose="020F0502020204030204" pitchFamily="34" charset="0"/>
              </a:rPr>
              <a:t>Immediate Past Chair 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bg1"/>
                </a:solidFill>
                <a:ea typeface="Calibri" panose="020F0502020204030204" pitchFamily="34" charset="0"/>
              </a:rPr>
              <a:t>John H. Harris, III MEd</a:t>
            </a:r>
            <a:br>
              <a:rPr lang="en-US" sz="1200" b="1" dirty="0">
                <a:solidFill>
                  <a:schemeClr val="bg1"/>
                </a:solidFill>
                <a:ea typeface="Calibri" panose="020F0502020204030204" pitchFamily="34" charset="0"/>
              </a:rPr>
            </a:br>
            <a:r>
              <a:rPr lang="en-US" sz="1200" i="1" dirty="0">
                <a:solidFill>
                  <a:schemeClr val="bg1"/>
                </a:solidFill>
                <a:ea typeface="Calibri" panose="020F0502020204030204" pitchFamily="34" charset="0"/>
              </a:rPr>
              <a:t>Petoskey, MI 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300" dirty="0">
              <a:solidFill>
                <a:schemeClr val="bg1"/>
              </a:solidFill>
              <a:effectLst/>
              <a:ea typeface="Calibri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77DAF24-0263-941A-C59E-B6A7549AFBF7}"/>
              </a:ext>
            </a:extLst>
          </p:cNvPr>
          <p:cNvSpPr txBox="1">
            <a:spLocks/>
          </p:cNvSpPr>
          <p:nvPr/>
        </p:nvSpPr>
        <p:spPr>
          <a:xfrm>
            <a:off x="5552508" y="1843592"/>
            <a:ext cx="3573380" cy="41389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Cynthia Andrews, MBA</a:t>
            </a:r>
            <a:b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en-US" sz="1200" i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Oberlin, OH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Germaine Bennett, EdD</a:t>
            </a:r>
            <a:b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en-US" sz="1200" i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Youngstown, OH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Mary Davidson, MSN</a:t>
            </a:r>
            <a:br>
              <a:rPr lang="en-US" sz="1200" i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en-US" sz="1200" i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Cincinnati, OH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Fred Gilmer</a:t>
            </a:r>
            <a:b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en-US" sz="1200" i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Greenville, SC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Sister Pat Eck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Marriottsville, MD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200" b="1" i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Jamie Horn 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Cincinnati, OH 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Elizabeth Lang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Los Angeles, CA </a:t>
            </a:r>
            <a:endParaRPr lang="en-US" sz="1200" i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 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John W. Sharp, MS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Cleveland Heights, OH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2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13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DD88ED8-374F-2A4C-6A67-42C6D3B4214C}"/>
              </a:ext>
            </a:extLst>
          </p:cNvPr>
          <p:cNvSpPr txBox="1">
            <a:spLocks/>
          </p:cNvSpPr>
          <p:nvPr/>
        </p:nvSpPr>
        <p:spPr>
          <a:xfrm>
            <a:off x="8713264" y="1843592"/>
            <a:ext cx="3105561" cy="26776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Ex Officio</a:t>
            </a:r>
            <a:endParaRPr lang="en-US" sz="12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Chief Legal Officer &amp; 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Executive Leadership Sponsor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Michael Bezney, JD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Bon Secours Mercy Health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Pagosa Springs, CO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2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Ex Officio</a:t>
            </a:r>
            <a:endParaRPr lang="en-US" sz="12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President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Timothy Koder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Bon Secours Mercy Health Foundation</a:t>
            </a: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Toledo, OH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3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568D142-A4F1-CC30-79EE-8AEE7D33379D}"/>
              </a:ext>
            </a:extLst>
          </p:cNvPr>
          <p:cNvSpPr txBox="1">
            <a:spLocks/>
          </p:cNvSpPr>
          <p:nvPr/>
        </p:nvSpPr>
        <p:spPr>
          <a:xfrm>
            <a:off x="2859571" y="1843592"/>
            <a:ext cx="2531938" cy="42280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Chair, Board Engagement &amp;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Nominations Committee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John H. Harris, III MEd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i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Petoskey, MI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Chair, Philanthropy Committee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Karen M. Johnson, JD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i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Los Angeles, CA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Chair, Stewardship Committee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Jeannine Stephenson-Buffong, MPH, DMD</a:t>
            </a:r>
            <a:b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en-US" sz="1200" i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Teaneck, NJ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200" i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1509EADF-787D-7D87-D324-DF4396E0C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90864" y="6346251"/>
            <a:ext cx="38472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8F63A3B-78C7-47BE-AE5E-E10140E04643}" type="slidenum">
              <a:rPr lang="en-US" smtClean="0">
                <a:solidFill>
                  <a:srgbClr val="009CDE"/>
                </a:solidFill>
              </a:rPr>
              <a:pPr>
                <a:spcAft>
                  <a:spcPts val="600"/>
                </a:spcAft>
              </a:pPr>
              <a:t>22</a:t>
            </a:fld>
            <a:endParaRPr lang="en-US" dirty="0">
              <a:solidFill>
                <a:srgbClr val="009CD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3050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white gradient&#10;&#10;Description automatically generated">
            <a:extLst>
              <a:ext uri="{FF2B5EF4-FFF2-40B4-BE49-F238E27FC236}">
                <a16:creationId xmlns:a16="http://schemas.microsoft.com/office/drawing/2014/main" id="{1314B058-93B6-A331-D52E-A296881A30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73" y="0"/>
            <a:ext cx="12192000" cy="2636107"/>
          </a:xfrm>
          <a:prstGeom prst="rect">
            <a:avLst/>
          </a:prstGeom>
        </p:spPr>
      </p:pic>
      <p:pic>
        <p:nvPicPr>
          <p:cNvPr id="7" name="Picture 6" descr="A blue rectangular object with black border&#10;&#10;Description automatically generated">
            <a:extLst>
              <a:ext uri="{FF2B5EF4-FFF2-40B4-BE49-F238E27FC236}">
                <a16:creationId xmlns:a16="http://schemas.microsoft.com/office/drawing/2014/main" id="{151E9D94-9A89-8CE6-B04E-482D815030E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94"/>
          <a:stretch/>
        </p:blipFill>
        <p:spPr>
          <a:xfrm>
            <a:off x="-1" y="5812625"/>
            <a:ext cx="12192001" cy="10445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07B52C-CA98-DCFA-AA18-F6A5773C2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333" y="501904"/>
            <a:ext cx="10515600" cy="745218"/>
          </a:xfrm>
        </p:spPr>
        <p:txBody>
          <a:bodyPr>
            <a:normAutofit/>
          </a:bodyPr>
          <a:lstStyle/>
          <a:p>
            <a:r>
              <a:rPr lang="en-US" sz="3600" spc="-50" dirty="0">
                <a:solidFill>
                  <a:srgbClr val="005EB8"/>
                </a:solidFill>
              </a:rPr>
              <a:t>Contact us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FFAC0C7-5CCC-CCC2-0F82-C04CA45E1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716" y="1485918"/>
            <a:ext cx="5233417" cy="4326707"/>
          </a:xfrm>
        </p:spPr>
        <p:txBody>
          <a:bodyPr>
            <a:normAutofit/>
          </a:bodyPr>
          <a:lstStyle/>
          <a:p>
            <a:pPr marL="0" marR="0" indent="0">
              <a:spcBef>
                <a:spcPts val="600"/>
              </a:spcBef>
              <a:buNone/>
            </a:pPr>
            <a:r>
              <a:rPr lang="en-US" sz="1300" b="1" dirty="0">
                <a:solidFill>
                  <a:srgbClr val="009CDE"/>
                </a:solidFill>
                <a:effectLst/>
                <a:ea typeface="Calibri" panose="020F0502020204030204" pitchFamily="34" charset="0"/>
              </a:rPr>
              <a:t>President </a:t>
            </a:r>
            <a:br>
              <a:rPr lang="en-US" sz="1300" b="1" dirty="0">
                <a:solidFill>
                  <a:srgbClr val="009CDE"/>
                </a:solidFill>
                <a:effectLst/>
                <a:ea typeface="Calibri" panose="020F0502020204030204" pitchFamily="34" charset="0"/>
              </a:rPr>
            </a:br>
            <a:r>
              <a:rPr lang="en-US" sz="1300" b="1" dirty="0">
                <a:solidFill>
                  <a:srgbClr val="009CDE"/>
                </a:solidFill>
                <a:effectLst/>
                <a:ea typeface="Times New Roman" panose="02020603050405020304" pitchFamily="18" charset="0"/>
              </a:rPr>
              <a:t>Tim Koder</a:t>
            </a:r>
            <a:br>
              <a:rPr lang="en-US" sz="1300" i="1" dirty="0">
                <a:solidFill>
                  <a:srgbClr val="009CDE"/>
                </a:solidFill>
                <a:ea typeface="Calibri" panose="020F0502020204030204" pitchFamily="34" charset="0"/>
              </a:rPr>
            </a:br>
            <a:r>
              <a:rPr lang="en-US" sz="13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Times New Roman" panose="02020603050405020304" pitchFamily="18" charset="0"/>
                <a:hlinkClick r:id="rId4"/>
              </a:rPr>
              <a:t>tjkoder@mercy.c</a:t>
            </a:r>
            <a:r>
              <a:rPr lang="en-US" sz="130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hlinkClick r:id="rId4"/>
              </a:rPr>
              <a:t>om</a:t>
            </a:r>
            <a:endParaRPr lang="en-US" sz="1300" dirty="0">
              <a:solidFill>
                <a:schemeClr val="tx1">
                  <a:lumMod val="75000"/>
                  <a:lumOff val="25000"/>
                </a:schemeClr>
              </a:solidFill>
              <a:ea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sz="130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</a:rPr>
              <a:t>(</a:t>
            </a:r>
            <a:r>
              <a:rPr lang="en-US" sz="13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Times New Roman" panose="02020603050405020304" pitchFamily="18" charset="0"/>
              </a:rPr>
              <a:t>419) 277-0881</a:t>
            </a:r>
            <a:endParaRPr lang="en-US" sz="13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</a:endParaRPr>
          </a:p>
          <a:p>
            <a:pPr marL="0" marR="0" indent="0">
              <a:spcBef>
                <a:spcPts val="600"/>
              </a:spcBef>
              <a:buNone/>
            </a:pPr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</a:rPr>
              <a:t> </a:t>
            </a:r>
          </a:p>
          <a:p>
            <a:pPr marL="0" marR="0" indent="0">
              <a:spcBef>
                <a:spcPts val="600"/>
              </a:spcBef>
              <a:buNone/>
            </a:pPr>
            <a:r>
              <a:rPr lang="en-US" sz="1300" b="1" dirty="0">
                <a:solidFill>
                  <a:srgbClr val="009CDE"/>
                </a:solidFill>
                <a:effectLst/>
                <a:ea typeface="Calibri" panose="020F0502020204030204" pitchFamily="34" charset="0"/>
              </a:rPr>
              <a:t>Chair</a:t>
            </a:r>
            <a:br>
              <a:rPr lang="en-US" sz="1300" b="1" dirty="0">
                <a:solidFill>
                  <a:srgbClr val="009CDE"/>
                </a:solidFill>
                <a:effectLst/>
                <a:ea typeface="Calibri" panose="020F0502020204030204" pitchFamily="34" charset="0"/>
              </a:rPr>
            </a:br>
            <a:r>
              <a:rPr lang="en-US" sz="1300" b="1" dirty="0">
                <a:solidFill>
                  <a:srgbClr val="009CDE"/>
                </a:solidFill>
                <a:effectLst/>
                <a:ea typeface="Calibri" panose="020F0502020204030204" pitchFamily="34" charset="0"/>
              </a:rPr>
              <a:t>Linda Rigsby</a:t>
            </a:r>
            <a:br>
              <a:rPr lang="en-US" sz="1300" b="1" i="1" dirty="0">
                <a:solidFill>
                  <a:srgbClr val="009CDE"/>
                </a:solidFill>
                <a:ea typeface="Calibri" panose="020F0502020204030204" pitchFamily="34" charset="0"/>
              </a:rPr>
            </a:br>
            <a:r>
              <a:rPr lang="en-US" sz="13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hlinkClick r:id="rId5"/>
              </a:rPr>
              <a:t>mlrigsby163@comcast.net</a:t>
            </a:r>
            <a:endParaRPr lang="en-US" sz="1300" dirty="0">
              <a:solidFill>
                <a:schemeClr val="tx1">
                  <a:lumMod val="75000"/>
                  <a:lumOff val="25000"/>
                </a:schemeClr>
              </a:solidFill>
              <a:ea typeface="Calibri" panose="020F0502020204030204" pitchFamily="34" charset="0"/>
            </a:endParaRPr>
          </a:p>
          <a:p>
            <a:pPr marL="0" marR="0" indent="0">
              <a:spcBef>
                <a:spcPts val="600"/>
              </a:spcBef>
              <a:buNone/>
            </a:pPr>
            <a:r>
              <a:rPr lang="en-US" sz="13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</a:rPr>
              <a:t>(804) 398-8566 </a:t>
            </a:r>
          </a:p>
          <a:p>
            <a:pPr marL="0" marR="0" indent="0">
              <a:spcBef>
                <a:spcPts val="600"/>
              </a:spcBef>
              <a:buNone/>
            </a:pPr>
            <a:endParaRPr lang="en-US" sz="8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</a:endParaRPr>
          </a:p>
          <a:p>
            <a:pPr marL="0" marR="0" indent="0">
              <a:spcBef>
                <a:spcPts val="600"/>
              </a:spcBef>
              <a:buNone/>
            </a:pPr>
            <a:r>
              <a:rPr lang="en-US" sz="1300" b="1" dirty="0">
                <a:solidFill>
                  <a:srgbClr val="009CDE"/>
                </a:solidFill>
                <a:effectLst/>
                <a:ea typeface="Calibri" panose="020F0502020204030204" pitchFamily="34" charset="0"/>
              </a:rPr>
              <a:t>Board Relations </a:t>
            </a:r>
            <a:r>
              <a:rPr lang="en-US" sz="1300" b="1" dirty="0">
                <a:solidFill>
                  <a:srgbClr val="009CDE"/>
                </a:solidFill>
                <a:ea typeface="Calibri" panose="020F0502020204030204" pitchFamily="34" charset="0"/>
              </a:rPr>
              <a:t>System Director</a:t>
            </a:r>
            <a:br>
              <a:rPr lang="en-US" sz="1300" b="1" dirty="0">
                <a:solidFill>
                  <a:srgbClr val="009CDE"/>
                </a:solidFill>
                <a:ea typeface="Calibri" panose="020F0502020204030204" pitchFamily="34" charset="0"/>
              </a:rPr>
            </a:br>
            <a:r>
              <a:rPr lang="en-US" sz="1300" b="1" dirty="0">
                <a:solidFill>
                  <a:srgbClr val="009CDE"/>
                </a:solidFill>
                <a:effectLst/>
                <a:ea typeface="Calibri" panose="020F0502020204030204" pitchFamily="34" charset="0"/>
              </a:rPr>
              <a:t>Becky Sittason</a:t>
            </a:r>
            <a:br>
              <a:rPr lang="en-US" sz="1300" b="1" dirty="0">
                <a:solidFill>
                  <a:srgbClr val="009CDE"/>
                </a:solidFill>
                <a:effectLst/>
                <a:ea typeface="Calibri" panose="020F0502020204030204" pitchFamily="34" charset="0"/>
              </a:rPr>
            </a:br>
            <a:r>
              <a:rPr lang="en-US" sz="13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hlinkClick r:id="rId6"/>
              </a:rPr>
              <a:t>bsittason@mercy.com</a:t>
            </a:r>
            <a:endParaRPr lang="en-US" sz="1300" dirty="0">
              <a:solidFill>
                <a:schemeClr val="tx1">
                  <a:lumMod val="75000"/>
                  <a:lumOff val="25000"/>
                </a:schemeClr>
              </a:solidFill>
              <a:ea typeface="Calibri" panose="020F0502020204030204" pitchFamily="34" charset="0"/>
            </a:endParaRPr>
          </a:p>
          <a:p>
            <a:pPr marL="0" marR="0" indent="0">
              <a:spcBef>
                <a:spcPts val="600"/>
              </a:spcBef>
              <a:buNone/>
            </a:pPr>
            <a:r>
              <a:rPr lang="en-US" sz="13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</a:rPr>
              <a:t>(859) 760-7017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1EB111-A4BB-51F4-73BF-26C5F292F0F3}"/>
              </a:ext>
            </a:extLst>
          </p:cNvPr>
          <p:cNvSpPr txBox="1"/>
          <p:nvPr/>
        </p:nvSpPr>
        <p:spPr>
          <a:xfrm>
            <a:off x="5506949" y="1474879"/>
            <a:ext cx="5986272" cy="2323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9CDE"/>
                </a:solidFill>
                <a:latin typeface="Arial" panose="020B0604020202020204" pitchFamily="34" charset="0"/>
              </a:rPr>
              <a:t>   Follow the Foundation</a:t>
            </a:r>
          </a:p>
          <a:p>
            <a:pPr marL="0" indent="0">
              <a:buNone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0" indent="0" defTabSz="574675">
              <a:buNone/>
            </a:pPr>
            <a:r>
              <a:rPr 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	</a:t>
            </a:r>
            <a:r>
              <a:rPr lang="en-US" sz="1300" dirty="0">
                <a:solidFill>
                  <a:srgbClr val="0070C0"/>
                </a:solidFill>
                <a:latin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GiveBSMH.org</a:t>
            </a:r>
            <a:endParaRPr lang="en-US" sz="130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sz="130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marL="0" indent="0" defTabSz="574675">
              <a:buNone/>
            </a:pPr>
            <a:r>
              <a:rPr lang="en-US" sz="1300" dirty="0">
                <a:solidFill>
                  <a:srgbClr val="0070C0"/>
                </a:solidFill>
                <a:latin typeface="Arial" panose="020B0604020202020204" pitchFamily="34" charset="0"/>
              </a:rPr>
              <a:t>	</a:t>
            </a:r>
            <a:r>
              <a:rPr lang="en-US" sz="1300" dirty="0">
                <a:solidFill>
                  <a:srgbClr val="0070C0"/>
                </a:solidFill>
                <a:latin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YouTube.com/@BonSecoursMercyHealthFound</a:t>
            </a:r>
            <a:endParaRPr lang="en-US" sz="130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sz="130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marL="0" indent="0" defTabSz="574675">
              <a:buNone/>
            </a:pPr>
            <a:r>
              <a:rPr lang="en-US" sz="1300" dirty="0">
                <a:solidFill>
                  <a:srgbClr val="0070C0"/>
                </a:solidFill>
                <a:latin typeface="Arial" panose="020B0604020202020204" pitchFamily="34" charset="0"/>
              </a:rPr>
              <a:t>	</a:t>
            </a:r>
            <a:r>
              <a:rPr lang="en-US" sz="1300" dirty="0">
                <a:solidFill>
                  <a:srgbClr val="0070C0"/>
                </a:solidFill>
                <a:latin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https://www.facebook.com/MercyHealthFoundation</a:t>
            </a:r>
            <a:endParaRPr lang="en-US" sz="130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sz="130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marL="0" indent="0" defTabSz="574675">
              <a:buNone/>
            </a:pPr>
            <a:r>
              <a:rPr lang="en-US" sz="1300" dirty="0">
                <a:solidFill>
                  <a:srgbClr val="0070C0"/>
                </a:solidFill>
                <a:latin typeface="Arial" panose="020B0604020202020204" pitchFamily="34" charset="0"/>
              </a:rPr>
              <a:t>	</a:t>
            </a:r>
            <a:r>
              <a:rPr lang="en-US" sz="1300" dirty="0">
                <a:solidFill>
                  <a:srgbClr val="0070C0"/>
                </a:solidFill>
                <a:latin typeface="Arial" panose="020B06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Facebook.com/</a:t>
            </a:r>
            <a:r>
              <a:rPr lang="en-US" sz="1300" dirty="0" err="1">
                <a:solidFill>
                  <a:srgbClr val="0070C0"/>
                </a:solidFill>
                <a:latin typeface="Arial" panose="020B06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BonSecoursFoundation</a:t>
            </a:r>
            <a:endParaRPr lang="en-US" sz="130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8" name="Picture 7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48E8F8AC-712F-21A2-CE2D-42C757220EE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0768" y="4846701"/>
            <a:ext cx="3947517" cy="503592"/>
          </a:xfrm>
          <a:prstGeom prst="rect">
            <a:avLst/>
          </a:prstGeom>
        </p:spPr>
      </p:pic>
      <p:pic>
        <p:nvPicPr>
          <p:cNvPr id="10" name="Picture 9" descr="A blue globe with black background&#10;&#10;Description automatically generated">
            <a:hlinkClick r:id="rId12"/>
            <a:extLst>
              <a:ext uri="{FF2B5EF4-FFF2-40B4-BE49-F238E27FC236}">
                <a16:creationId xmlns:a16="http://schemas.microsoft.com/office/drawing/2014/main" id="{E24CAD78-6C3E-8765-53BA-ACE092D4ED97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64970" y="2789267"/>
            <a:ext cx="322931" cy="312099"/>
          </a:xfrm>
          <a:prstGeom prst="rect">
            <a:avLst/>
          </a:prstGeom>
        </p:spPr>
      </p:pic>
      <p:pic>
        <p:nvPicPr>
          <p:cNvPr id="11" name="Picture 10" descr="A blue globe with black background&#10;&#10;Description automatically generated">
            <a:hlinkClick r:id="rId7"/>
            <a:extLst>
              <a:ext uri="{FF2B5EF4-FFF2-40B4-BE49-F238E27FC236}">
                <a16:creationId xmlns:a16="http://schemas.microsoft.com/office/drawing/2014/main" id="{2126A33A-A196-E297-539D-22135B675E5C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20339" y="2012038"/>
            <a:ext cx="374288" cy="329630"/>
          </a:xfrm>
          <a:prstGeom prst="rect">
            <a:avLst/>
          </a:prstGeom>
        </p:spPr>
      </p:pic>
      <p:pic>
        <p:nvPicPr>
          <p:cNvPr id="12" name="Picture 11" descr="A blue globe with black background&#10;&#10;Description automatically generated">
            <a:hlinkClick r:id="rId8"/>
            <a:extLst>
              <a:ext uri="{FF2B5EF4-FFF2-40B4-BE49-F238E27FC236}">
                <a16:creationId xmlns:a16="http://schemas.microsoft.com/office/drawing/2014/main" id="{A1C985B7-CEEE-3889-9B89-BFC3F07A1998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42385" y="2414277"/>
            <a:ext cx="330196" cy="329630"/>
          </a:xfrm>
          <a:prstGeom prst="rect">
            <a:avLst/>
          </a:prstGeom>
        </p:spPr>
      </p:pic>
      <p:pic>
        <p:nvPicPr>
          <p:cNvPr id="13" name="Picture 12" descr="A blue globe with black background&#10;&#10;Description automatically generated">
            <a:hlinkClick r:id="rId10"/>
            <a:extLst>
              <a:ext uri="{FF2B5EF4-FFF2-40B4-BE49-F238E27FC236}">
                <a16:creationId xmlns:a16="http://schemas.microsoft.com/office/drawing/2014/main" id="{91587BE7-D956-496E-F429-F4E17B91271A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64970" y="3188393"/>
            <a:ext cx="322931" cy="31209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99700D5-3F72-C51E-C39F-F5985F128389}"/>
              </a:ext>
            </a:extLst>
          </p:cNvPr>
          <p:cNvSpPr txBox="1"/>
          <p:nvPr/>
        </p:nvSpPr>
        <p:spPr>
          <a:xfrm>
            <a:off x="404659" y="6526753"/>
            <a:ext cx="132157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>
                <a:solidFill>
                  <a:srgbClr val="009CDE"/>
                </a:solidFill>
                <a:latin typeface="Arial" panose="020B0604020202020204" pitchFamily="34" charset="0"/>
              </a:rPr>
              <a:t>17858BSMFOU (4-24)</a:t>
            </a:r>
          </a:p>
        </p:txBody>
      </p:sp>
    </p:spTree>
    <p:extLst>
      <p:ext uri="{BB962C8B-B14F-4D97-AF65-F5344CB8AC3E}">
        <p14:creationId xmlns:p14="http://schemas.microsoft.com/office/powerpoint/2010/main" val="2584285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5615</TotalTime>
  <Words>1647</Words>
  <Application>Microsoft Office PowerPoint</Application>
  <PresentationFormat>Widescreen</PresentationFormat>
  <Paragraphs>255</Paragraphs>
  <Slides>23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Symbol</vt:lpstr>
      <vt:lpstr>Times New Roman</vt:lpstr>
      <vt:lpstr>Wingdings</vt:lpstr>
      <vt:lpstr>Office Theme</vt:lpstr>
      <vt:lpstr>We invite you to join our team. </vt:lpstr>
      <vt:lpstr>Through serving, you will</vt:lpstr>
      <vt:lpstr>Generous donors</vt:lpstr>
      <vt:lpstr>Saving and transforming countless lives</vt:lpstr>
      <vt:lpstr>Committed board members</vt:lpstr>
      <vt:lpstr>Maximizing the impact of giving</vt:lpstr>
      <vt:lpstr>Maximizing the impact of giving</vt:lpstr>
      <vt:lpstr>PowerPoint Presentation</vt:lpstr>
      <vt:lpstr>PowerPoint Presentation</vt:lpstr>
      <vt:lpstr>PowerPoint Presentation</vt:lpstr>
      <vt:lpstr>PowerPoint Presentation</vt:lpstr>
      <vt:lpstr>The future: Our aspirational goals</vt:lpstr>
      <vt:lpstr>The future: Our aspirational goals</vt:lpstr>
      <vt:lpstr>The future: Our aspirational goals</vt:lpstr>
      <vt:lpstr>PowerPoint Presentation</vt:lpstr>
      <vt:lpstr>Who we are</vt:lpstr>
      <vt:lpstr>PowerPoint Presentation</vt:lpstr>
      <vt:lpstr>Being a successful board member: Expectations</vt:lpstr>
      <vt:lpstr>Being a successful board member: Expectations</vt:lpstr>
      <vt:lpstr>Being a successful board member: Expectations</vt:lpstr>
      <vt:lpstr>Being a successful board member: Expectations</vt:lpstr>
      <vt:lpstr>Serve with the best 2026 BSMH Foundation Board of Directors</vt:lpstr>
      <vt:lpstr>Contact 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Name,  we invite you to join our team.</dc:title>
  <dc:creator>Miller, Tara M</dc:creator>
  <cp:lastModifiedBy>Sittason Boyer, Becky</cp:lastModifiedBy>
  <cp:revision>203</cp:revision>
  <dcterms:created xsi:type="dcterms:W3CDTF">2024-03-22T18:36:57Z</dcterms:created>
  <dcterms:modified xsi:type="dcterms:W3CDTF">2026-06-17T16:35:51Z</dcterms:modified>
</cp:coreProperties>
</file>