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2" r:id="rId7"/>
    <p:sldId id="277" r:id="rId8"/>
    <p:sldId id="287" r:id="rId9"/>
    <p:sldId id="283" r:id="rId10"/>
    <p:sldId id="284" r:id="rId11"/>
    <p:sldId id="279" r:id="rId12"/>
    <p:sldId id="280" r:id="rId13"/>
    <p:sldId id="281"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4B9E5-1A25-BA05-E83D-7E32BB099B92}" v="34" dt="2024-04-16T13:07:23.282"/>
    <p1510:client id="{9B32164E-6CCA-1D05-500B-5994F08E737C}" v="27" dt="2024-04-15T14:26:15.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161" autoAdjust="0"/>
  </p:normalViewPr>
  <p:slideViewPr>
    <p:cSldViewPr snapToGrid="0">
      <p:cViewPr varScale="1">
        <p:scale>
          <a:sx n="49" d="100"/>
          <a:sy n="49" d="100"/>
        </p:scale>
        <p:origin x="197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27th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Over the years, Tami has made heartfelt contributions to the Joanie Abdu Comprehensive Breast Care Center in honor of her beloved mother. </a:t>
            </a:r>
          </a:p>
          <a:p>
            <a:endParaRPr lang="en-US" dirty="0"/>
          </a:p>
          <a:p>
            <a:r>
              <a:rPr lang="en-US" dirty="0"/>
              <a:t>What began as a personal tribute has grown into a deep and lasting commitment.</a:t>
            </a:r>
          </a:p>
          <a:p>
            <a:endParaRPr lang="en-US" dirty="0"/>
          </a:p>
          <a:p>
            <a:r>
              <a:rPr lang="en-US" dirty="0"/>
              <a:t>Today, Tami feels more inspired than ever to support this mission.</a:t>
            </a:r>
          </a:p>
          <a:p>
            <a:endParaRPr lang="en-US" dirty="0"/>
          </a:p>
          <a:p>
            <a:r>
              <a:rPr lang="en-US" dirty="0"/>
              <a:t>“You need to believe in the institution you work for, and I truly believe in the ministry and all it does.”</a:t>
            </a:r>
          </a:p>
          <a:p>
            <a:endParaRPr lang="en-US" dirty="0"/>
          </a:p>
          <a:p>
            <a:r>
              <a:rPr lang="en-US" dirty="0"/>
              <a:t>Through the Foundation, lives are being impacted in powerful ways.</a:t>
            </a:r>
          </a:p>
          <a:p>
            <a:endParaRPr lang="en-US" dirty="0"/>
          </a:p>
          <a:p>
            <a:r>
              <a:rPr lang="en-US" dirty="0"/>
              <a:t>Mobile dental care reaches those in need, and the Stepping Out program brings accessible physical activity to underserved communities—empowering health and wellness for 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2024 giving: </a:t>
            </a:r>
          </a:p>
          <a:p>
            <a:endParaRPr lang="en-US" dirty="0">
              <a:ea typeface="Calibri"/>
              <a:cs typeface="Calibri"/>
            </a:endParaRPr>
          </a:p>
          <a:p>
            <a:pPr marL="171450" indent="-171450">
              <a:buFont typeface="Arial" panose="020B0604020202020204" pitchFamily="34" charset="0"/>
              <a:buChar char="•"/>
            </a:pPr>
            <a:r>
              <a:rPr lang="en-US" dirty="0">
                <a:solidFill>
                  <a:srgbClr val="FF0000"/>
                </a:solidFill>
                <a:ea typeface="Calibri"/>
                <a:cs typeface="Calibri"/>
              </a:rPr>
              <a:t>571 associates participated</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30 were Half Hour Hero donors</a:t>
            </a:r>
          </a:p>
          <a:p>
            <a:pPr marL="171450" indent="-171450">
              <a:buFont typeface="Arial" panose="020B0604020202020204" pitchFamily="34" charset="0"/>
              <a:buChar char="•"/>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89 were first time donors</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Together we raised an incredible $158,773!</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27th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8/27!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2026.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 time payroll deduction that will take place in November. One 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27th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8/27/25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fif"/><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b="1" dirty="0">
                <a:solidFill>
                  <a:srgbClr val="FFFFFF"/>
                </a:solidFill>
                <a:latin typeface="Montserrat"/>
              </a:rPr>
              <a:t>Mercy Health Foundation Mahoning Valley</a:t>
            </a:r>
            <a:endParaRPr lang="en-US" sz="1800" b="1" i="0" u="none" strike="noStrike" dirty="0">
              <a:solidFill>
                <a:srgbClr val="FFFFFF"/>
              </a:solidFill>
              <a:effectLst/>
              <a:latin typeface="Montserrat" panose="00000500000000000000" pitchFamily="2" charset="0"/>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14154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137420" y="187352"/>
            <a:ext cx="5917160" cy="1479290"/>
          </a:xfrm>
          <a:custGeom>
            <a:avLst/>
            <a:gdLst/>
            <a:ahLst/>
            <a:cxnLst/>
            <a:rect l="l" t="t" r="r" b="b"/>
            <a:pathLst>
              <a:path w="8875740" h="2218935">
                <a:moveTo>
                  <a:pt x="0" y="0"/>
                </a:moveTo>
                <a:lnTo>
                  <a:pt x="8875740" y="0"/>
                </a:lnTo>
                <a:lnTo>
                  <a:pt x="8875740" y="2218935"/>
                </a:lnTo>
                <a:lnTo>
                  <a:pt x="0" y="221893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548496" y="2248244"/>
            <a:ext cx="3699417" cy="3523695"/>
          </a:xfrm>
          <a:custGeom>
            <a:avLst/>
            <a:gdLst/>
            <a:ahLst/>
            <a:cxnLst/>
            <a:rect l="l" t="t" r="r" b="b"/>
            <a:pathLst>
              <a:path w="5549125" h="5285542">
                <a:moveTo>
                  <a:pt x="0" y="0"/>
                </a:moveTo>
                <a:lnTo>
                  <a:pt x="5549125" y="0"/>
                </a:lnTo>
                <a:lnTo>
                  <a:pt x="5549125" y="5285542"/>
                </a:lnTo>
                <a:lnTo>
                  <a:pt x="0" y="52855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449338" y="1761719"/>
            <a:ext cx="2823549" cy="4237972"/>
          </a:xfrm>
          <a:custGeom>
            <a:avLst/>
            <a:gdLst/>
            <a:ahLst/>
            <a:cxnLst/>
            <a:rect l="l" t="t" r="r" b="b"/>
            <a:pathLst>
              <a:path w="4235323" h="6356958">
                <a:moveTo>
                  <a:pt x="0" y="0"/>
                </a:moveTo>
                <a:lnTo>
                  <a:pt x="4235324" y="0"/>
                </a:lnTo>
                <a:lnTo>
                  <a:pt x="4235324" y="6356958"/>
                </a:lnTo>
                <a:lnTo>
                  <a:pt x="0" y="6356958"/>
                </a:lnTo>
                <a:lnTo>
                  <a:pt x="0" y="0"/>
                </a:lnTo>
                <a:close/>
              </a:path>
            </a:pathLst>
          </a:custGeom>
          <a:blipFill>
            <a:blip r:embed="rId6"/>
            <a:stretch>
              <a:fillRect/>
            </a:stretch>
          </a:blipFill>
          <a:ln w="142875" cap="sq">
            <a:solidFill>
              <a:srgbClr val="FFFFF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7863863" y="2186260"/>
            <a:ext cx="1967892" cy="1155093"/>
          </a:xfrm>
          <a:custGeom>
            <a:avLst/>
            <a:gdLst/>
            <a:ahLst/>
            <a:cxnLst/>
            <a:rect l="l" t="t" r="r" b="b"/>
            <a:pathLst>
              <a:path w="2951838" h="1732640">
                <a:moveTo>
                  <a:pt x="0" y="0"/>
                </a:moveTo>
                <a:lnTo>
                  <a:pt x="2951838" y="0"/>
                </a:lnTo>
                <a:lnTo>
                  <a:pt x="2951838" y="1732641"/>
                </a:lnTo>
                <a:lnTo>
                  <a:pt x="0" y="1732641"/>
                </a:lnTo>
                <a:lnTo>
                  <a:pt x="0" y="0"/>
                </a:lnTo>
                <a:close/>
              </a:path>
            </a:pathLst>
          </a:custGeom>
          <a:blipFill>
            <a:blip r:embed="rId7"/>
            <a:stretch>
              <a:fillRect l="-6796" b="-207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7952101" y="5401807"/>
            <a:ext cx="1791415" cy="1195770"/>
          </a:xfrm>
          <a:custGeom>
            <a:avLst/>
            <a:gdLst/>
            <a:ahLst/>
            <a:cxnLst/>
            <a:rect l="l" t="t" r="r" b="b"/>
            <a:pathLst>
              <a:path w="2687123" h="1793655">
                <a:moveTo>
                  <a:pt x="0" y="0"/>
                </a:moveTo>
                <a:lnTo>
                  <a:pt x="2687123" y="0"/>
                </a:lnTo>
                <a:lnTo>
                  <a:pt x="2687123" y="1793654"/>
                </a:lnTo>
                <a:lnTo>
                  <a:pt x="0" y="1793654"/>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8183189" y="3611394"/>
            <a:ext cx="1329239" cy="1520372"/>
          </a:xfrm>
          <a:custGeom>
            <a:avLst/>
            <a:gdLst/>
            <a:ahLst/>
            <a:cxnLst/>
            <a:rect l="l" t="t" r="r" b="b"/>
            <a:pathLst>
              <a:path w="1993859" h="2280558">
                <a:moveTo>
                  <a:pt x="0" y="0"/>
                </a:moveTo>
                <a:lnTo>
                  <a:pt x="1993859" y="0"/>
                </a:lnTo>
                <a:lnTo>
                  <a:pt x="1993859" y="2280558"/>
                </a:lnTo>
                <a:lnTo>
                  <a:pt x="0" y="2280558"/>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8422001" y="1535297"/>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a:solidFill>
                  <a:srgbClr val="00BF63"/>
                </a:solidFill>
                <a:latin typeface="Montserrat Bold"/>
                <a:ea typeface="Montserrat Bold"/>
                <a:cs typeface="Montserrat Bold"/>
                <a:sym typeface="Montserrat Bold"/>
              </a:rPr>
              <a:t>Your Giving in Action</a:t>
            </a:r>
          </a:p>
          <a:p>
            <a:pPr algn="ctr">
              <a:lnSpc>
                <a:spcPts val="2800"/>
              </a:lnSpc>
            </a:pPr>
            <a:endParaRPr lang="en-US" sz="2000" b="1">
              <a:solidFill>
                <a:srgbClr val="00BF63"/>
              </a:solidFill>
              <a:latin typeface="Montserrat Bold"/>
              <a:ea typeface="Montserrat Bold"/>
              <a:cs typeface="Montserrat Bold"/>
              <a:sym typeface="Montserrat Bold"/>
            </a:endParaRPr>
          </a:p>
        </p:txBody>
      </p:sp>
      <p:sp>
        <p:nvSpPr>
          <p:cNvPr id="9" name="TextBox 9"/>
          <p:cNvSpPr txBox="1"/>
          <p:nvPr/>
        </p:nvSpPr>
        <p:spPr>
          <a:xfrm>
            <a:off x="3965027" y="2694863"/>
            <a:ext cx="2866355" cy="269419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38"/>
              </a:lnSpc>
            </a:pPr>
            <a:r>
              <a:rPr lang="en-US" sz="1760" dirty="0">
                <a:solidFill>
                  <a:srgbClr val="FFFFFF"/>
                </a:solidFill>
                <a:latin typeface="Canva Sans"/>
                <a:ea typeface="Canva Sans"/>
                <a:cs typeface="Canva Sans"/>
                <a:sym typeface="Canva Sans"/>
              </a:rPr>
              <a:t>You need to believe in the institution you work for, and I truly believe in the ministry and all it does.</a:t>
            </a:r>
          </a:p>
          <a:p>
            <a:pPr algn="ctr">
              <a:lnSpc>
                <a:spcPts val="2441"/>
              </a:lnSpc>
            </a:pPr>
            <a:endParaRPr lang="en-US" sz="1760" dirty="0">
              <a:solidFill>
                <a:srgbClr val="FFFFFF"/>
              </a:solidFill>
              <a:latin typeface="Canva Sans"/>
              <a:ea typeface="Canva Sans"/>
              <a:cs typeface="Canva Sans"/>
              <a:sym typeface="Canva Sans"/>
            </a:endParaRPr>
          </a:p>
          <a:p>
            <a:pPr algn="ctr">
              <a:lnSpc>
                <a:spcPts val="1857"/>
              </a:lnSpc>
            </a:pPr>
            <a:r>
              <a:rPr lang="en-US" sz="1326" b="1" dirty="0">
                <a:solidFill>
                  <a:srgbClr val="FFFFFF"/>
                </a:solidFill>
                <a:latin typeface="Canva Sans Bold"/>
                <a:ea typeface="Canva Sans Bold"/>
                <a:cs typeface="Canva Sans Bold"/>
                <a:sym typeface="Canva Sans Bold"/>
              </a:rPr>
              <a:t>-Tami Cook</a:t>
            </a:r>
          </a:p>
          <a:p>
            <a:pPr algn="ctr">
              <a:lnSpc>
                <a:spcPts val="1857"/>
              </a:lnSpc>
            </a:pPr>
            <a:r>
              <a:rPr lang="en-US" sz="1326" b="1" dirty="0">
                <a:solidFill>
                  <a:srgbClr val="FFFFFF"/>
                </a:solidFill>
                <a:latin typeface="Canva Sans Bold"/>
                <a:ea typeface="Canva Sans Bold"/>
                <a:cs typeface="Canva Sans Bold"/>
                <a:sym typeface="Canva Sans Bold"/>
              </a:rPr>
              <a:t>Director, Care Management </a:t>
            </a:r>
          </a:p>
          <a:p>
            <a:pPr algn="ctr">
              <a:lnSpc>
                <a:spcPts val="1857"/>
              </a:lnSpc>
            </a:pPr>
            <a:r>
              <a:rPr lang="en-US" sz="1326" b="1" dirty="0">
                <a:solidFill>
                  <a:srgbClr val="FFFFFF"/>
                </a:solidFill>
                <a:latin typeface="Canva Sans Bold"/>
                <a:ea typeface="Canva Sans Bold"/>
                <a:cs typeface="Canva Sans Bold"/>
                <a:sym typeface="Canva Sans Bold"/>
              </a:rPr>
              <a:t>Youngstown</a:t>
            </a:r>
          </a:p>
        </p:txBody>
      </p:sp>
      <p:sp>
        <p:nvSpPr>
          <p:cNvPr id="10" name="TextBox 10"/>
          <p:cNvSpPr txBox="1"/>
          <p:nvPr/>
        </p:nvSpPr>
        <p:spPr>
          <a:xfrm>
            <a:off x="10127585" y="2618181"/>
            <a:ext cx="258625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Dental</a:t>
            </a:r>
          </a:p>
        </p:txBody>
      </p:sp>
      <p:sp>
        <p:nvSpPr>
          <p:cNvPr id="11" name="TextBox 11"/>
          <p:cNvSpPr txBox="1"/>
          <p:nvPr/>
        </p:nvSpPr>
        <p:spPr>
          <a:xfrm>
            <a:off x="10127585" y="5740189"/>
            <a:ext cx="258625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Joanie Abdu Center</a:t>
            </a:r>
          </a:p>
        </p:txBody>
      </p:sp>
      <p:sp>
        <p:nvSpPr>
          <p:cNvPr id="12" name="TextBox 12"/>
          <p:cNvSpPr txBox="1"/>
          <p:nvPr/>
        </p:nvSpPr>
        <p:spPr>
          <a:xfrm>
            <a:off x="10127585" y="4179185"/>
            <a:ext cx="258625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Stepping Out</a:t>
            </a:r>
          </a:p>
        </p:txBody>
      </p:sp>
    </p:spTree>
    <p:extLst>
      <p:ext uri="{BB962C8B-B14F-4D97-AF65-F5344CB8AC3E}">
        <p14:creationId xmlns:p14="http://schemas.microsoft.com/office/powerpoint/2010/main" val="821545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3" name="Picture 2">
            <a:extLst>
              <a:ext uri="{FF2B5EF4-FFF2-40B4-BE49-F238E27FC236}">
                <a16:creationId xmlns:a16="http://schemas.microsoft.com/office/drawing/2014/main" id="{2581DE31-89D4-DB0D-EFBD-2E81B1383596}"/>
              </a:ext>
            </a:extLst>
          </p:cNvPr>
          <p:cNvPicPr>
            <a:picLocks noChangeAspect="1"/>
          </p:cNvPicPr>
          <p:nvPr/>
        </p:nvPicPr>
        <p:blipFill>
          <a:blip r:embed="rId4"/>
          <a:stretch>
            <a:fillRect/>
          </a:stretch>
        </p:blipFill>
        <p:spPr>
          <a:xfrm>
            <a:off x="329025" y="2140226"/>
            <a:ext cx="11553825" cy="4133850"/>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a:t>
            </a:r>
            <a:r>
              <a:rPr lang="en-US">
                <a:latin typeface="Montserrat" panose="00000500000000000000" pitchFamily="2" charset="0"/>
                <a:ea typeface="+mn-lt"/>
                <a:cs typeface="+mn-lt"/>
              </a:rPr>
              <a:t>until 8/27/2025 </a:t>
            </a:r>
            <a:r>
              <a:rPr lang="en-US" dirty="0">
                <a:latin typeface="Montserrat" panose="00000500000000000000" pitchFamily="2" charset="0"/>
                <a:ea typeface="+mn-lt"/>
                <a:cs typeface="+mn-lt"/>
              </a:rPr>
              <a:t>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3" name="Picture 22" descr="A long sleeved blue shirt&#10;&#10;Description automatically generated">
            <a:extLst>
              <a:ext uri="{FF2B5EF4-FFF2-40B4-BE49-F238E27FC236}">
                <a16:creationId xmlns:a16="http://schemas.microsoft.com/office/drawing/2014/main" id="{18579958-A87A-0E89-56AA-68BAD8F2B8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562" t="17115" r="17644" b="25719"/>
          <a:stretch/>
        </p:blipFill>
        <p:spPr>
          <a:xfrm>
            <a:off x="8414704" y="2023163"/>
            <a:ext cx="2603550" cy="2620566"/>
          </a:xfrm>
          <a:prstGeom prst="rect">
            <a:avLst/>
          </a:prstGeom>
        </p:spPr>
      </p:pic>
      <p:pic>
        <p:nvPicPr>
          <p:cNvPr id="21" name="Picture 20" descr="A long sleeved blue shirt with white text on it&#10;&#10;Description automatically generated">
            <a:extLst>
              <a:ext uri="{FF2B5EF4-FFF2-40B4-BE49-F238E27FC236}">
                <a16:creationId xmlns:a16="http://schemas.microsoft.com/office/drawing/2014/main" id="{C01FE3C3-CEC7-0C5B-4FD7-D32CE5185584}"/>
              </a:ext>
            </a:extLst>
          </p:cNvPr>
          <p:cNvPicPr>
            <a:picLocks noChangeAspect="1"/>
          </p:cNvPicPr>
          <p:nvPr/>
        </p:nvPicPr>
        <p:blipFill rotWithShape="1">
          <a:blip r:embed="rId6">
            <a:extLst>
              <a:ext uri="{28A0092B-C50C-407E-A947-70E740481C1C}">
                <a14:useLocalDpi xmlns:a14="http://schemas.microsoft.com/office/drawing/2010/main" val="0"/>
              </a:ext>
            </a:extLst>
          </a:blip>
          <a:srcRect l="21960" t="17808" r="21006" b="19158"/>
          <a:stretch/>
        </p:blipFill>
        <p:spPr>
          <a:xfrm>
            <a:off x="9578256" y="2975587"/>
            <a:ext cx="2371061" cy="2620566"/>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pPr marL="285750" indent="-285750">
              <a:buFont typeface="Arial"/>
              <a:buChar char="•"/>
            </a:pPr>
            <a:r>
              <a:rPr lang="en-US" sz="2800" dirty="0">
                <a:latin typeface="Montserrat"/>
                <a:cs typeface="Calibri" panose="020F0502020204030204"/>
              </a:rPr>
              <a:t>One-time gifts: cash, credit card, payroll deduction</a:t>
            </a:r>
          </a:p>
          <a:p>
            <a:pPr marL="285750" indent="-285750">
              <a:buFont typeface="Arial"/>
              <a:buChar char="•"/>
            </a:pPr>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4" name="Picture 3">
            <a:extLst>
              <a:ext uri="{FF2B5EF4-FFF2-40B4-BE49-F238E27FC236}">
                <a16:creationId xmlns:a16="http://schemas.microsoft.com/office/drawing/2014/main" id="{1D942E4D-3B64-64E9-E6A2-37787B12DF97}"/>
              </a:ext>
            </a:extLst>
          </p:cNvPr>
          <p:cNvPicPr>
            <a:picLocks noChangeAspect="1"/>
          </p:cNvPicPr>
          <p:nvPr/>
        </p:nvPicPr>
        <p:blipFill>
          <a:blip r:embed="rId4"/>
          <a:stretch>
            <a:fillRect/>
          </a:stretch>
        </p:blipFill>
        <p:spPr>
          <a:xfrm>
            <a:off x="9695610" y="3258737"/>
            <a:ext cx="2432480" cy="2432480"/>
          </a:xfrm>
          <a:prstGeom prst="rect">
            <a:avLst/>
          </a:prstGeom>
        </p:spPr>
      </p:pic>
    </p:spTree>
    <p:extLst>
      <p:ext uri="{BB962C8B-B14F-4D97-AF65-F5344CB8AC3E}">
        <p14:creationId xmlns:p14="http://schemas.microsoft.com/office/powerpoint/2010/main" val="29145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a:t>
            </a:r>
            <a:r>
              <a:rPr lang="en-US" sz="1600">
                <a:latin typeface="Montserrat"/>
              </a:rPr>
              <a:t>midnight 8/27/25 </a:t>
            </a:r>
            <a:r>
              <a:rPr lang="en-US" sz="1600" dirty="0">
                <a:latin typeface="Montserrat"/>
              </a:rPr>
              <a:t>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229748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17" y="-126013"/>
            <a:ext cx="12192000" cy="2344383"/>
          </a:xfrm>
          <a:prstGeom prst="rect">
            <a:avLst/>
          </a:prstGeom>
          <a:ln>
            <a:noFill/>
          </a:ln>
        </p:spPr>
      </p:pic>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pic>
        <p:nvPicPr>
          <p:cNvPr id="4" name="Picture 3" descr="A person taking a selfie&#10;&#10;Description automatically generated">
            <a:extLst>
              <a:ext uri="{FF2B5EF4-FFF2-40B4-BE49-F238E27FC236}">
                <a16:creationId xmlns:a16="http://schemas.microsoft.com/office/drawing/2014/main" id="{3B4407F4-C515-2BBB-4810-89B2047BEBDA}"/>
              </a:ext>
            </a:extLst>
          </p:cNvPr>
          <p:cNvPicPr>
            <a:picLocks noChangeAspect="1"/>
          </p:cNvPicPr>
          <p:nvPr/>
        </p:nvPicPr>
        <p:blipFill rotWithShape="1">
          <a:blip r:embed="rId4">
            <a:extLst>
              <a:ext uri="{28A0092B-C50C-407E-A947-70E740481C1C}">
                <a14:useLocalDpi xmlns:a14="http://schemas.microsoft.com/office/drawing/2010/main" val="0"/>
              </a:ext>
            </a:extLst>
          </a:blip>
          <a:srcRect l="6122" t="564" r="3947" b="36709"/>
          <a:stretch/>
        </p:blipFill>
        <p:spPr>
          <a:xfrm>
            <a:off x="4943366" y="135184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157473"/>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a:r>
              <a:rPr lang="en-US" sz="1600" b="1" dirty="0">
                <a:latin typeface="Montserrat"/>
              </a:rPr>
              <a:t>Jessica Jordan</a:t>
            </a:r>
          </a:p>
          <a:p>
            <a:pPr algn="ctr"/>
            <a:r>
              <a:rPr lang="en-US" sz="1600" dirty="0">
                <a:latin typeface="Montserrat"/>
              </a:rPr>
              <a:t>BSMH Foundation Event Coordinator</a:t>
            </a:r>
          </a:p>
          <a:p>
            <a:pPr algn="ctr"/>
            <a:r>
              <a:rPr lang="en-US" sz="1600" dirty="0">
                <a:latin typeface="Montserrat"/>
              </a:rPr>
              <a:t>jjordan@mercy.com</a:t>
            </a:r>
          </a:p>
          <a:p>
            <a:pPr algn="ctr"/>
            <a:r>
              <a:rPr lang="en-US" sz="1600" dirty="0">
                <a:latin typeface="Montserrat" panose="00000500000000000000" pitchFamily="2" charset="0"/>
                <a:ea typeface="Calibri"/>
                <a:cs typeface="Calibri"/>
              </a:rPr>
              <a:t>(</a:t>
            </a:r>
            <a:r>
              <a:rPr lang="en-US" sz="1600" b="0" i="0" u="none" strike="noStrike" dirty="0">
                <a:solidFill>
                  <a:srgbClr val="000000"/>
                </a:solidFill>
                <a:effectLst/>
                <a:latin typeface="Montserrat" panose="00000500000000000000" pitchFamily="2" charset="0"/>
              </a:rPr>
              <a:t>419) 975-4305</a:t>
            </a:r>
            <a:endParaRPr lang="en-US" sz="1600" dirty="0">
              <a:latin typeface="Montserrat" panose="00000500000000000000" pitchFamily="2" charset="0"/>
              <a:ea typeface="Calibri"/>
              <a:cs typeface="Calibri"/>
            </a:endParaRPr>
          </a:p>
        </p:txBody>
      </p:sp>
      <p:sp>
        <p:nvSpPr>
          <p:cNvPr id="11" name="Rectangle 10">
            <a:extLst>
              <a:ext uri="{FF2B5EF4-FFF2-40B4-BE49-F238E27FC236}">
                <a16:creationId xmlns:a16="http://schemas.microsoft.com/office/drawing/2014/main" id="{06EF10A3-08B3-DD1F-0CB2-011282006612}"/>
              </a:ext>
            </a:extLst>
          </p:cNvPr>
          <p:cNvSpPr/>
          <p:nvPr/>
        </p:nvSpPr>
        <p:spPr>
          <a:xfrm>
            <a:off x="4375764" y="3848153"/>
            <a:ext cx="3740191" cy="1268269"/>
          </a:xfrm>
          <a:prstGeom prst="rect">
            <a:avLst/>
          </a:prstGeom>
        </p:spPr>
        <p:txBody>
          <a:bodyPr vert="horz" lIns="91440" tIns="45720" rIns="91440" bIns="45720" rtlCol="0" anchor="ctr">
            <a:normAutofit fontScale="47500" lnSpcReduction="20000"/>
          </a:bodyPr>
          <a:lstStyle/>
          <a:p>
            <a:pPr algn="ctr" defTabSz="914400">
              <a:lnSpc>
                <a:spcPct val="90000"/>
              </a:lnSpc>
              <a:spcAft>
                <a:spcPts val="600"/>
              </a:spcAft>
            </a:pPr>
            <a:r>
              <a:rPr lang="en-US" sz="3400" b="1" dirty="0">
                <a:latin typeface="Montserrat" panose="00000500000000000000" pitchFamily="2" charset="0"/>
              </a:rPr>
              <a:t>Clare Gordon</a:t>
            </a:r>
          </a:p>
          <a:p>
            <a:pPr algn="ctr" defTabSz="914400">
              <a:lnSpc>
                <a:spcPct val="90000"/>
              </a:lnSpc>
              <a:spcAft>
                <a:spcPts val="600"/>
              </a:spcAft>
            </a:pPr>
            <a:r>
              <a:rPr lang="en-US" sz="3400" dirty="0">
                <a:latin typeface="Montserrat" panose="00000500000000000000" pitchFamily="2" charset="0"/>
              </a:rPr>
              <a:t>Senior Employee Giving Specialist </a:t>
            </a:r>
          </a:p>
          <a:p>
            <a:pPr algn="ctr" defTabSz="914400">
              <a:lnSpc>
                <a:spcPct val="90000"/>
              </a:lnSpc>
              <a:spcAft>
                <a:spcPts val="600"/>
              </a:spcAft>
            </a:pPr>
            <a:r>
              <a:rPr lang="en-US" sz="3400" dirty="0">
                <a:latin typeface="Montserrat" panose="00000500000000000000" pitchFamily="2" charset="0"/>
              </a:rPr>
              <a:t>csgordon@mercy.com</a:t>
            </a:r>
          </a:p>
          <a:p>
            <a:pPr algn="ctr" defTabSz="914400">
              <a:lnSpc>
                <a:spcPct val="90000"/>
              </a:lnSpc>
              <a:spcAft>
                <a:spcPts val="600"/>
              </a:spcAft>
            </a:pPr>
            <a:r>
              <a:rPr lang="en-US" sz="3400" dirty="0">
                <a:latin typeface="Montserrat" panose="00000500000000000000" pitchFamily="2" charset="0"/>
              </a:rPr>
              <a:t>(513) 638-6811</a:t>
            </a:r>
            <a:endParaRPr lang="en-US" sz="1400" dirty="0">
              <a:latin typeface="Montserrat" panose="00000500000000000000" pitchFamily="2" charset="0"/>
            </a:endParaRPr>
          </a:p>
        </p:txBody>
      </p:sp>
      <p:sp>
        <p:nvSpPr>
          <p:cNvPr id="12" name="Rectangle 11">
            <a:extLst>
              <a:ext uri="{FF2B5EF4-FFF2-40B4-BE49-F238E27FC236}">
                <a16:creationId xmlns:a16="http://schemas.microsoft.com/office/drawing/2014/main" id="{384068C3-99F1-2AD2-4BF7-5AE5B7372A02}"/>
              </a:ext>
            </a:extLst>
          </p:cNvPr>
          <p:cNvSpPr/>
          <p:nvPr/>
        </p:nvSpPr>
        <p:spPr>
          <a:xfrm>
            <a:off x="8165557" y="3618391"/>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rPr>
              <a:t>ehawkins@mercy.com</a:t>
            </a:r>
          </a:p>
          <a:p>
            <a:pPr algn="ctr" defTabSz="914400">
              <a:lnSpc>
                <a:spcPct val="90000"/>
              </a:lnSpc>
              <a:spcAft>
                <a:spcPts val="600"/>
              </a:spcAft>
            </a:pPr>
            <a:r>
              <a:rPr lang="en-US" sz="1600" dirty="0">
                <a:latin typeface="Montserrat" panose="00000500000000000000" pitchFamily="2" charset="0"/>
              </a:rPr>
              <a:t>(513) 410-6272</a:t>
            </a:r>
          </a:p>
        </p:txBody>
      </p:sp>
      <p:pic>
        <p:nvPicPr>
          <p:cNvPr id="9" name="Picture 8" descr="A person smiling at the camera&#10;&#10;Description automatically generated">
            <a:extLst>
              <a:ext uri="{FF2B5EF4-FFF2-40B4-BE49-F238E27FC236}">
                <a16:creationId xmlns:a16="http://schemas.microsoft.com/office/drawing/2014/main" id="{56410234-4CC3-E977-F89A-C91E128E7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209" y="1335458"/>
            <a:ext cx="2282932" cy="2282933"/>
          </a:xfrm>
          <a:prstGeom prst="ellipse">
            <a:avLst/>
          </a:prstGeom>
        </p:spPr>
      </p:pic>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2.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0F457CF-34E5-4962-A18D-2D9569336174}">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TotalTime>
  <Words>1140</Words>
  <Application>Microsoft Office PowerPoint</Application>
  <PresentationFormat>Widescreen</PresentationFormat>
  <Paragraphs>145</Paragraphs>
  <Slides>9</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Calibri</vt:lpstr>
      <vt:lpstr>Calibri Light</vt:lpstr>
      <vt:lpstr>Canva Sans</vt:lpstr>
      <vt:lpstr>Canva Sans Bold</vt:lpstr>
      <vt:lpstr>Montserrat</vt:lpstr>
      <vt:lpstr>Montserrat Bold</vt:lpstr>
      <vt:lpstr>Montserrat Classic Bold</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Hawkins, Elisheba</cp:lastModifiedBy>
  <cp:revision>62</cp:revision>
  <dcterms:created xsi:type="dcterms:W3CDTF">2022-06-02T16:34:07Z</dcterms:created>
  <dcterms:modified xsi:type="dcterms:W3CDTF">2025-06-03T15:27:06Z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