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79" r:id="rId7"/>
    <p:sldId id="267" r:id="rId8"/>
    <p:sldId id="285" r:id="rId9"/>
    <p:sldId id="280" r:id="rId10"/>
    <p:sldId id="281" r:id="rId11"/>
    <p:sldId id="275" r:id="rId12"/>
    <p:sldId id="277" r:id="rId13"/>
    <p:sldId id="278"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4FAA3-DE39-2C35-3FFF-BEC733A5C3EE}" v="14" dt="2024-04-15T14:04:57.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90" autoAdjust="0"/>
  </p:normalViewPr>
  <p:slideViewPr>
    <p:cSldViewPr snapToGrid="0">
      <p:cViewPr varScale="1">
        <p:scale>
          <a:sx n="62" d="100"/>
          <a:sy n="62" d="100"/>
        </p:scale>
        <p:origin x="4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27th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 Clintonette Robinson, giving began the day she joined the ministry as an associate.</a:t>
            </a:r>
          </a:p>
          <a:p>
            <a:endParaRPr lang="en-US" dirty="0"/>
          </a:p>
          <a:p>
            <a:r>
              <a:rPr lang="en-US" dirty="0"/>
              <a:t>“I give because it’s just what we should do,” she shares. “We should make it our own personal mission.”</a:t>
            </a:r>
          </a:p>
          <a:p>
            <a:endParaRPr lang="en-US" dirty="0"/>
          </a:p>
          <a:p>
            <a:r>
              <a:rPr lang="en-US" dirty="0"/>
              <a:t>That mission comes to life through the Foundation’s work:</a:t>
            </a:r>
          </a:p>
          <a:p>
            <a:endParaRPr lang="en-US" dirty="0"/>
          </a:p>
          <a:p>
            <a:pPr marL="171450" indent="-171450">
              <a:buFont typeface="Arial" panose="020B0604020202020204" pitchFamily="34" charset="0"/>
              <a:buChar char="•"/>
            </a:pPr>
            <a:r>
              <a:rPr lang="en-US" dirty="0"/>
              <a:t>Delivering life-saving cancer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Providing compassionate support for mothers and newborns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Offering accessible breast cancer screenings through the mobile mammography coach</a:t>
            </a:r>
          </a:p>
          <a:p>
            <a:pPr marL="171450" indent="-171450">
              <a:buFont typeface="Arial" panose="020B0604020202020204" pitchFamily="34" charset="0"/>
              <a:buChar char="•"/>
            </a:pPr>
            <a:r>
              <a:rPr lang="en-US" dirty="0"/>
              <a:t>Ensuring our nursing staff receive the care and resources they need to thrive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344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60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of the executive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$176,871!</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27th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8/27!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2026.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 time payroll deduction that will take place in November. One 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27th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8/27/25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hyperlink" Target="mailto:ehawkins@mercy.com" TargetMode="External"/><Relationship Id="rId3" Type="http://schemas.openxmlformats.org/officeDocument/2006/relationships/image" Target="../media/image2.png"/><Relationship Id="rId7" Type="http://schemas.openxmlformats.org/officeDocument/2006/relationships/hyperlink" Target="mailto:csgordon@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tina-marie_piper@bshsi.org" TargetMode="External"/><Relationship Id="rId5" Type="http://schemas.openxmlformats.org/officeDocument/2006/relationships/image" Target="../media/image23.jfif"/><Relationship Id="rId4" Type="http://schemas.openxmlformats.org/officeDocument/2006/relationships/image" Target="../media/image22.jp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p>
          <a:p>
            <a:pPr algn="ctr" rtl="0" fontAlgn="base"/>
            <a:r>
              <a:rPr lang="en-US" sz="1800" b="1" i="0" u="none" strike="noStrike" dirty="0">
                <a:solidFill>
                  <a:srgbClr val="FFFFFF"/>
                </a:solidFill>
                <a:effectLst/>
                <a:latin typeface="Montserrat" panose="00000500000000000000" pitchFamily="2" charset="0"/>
              </a:rPr>
              <a:t>St. Francis Foundation</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413694" y="20431"/>
            <a:ext cx="5364613" cy="1341153"/>
          </a:xfrm>
          <a:custGeom>
            <a:avLst/>
            <a:gdLst/>
            <a:ahLst/>
            <a:cxnLst/>
            <a:rect l="l" t="t" r="r" b="b"/>
            <a:pathLst>
              <a:path w="8046920" h="2011730">
                <a:moveTo>
                  <a:pt x="0" y="0"/>
                </a:moveTo>
                <a:lnTo>
                  <a:pt x="8046920" y="0"/>
                </a:lnTo>
                <a:lnTo>
                  <a:pt x="8046920" y="2011729"/>
                </a:lnTo>
                <a:lnTo>
                  <a:pt x="0" y="201172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863162" y="2315459"/>
            <a:ext cx="3316908" cy="3159355"/>
          </a:xfrm>
          <a:custGeom>
            <a:avLst/>
            <a:gdLst/>
            <a:ahLst/>
            <a:cxnLst/>
            <a:rect l="l" t="t" r="r" b="b"/>
            <a:pathLst>
              <a:path w="4975362" h="4739033">
                <a:moveTo>
                  <a:pt x="0" y="0"/>
                </a:moveTo>
                <a:lnTo>
                  <a:pt x="4975362" y="0"/>
                </a:lnTo>
                <a:lnTo>
                  <a:pt x="4975362" y="4739033"/>
                </a:lnTo>
                <a:lnTo>
                  <a:pt x="0" y="4739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323076" y="1867647"/>
            <a:ext cx="3376901" cy="4018343"/>
            <a:chOff x="0" y="0"/>
            <a:chExt cx="3790950" cy="4511040"/>
          </a:xfrm>
        </p:grpSpPr>
        <p:sp>
          <p:nvSpPr>
            <p:cNvPr id="5" name="Freeform 5"/>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6"/>
              <a:stretch>
                <a:fillRect l="-40435" r="-40435"/>
              </a:stretch>
            </a:blipFill>
            <a:ln w="142875" cap="sq">
              <a:solidFill>
                <a:srgbClr val="FFFFF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Freeform 6"/>
          <p:cNvSpPr/>
          <p:nvPr/>
        </p:nvSpPr>
        <p:spPr>
          <a:xfrm>
            <a:off x="7522201" y="1767528"/>
            <a:ext cx="1504731" cy="1232436"/>
          </a:xfrm>
          <a:custGeom>
            <a:avLst/>
            <a:gdLst/>
            <a:ahLst/>
            <a:cxnLst/>
            <a:rect l="l" t="t" r="r" b="b"/>
            <a:pathLst>
              <a:path w="2257097" h="1848654">
                <a:moveTo>
                  <a:pt x="0" y="0"/>
                </a:moveTo>
                <a:lnTo>
                  <a:pt x="2257097" y="0"/>
                </a:lnTo>
                <a:lnTo>
                  <a:pt x="2257097" y="1848654"/>
                </a:lnTo>
                <a:lnTo>
                  <a:pt x="0" y="1848654"/>
                </a:lnTo>
                <a:lnTo>
                  <a:pt x="0" y="0"/>
                </a:lnTo>
                <a:close/>
              </a:path>
            </a:pathLst>
          </a:custGeom>
          <a:blipFill>
            <a:blip r:embed="rId7"/>
            <a:stretch>
              <a:fillRect b="-1120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529359" y="3132255"/>
            <a:ext cx="1490415" cy="1070459"/>
          </a:xfrm>
          <a:custGeom>
            <a:avLst/>
            <a:gdLst/>
            <a:ahLst/>
            <a:cxnLst/>
            <a:rect l="l" t="t" r="r" b="b"/>
            <a:pathLst>
              <a:path w="2235623" h="1605689">
                <a:moveTo>
                  <a:pt x="0" y="0"/>
                </a:moveTo>
                <a:lnTo>
                  <a:pt x="2235623" y="0"/>
                </a:lnTo>
                <a:lnTo>
                  <a:pt x="2235623" y="1605689"/>
                </a:lnTo>
                <a:lnTo>
                  <a:pt x="0" y="1605689"/>
                </a:lnTo>
                <a:lnTo>
                  <a:pt x="0" y="0"/>
                </a:lnTo>
                <a:close/>
              </a:path>
            </a:pathLst>
          </a:custGeom>
          <a:blipFill>
            <a:blip r:embed="rId8"/>
            <a:stretch>
              <a:fillRect l="-759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528733" y="4335003"/>
            <a:ext cx="1491667" cy="995688"/>
          </a:xfrm>
          <a:custGeom>
            <a:avLst/>
            <a:gdLst/>
            <a:ahLst/>
            <a:cxnLst/>
            <a:rect l="l" t="t" r="r" b="b"/>
            <a:pathLst>
              <a:path w="2237501" h="1493532">
                <a:moveTo>
                  <a:pt x="0" y="0"/>
                </a:moveTo>
                <a:lnTo>
                  <a:pt x="2237501" y="0"/>
                </a:lnTo>
                <a:lnTo>
                  <a:pt x="2237501" y="1493532"/>
                </a:lnTo>
                <a:lnTo>
                  <a:pt x="0" y="1493532"/>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7510270" y="5462981"/>
            <a:ext cx="1528593" cy="1261378"/>
          </a:xfrm>
          <a:custGeom>
            <a:avLst/>
            <a:gdLst/>
            <a:ahLst/>
            <a:cxnLst/>
            <a:rect l="l" t="t" r="r" b="b"/>
            <a:pathLst>
              <a:path w="2292889" h="1892067">
                <a:moveTo>
                  <a:pt x="0" y="0"/>
                </a:moveTo>
                <a:lnTo>
                  <a:pt x="2292889" y="0"/>
                </a:lnTo>
                <a:lnTo>
                  <a:pt x="2292889" y="1892067"/>
                </a:lnTo>
                <a:lnTo>
                  <a:pt x="0" y="1892067"/>
                </a:lnTo>
                <a:lnTo>
                  <a:pt x="0" y="0"/>
                </a:lnTo>
                <a:close/>
              </a:path>
            </a:pathLst>
          </a:custGeom>
          <a:blipFill>
            <a:blip r:embed="rId10"/>
            <a:stretch>
              <a:fillRect t="-2931" b="-293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9453463" y="2290059"/>
            <a:ext cx="2080195"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Cancer Care</a:t>
            </a:r>
          </a:p>
        </p:txBody>
      </p:sp>
      <p:sp>
        <p:nvSpPr>
          <p:cNvPr id="11" name="TextBox 11"/>
          <p:cNvSpPr txBox="1"/>
          <p:nvPr/>
        </p:nvSpPr>
        <p:spPr>
          <a:xfrm>
            <a:off x="9396510" y="4782143"/>
            <a:ext cx="2586257"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Community Outreach</a:t>
            </a:r>
          </a:p>
        </p:txBody>
      </p:sp>
      <p:sp>
        <p:nvSpPr>
          <p:cNvPr id="12" name="TextBox 12"/>
          <p:cNvSpPr txBox="1"/>
          <p:nvPr/>
        </p:nvSpPr>
        <p:spPr>
          <a:xfrm>
            <a:off x="9396511" y="3612659"/>
            <a:ext cx="2194099"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Mothers &amp; Babies</a:t>
            </a:r>
          </a:p>
        </p:txBody>
      </p:sp>
      <p:sp>
        <p:nvSpPr>
          <p:cNvPr id="13" name="TextBox 13"/>
          <p:cNvSpPr txBox="1"/>
          <p:nvPr/>
        </p:nvSpPr>
        <p:spPr>
          <a:xfrm>
            <a:off x="8274567" y="1323484"/>
            <a:ext cx="3654092" cy="7408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pPr>
            <a:r>
              <a:rPr lang="en-US" sz="2133" b="1">
                <a:solidFill>
                  <a:srgbClr val="00BF63"/>
                </a:solidFill>
                <a:latin typeface="Montserrat Bold"/>
                <a:ea typeface="Montserrat Bold"/>
                <a:cs typeface="Montserrat Bold"/>
                <a:sym typeface="Montserrat Bold"/>
              </a:rPr>
              <a:t>Your Giving in Action</a:t>
            </a:r>
          </a:p>
          <a:p>
            <a:pPr algn="ctr">
              <a:lnSpc>
                <a:spcPts val="2987"/>
              </a:lnSpc>
            </a:pPr>
            <a:endParaRPr lang="en-US" sz="2133" b="1">
              <a:solidFill>
                <a:srgbClr val="00BF63"/>
              </a:solidFill>
              <a:latin typeface="Montserrat Bold"/>
              <a:ea typeface="Montserrat Bold"/>
              <a:cs typeface="Montserrat Bold"/>
              <a:sym typeface="Montserrat Bold"/>
            </a:endParaRPr>
          </a:p>
        </p:txBody>
      </p:sp>
      <p:sp>
        <p:nvSpPr>
          <p:cNvPr id="14" name="TextBox 14"/>
          <p:cNvSpPr txBox="1"/>
          <p:nvPr/>
        </p:nvSpPr>
        <p:spPr>
          <a:xfrm>
            <a:off x="4109741" y="2627952"/>
            <a:ext cx="2823751" cy="28910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14"/>
              </a:lnSpc>
            </a:pPr>
            <a:r>
              <a:rPr lang="en-US" sz="1781">
                <a:solidFill>
                  <a:srgbClr val="FFFFFF"/>
                </a:solidFill>
                <a:latin typeface="Canva Sans"/>
                <a:ea typeface="Canva Sans"/>
                <a:cs typeface="Canva Sans"/>
                <a:sym typeface="Canva Sans"/>
              </a:rPr>
              <a:t>I give because it’s just what we should do. </a:t>
            </a:r>
          </a:p>
          <a:p>
            <a:pPr algn="ctr">
              <a:lnSpc>
                <a:spcPts val="2814"/>
              </a:lnSpc>
            </a:pPr>
            <a:r>
              <a:rPr lang="en-US" sz="1781">
                <a:solidFill>
                  <a:srgbClr val="FFFFFF"/>
                </a:solidFill>
                <a:latin typeface="Canva Sans"/>
                <a:ea typeface="Canva Sans"/>
                <a:cs typeface="Canva Sans"/>
                <a:sym typeface="Canva Sans"/>
              </a:rPr>
              <a:t>We should make it our own personal mission.</a:t>
            </a:r>
          </a:p>
          <a:p>
            <a:pPr algn="ctr">
              <a:lnSpc>
                <a:spcPts val="650"/>
              </a:lnSpc>
            </a:pPr>
            <a:endParaRPr lang="en-US" sz="1781">
              <a:solidFill>
                <a:srgbClr val="FFFFFF"/>
              </a:solidFill>
              <a:latin typeface="Canva Sans"/>
              <a:ea typeface="Canva Sans"/>
              <a:cs typeface="Canva Sans"/>
              <a:sym typeface="Canva Sans"/>
            </a:endParaRPr>
          </a:p>
          <a:p>
            <a:pPr algn="ctr">
              <a:lnSpc>
                <a:spcPts val="1043"/>
              </a:lnSpc>
            </a:pPr>
            <a:endParaRPr lang="en-US" sz="1781">
              <a:solidFill>
                <a:srgbClr val="FFFFFF"/>
              </a:solidFill>
              <a:latin typeface="Canva Sans"/>
              <a:ea typeface="Canva Sans"/>
              <a:cs typeface="Canva Sans"/>
              <a:sym typeface="Canva Sans"/>
            </a:endParaRPr>
          </a:p>
          <a:p>
            <a:pPr algn="ctr">
              <a:lnSpc>
                <a:spcPts val="2096"/>
              </a:lnSpc>
            </a:pPr>
            <a:r>
              <a:rPr lang="en-US" sz="1326" b="1">
                <a:solidFill>
                  <a:srgbClr val="FFFFFF"/>
                </a:solidFill>
                <a:latin typeface="Canva Sans Bold"/>
                <a:ea typeface="Canva Sans Bold"/>
                <a:cs typeface="Canva Sans Bold"/>
                <a:sym typeface="Canva Sans Bold"/>
              </a:rPr>
              <a:t>-Clintonette Robinson</a:t>
            </a:r>
          </a:p>
          <a:p>
            <a:pPr algn="ctr">
              <a:lnSpc>
                <a:spcPts val="2096"/>
              </a:lnSpc>
            </a:pPr>
            <a:r>
              <a:rPr lang="en-US" sz="1326" b="1">
                <a:solidFill>
                  <a:srgbClr val="FFFFFF"/>
                </a:solidFill>
                <a:latin typeface="Canva Sans Bold"/>
                <a:ea typeface="Canva Sans Bold"/>
                <a:cs typeface="Canva Sans Bold"/>
                <a:sym typeface="Canva Sans Bold"/>
              </a:rPr>
              <a:t>Director Compliance  </a:t>
            </a:r>
          </a:p>
          <a:p>
            <a:pPr algn="ctr">
              <a:lnSpc>
                <a:spcPts val="2096"/>
              </a:lnSpc>
            </a:pPr>
            <a:r>
              <a:rPr lang="en-US" sz="1326" b="1">
                <a:solidFill>
                  <a:srgbClr val="FFFFFF"/>
                </a:solidFill>
                <a:latin typeface="Canva Sans Bold"/>
                <a:ea typeface="Canva Sans Bold"/>
                <a:cs typeface="Canva Sans Bold"/>
                <a:sym typeface="Canva Sans Bold"/>
              </a:rPr>
              <a:t>Bon Secours St. Francis</a:t>
            </a:r>
          </a:p>
          <a:p>
            <a:pPr algn="ctr">
              <a:lnSpc>
                <a:spcPts val="3810"/>
              </a:lnSpc>
            </a:pPr>
            <a:r>
              <a:rPr lang="en-US" sz="1914">
                <a:solidFill>
                  <a:srgbClr val="FFFFFF"/>
                </a:solidFill>
                <a:latin typeface="Canva Sans"/>
                <a:ea typeface="Canva Sans"/>
                <a:cs typeface="Canva Sans"/>
                <a:sym typeface="Canva Sans"/>
              </a:rPr>
              <a:t> </a:t>
            </a:r>
          </a:p>
        </p:txBody>
      </p:sp>
      <p:sp>
        <p:nvSpPr>
          <p:cNvPr id="15" name="TextBox 15"/>
          <p:cNvSpPr txBox="1"/>
          <p:nvPr/>
        </p:nvSpPr>
        <p:spPr>
          <a:xfrm>
            <a:off x="9396510" y="5954394"/>
            <a:ext cx="2586257"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Nursing</a:t>
            </a:r>
          </a:p>
        </p:txBody>
      </p:sp>
    </p:spTree>
    <p:extLst>
      <p:ext uri="{BB962C8B-B14F-4D97-AF65-F5344CB8AC3E}">
        <p14:creationId xmlns:p14="http://schemas.microsoft.com/office/powerpoint/2010/main" val="189178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3" name="Picture 2">
            <a:extLst>
              <a:ext uri="{FF2B5EF4-FFF2-40B4-BE49-F238E27FC236}">
                <a16:creationId xmlns:a16="http://schemas.microsoft.com/office/drawing/2014/main" id="{49C81790-E55B-34D3-572B-CD470C5435C3}"/>
              </a:ext>
            </a:extLst>
          </p:cNvPr>
          <p:cNvPicPr>
            <a:picLocks noChangeAspect="1"/>
          </p:cNvPicPr>
          <p:nvPr/>
        </p:nvPicPr>
        <p:blipFill>
          <a:blip r:embed="rId4"/>
          <a:stretch>
            <a:fillRect/>
          </a:stretch>
        </p:blipFill>
        <p:spPr>
          <a:xfrm>
            <a:off x="869052" y="2294623"/>
            <a:ext cx="10334625" cy="4048125"/>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8/27/2025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3" name="Picture 22" descr="A long sleeved blue shirt&#10;&#10;Description automatically generated">
            <a:extLst>
              <a:ext uri="{FF2B5EF4-FFF2-40B4-BE49-F238E27FC236}">
                <a16:creationId xmlns:a16="http://schemas.microsoft.com/office/drawing/2014/main" id="{18579958-A87A-0E89-56AA-68BAD8F2B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562" t="17115" r="17644" b="25719"/>
          <a:stretch/>
        </p:blipFill>
        <p:spPr>
          <a:xfrm>
            <a:off x="8414704" y="2023163"/>
            <a:ext cx="2603550" cy="2620566"/>
          </a:xfrm>
          <a:prstGeom prst="rect">
            <a:avLst/>
          </a:prstGeom>
        </p:spPr>
      </p:pic>
      <p:pic>
        <p:nvPicPr>
          <p:cNvPr id="21" name="Picture 20" descr="A long sleeved blue shirt with white text on it&#10;&#10;Description automatically generated">
            <a:extLst>
              <a:ext uri="{FF2B5EF4-FFF2-40B4-BE49-F238E27FC236}">
                <a16:creationId xmlns:a16="http://schemas.microsoft.com/office/drawing/2014/main" id="{C01FE3C3-CEC7-0C5B-4FD7-D32CE5185584}"/>
              </a:ext>
            </a:extLst>
          </p:cNvPr>
          <p:cNvPicPr>
            <a:picLocks noChangeAspect="1"/>
          </p:cNvPicPr>
          <p:nvPr/>
        </p:nvPicPr>
        <p:blipFill rotWithShape="1">
          <a:blip r:embed="rId6">
            <a:extLst>
              <a:ext uri="{28A0092B-C50C-407E-A947-70E740481C1C}">
                <a14:useLocalDpi xmlns:a14="http://schemas.microsoft.com/office/drawing/2010/main" val="0"/>
              </a:ext>
            </a:extLst>
          </a:blip>
          <a:srcRect l="21960" t="17808" r="21006" b="19158"/>
          <a:stretch/>
        </p:blipFill>
        <p:spPr>
          <a:xfrm>
            <a:off x="9578256" y="2975587"/>
            <a:ext cx="2371061" cy="2620566"/>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pic>
        <p:nvPicPr>
          <p:cNvPr id="4" name="Picture 3">
            <a:extLst>
              <a:ext uri="{FF2B5EF4-FFF2-40B4-BE49-F238E27FC236}">
                <a16:creationId xmlns:a16="http://schemas.microsoft.com/office/drawing/2014/main" id="{DE825044-A28F-35E4-F3A7-D833884FF53B}"/>
              </a:ext>
            </a:extLst>
          </p:cNvPr>
          <p:cNvPicPr>
            <a:picLocks noChangeAspect="1"/>
          </p:cNvPicPr>
          <p:nvPr/>
        </p:nvPicPr>
        <p:blipFill>
          <a:blip r:embed="rId4"/>
          <a:stretch>
            <a:fillRect/>
          </a:stretch>
        </p:blipFill>
        <p:spPr>
          <a:xfrm>
            <a:off x="9616583" y="3840022"/>
            <a:ext cx="2423621" cy="2423621"/>
          </a:xfrm>
          <a:prstGeom prst="rect">
            <a:avLst/>
          </a:prstGeom>
        </p:spPr>
      </p:pic>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spTree>
    <p:extLst>
      <p:ext uri="{BB962C8B-B14F-4D97-AF65-F5344CB8AC3E}">
        <p14:creationId xmlns:p14="http://schemas.microsoft.com/office/powerpoint/2010/main" val="2325623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a:t>
            </a:r>
            <a:r>
              <a:rPr lang="en-US" sz="1600">
                <a:latin typeface="Montserrat"/>
              </a:rPr>
              <a:t>midnight 8/27/25 </a:t>
            </a:r>
            <a:r>
              <a:rPr lang="en-US" sz="1600" dirty="0">
                <a:latin typeface="Montserrat"/>
              </a:rPr>
              <a:t>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111430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KEY CONTACT INFORMATION</a:t>
            </a:r>
          </a:p>
        </p:txBody>
      </p:sp>
      <p:pic>
        <p:nvPicPr>
          <p:cNvPr id="4" name="Picture 3" descr="A person taking a selfie&#10;&#10;Description automatically generated">
            <a:extLst>
              <a:ext uri="{FF2B5EF4-FFF2-40B4-BE49-F238E27FC236}">
                <a16:creationId xmlns:a16="http://schemas.microsoft.com/office/drawing/2014/main" id="{3B4407F4-C515-2BBB-4810-89B2047BEBDA}"/>
              </a:ext>
            </a:extLst>
          </p:cNvPr>
          <p:cNvPicPr>
            <a:picLocks noChangeAspect="1"/>
          </p:cNvPicPr>
          <p:nvPr/>
        </p:nvPicPr>
        <p:blipFill rotWithShape="1">
          <a:blip r:embed="rId4">
            <a:extLst>
              <a:ext uri="{28A0092B-C50C-407E-A947-70E740481C1C}">
                <a14:useLocalDpi xmlns:a14="http://schemas.microsoft.com/office/drawing/2010/main" val="0"/>
              </a:ext>
            </a:extLst>
          </a:blip>
          <a:srcRect l="6122" t="564" r="3947" b="36709"/>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Tina-Marie Piper</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hlinkClick r:id="rId6"/>
              </a:rPr>
              <a:t>tina-marie_piper@bshsi.org</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864-660-9034 </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fontScale="47500" lnSpcReduction="20000"/>
          </a:bodyPr>
          <a:lstStyle/>
          <a:p>
            <a:pPr algn="ctr" defTabSz="914400">
              <a:lnSpc>
                <a:spcPct val="90000"/>
              </a:lnSpc>
              <a:spcAft>
                <a:spcPts val="600"/>
              </a:spcAft>
            </a:pPr>
            <a:r>
              <a:rPr lang="en-US" sz="3400" b="1" dirty="0">
                <a:latin typeface="Montserrat" panose="00000500000000000000" pitchFamily="2" charset="0"/>
              </a:rPr>
              <a:t>Clare Gordon</a:t>
            </a:r>
          </a:p>
          <a:p>
            <a:pPr algn="ctr" defTabSz="914400">
              <a:lnSpc>
                <a:spcPct val="90000"/>
              </a:lnSpc>
              <a:spcAft>
                <a:spcPts val="600"/>
              </a:spcAft>
            </a:pPr>
            <a:r>
              <a:rPr lang="en-US" sz="3400" dirty="0">
                <a:latin typeface="Montserrat" panose="00000500000000000000" pitchFamily="2" charset="0"/>
              </a:rPr>
              <a:t>Senior Employee Giving Specialist </a:t>
            </a:r>
          </a:p>
          <a:p>
            <a:pPr algn="ctr" defTabSz="914400">
              <a:lnSpc>
                <a:spcPct val="90000"/>
              </a:lnSpc>
              <a:spcAft>
                <a:spcPts val="600"/>
              </a:spcAft>
            </a:pPr>
            <a:r>
              <a:rPr lang="en-US" sz="3400" dirty="0">
                <a:latin typeface="Montserrat" panose="00000500000000000000" pitchFamily="2" charset="0"/>
                <a:hlinkClick r:id="rId7"/>
              </a:rPr>
              <a:t>csgordon@mercy.com</a:t>
            </a:r>
            <a:endParaRPr lang="en-US" sz="3400" dirty="0">
              <a:latin typeface="Montserrat" panose="00000500000000000000" pitchFamily="2" charset="0"/>
            </a:endParaRPr>
          </a:p>
          <a:p>
            <a:pPr algn="ctr" defTabSz="914400">
              <a:lnSpc>
                <a:spcPct val="90000"/>
              </a:lnSpc>
              <a:spcAft>
                <a:spcPts val="600"/>
              </a:spcAft>
            </a:pPr>
            <a:r>
              <a:rPr lang="en-US" sz="3400" dirty="0">
                <a:latin typeface="Montserrat" panose="00000500000000000000" pitchFamily="2" charset="0"/>
              </a:rPr>
              <a:t>(513) 638-6811</a:t>
            </a:r>
            <a:endParaRPr lang="en-US" sz="1400" dirty="0">
              <a:latin typeface="Montserrat" panose="00000500000000000000" pitchFamily="2" charset="0"/>
            </a:endParaRP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8"/>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pic>
        <p:nvPicPr>
          <p:cNvPr id="7" name="Picture 6">
            <a:extLst>
              <a:ext uri="{FF2B5EF4-FFF2-40B4-BE49-F238E27FC236}">
                <a16:creationId xmlns:a16="http://schemas.microsoft.com/office/drawing/2014/main" id="{77BDC59A-A33B-8D20-543D-AB13E0F5FF78}"/>
              </a:ext>
            </a:extLst>
          </p:cNvPr>
          <p:cNvPicPr>
            <a:picLocks noChangeAspect="1"/>
          </p:cNvPicPr>
          <p:nvPr/>
        </p:nvPicPr>
        <p:blipFill>
          <a:blip r:embed="rId9"/>
          <a:stretch>
            <a:fillRect/>
          </a:stretch>
        </p:blipFill>
        <p:spPr>
          <a:xfrm>
            <a:off x="1070031" y="1351845"/>
            <a:ext cx="2284779" cy="2277042"/>
          </a:xfrm>
          <a:prstGeom prst="ellipse">
            <a:avLst/>
          </a:prstGeom>
          <a:ln w="63500" cap="rnd">
            <a:noFill/>
          </a:ln>
          <a:effectLst/>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86EE28F-94F7-4CF2-A732-B141E04883FD}">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B22A64-139F-439E-B208-1F5F7E4EB4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TotalTime>
  <Words>1112</Words>
  <Application>Microsoft Office PowerPoint</Application>
  <PresentationFormat>Widescreen</PresentationFormat>
  <Paragraphs>149</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Hawkins, Elisheba</cp:lastModifiedBy>
  <cp:revision>67</cp:revision>
  <dcterms:created xsi:type="dcterms:W3CDTF">2022-06-02T16:34:07Z</dcterms:created>
  <dcterms:modified xsi:type="dcterms:W3CDTF">2025-06-03T15:02:01Z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