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648" r:id="rId5"/>
    <p:sldMasterId id="2147483702" r:id="rId6"/>
  </p:sldMasterIdLst>
  <p:notesMasterIdLst>
    <p:notesMasterId r:id="rId16"/>
  </p:notesMasterIdLst>
  <p:sldIdLst>
    <p:sldId id="257" r:id="rId7"/>
    <p:sldId id="267" r:id="rId8"/>
    <p:sldId id="281" r:id="rId9"/>
    <p:sldId id="277" r:id="rId10"/>
    <p:sldId id="266" r:id="rId11"/>
    <p:sldId id="282" r:id="rId12"/>
    <p:sldId id="272" r:id="rId13"/>
    <p:sldId id="271" r:id="rId14"/>
    <p:sldId id="27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E5C8F6-0A95-5997-24F3-68A5EBE05568}" name="Hawkins, Elisheba" initials="HE" userId="S::EHawkins@mercy.com::a9b8309b-3ef9-4761-996b-7ec564539bf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3"/>
    <a:srgbClr val="059548"/>
    <a:srgbClr val="0033A0"/>
    <a:srgbClr val="1A13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2236" autoAdjust="0"/>
  </p:normalViewPr>
  <p:slideViewPr>
    <p:cSldViewPr snapToGrid="0">
      <p:cViewPr varScale="1">
        <p:scale>
          <a:sx n="20" d="100"/>
          <a:sy n="20" d="100"/>
        </p:scale>
        <p:origin x="48" y="94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i="1" u="sng" dirty="0">
              <a:ea typeface="Calibri"/>
              <a:cs typeface="Calibri"/>
            </a:endParaRPr>
          </a:p>
          <a:p>
            <a:endParaRPr lang="en-US" dirty="0"/>
          </a:p>
          <a:p>
            <a:r>
              <a:rPr lang="en-US" dirty="0"/>
              <a:t>Today we will be reviewing the upcoming </a:t>
            </a:r>
            <a:r>
              <a:rPr lang="en-US" sz="1200" kern="1200" dirty="0">
                <a:solidFill>
                  <a:schemeClr val="tx1"/>
                </a:solidFill>
                <a:effectLst/>
                <a:latin typeface="+mn-lt"/>
                <a:ea typeface="+mn-ea"/>
                <a:cs typeface="+mn-cs"/>
              </a:rPr>
              <a:t>Bon Secours Mercy Health Associate Campaign</a:t>
            </a:r>
            <a:r>
              <a:rPr lang="en-US" dirty="0"/>
              <a:t>! </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endParaRPr lang="en-US" dirty="0">
              <a:ea typeface="Calibri"/>
              <a:cs typeface="Calibri"/>
            </a:endParaRPr>
          </a:p>
          <a:p>
            <a:endParaRPr lang="en-US" dirty="0"/>
          </a:p>
          <a:p>
            <a:r>
              <a:rPr lang="en-US" sz="1200" kern="1200" dirty="0">
                <a:solidFill>
                  <a:schemeClr val="tx1"/>
                </a:solidFill>
                <a:effectLst/>
                <a:latin typeface="+mn-lt"/>
                <a:ea typeface="+mn-ea"/>
                <a:cs typeface="+mn-cs"/>
              </a:rPr>
              <a:t>This year’s campaign kicks off on </a:t>
            </a:r>
            <a:r>
              <a:rPr lang="en-US" dirty="0"/>
              <a:t>August 27th</a:t>
            </a:r>
            <a:r>
              <a:rPr lang="en-US" sz="1200" kern="1200" dirty="0">
                <a:solidFill>
                  <a:schemeClr val="tx1"/>
                </a:solidFill>
                <a:effectLst/>
                <a:latin typeface="+mn-lt"/>
                <a:ea typeface="+mn-ea"/>
                <a:cs typeface="+mn-cs"/>
              </a:rPr>
              <a:t> with</a:t>
            </a:r>
            <a:r>
              <a:rPr lang="en-US" dirty="0"/>
              <a:t>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For Cheryl Denny, Bon Secours represents more than just a job; it embodies a living ministry.</a:t>
            </a:r>
          </a:p>
          <a:p>
            <a:endParaRPr lang="en-US" dirty="0"/>
          </a:p>
          <a:p>
            <a:r>
              <a:rPr lang="en-US" dirty="0"/>
              <a:t>“You’ll she how life-changing these programs can be and you will want to give and be part of that journey.”</a:t>
            </a:r>
          </a:p>
          <a:p>
            <a:endParaRPr lang="en-US" dirty="0"/>
          </a:p>
          <a:p>
            <a:r>
              <a:rPr lang="en-US" dirty="0"/>
              <a:t>From community schools to urban agriculture and parks &amp; open spaces, the Foundation is creating meaningful change every day.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Here’s a look at the impact of our 2024 giving: </a:t>
            </a:r>
          </a:p>
          <a:p>
            <a:endParaRPr lang="en-US" dirty="0">
              <a:ea typeface="Calibri"/>
              <a:cs typeface="Calibri"/>
            </a:endParaRPr>
          </a:p>
          <a:p>
            <a:pPr marL="171450" indent="-171450">
              <a:buFont typeface="Arial" panose="020B0604020202020204" pitchFamily="34" charset="0"/>
              <a:buChar char="•"/>
            </a:pPr>
            <a:r>
              <a:rPr lang="en-US" dirty="0">
                <a:ea typeface="Calibri"/>
                <a:cs typeface="Calibri"/>
              </a:rPr>
              <a:t>78 associates participated</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24 were first-time donors</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100% of the executive leaders donated</a:t>
            </a:r>
          </a:p>
          <a:p>
            <a:pPr marL="171450" indent="-171450">
              <a:buFont typeface="Arial" panose="020B0604020202020204" pitchFamily="34" charset="0"/>
              <a:buChar char="•"/>
            </a:pPr>
            <a:r>
              <a:rPr lang="en-US" dirty="0">
                <a:ea typeface="Calibri"/>
                <a:cs typeface="Calibri"/>
              </a:rPr>
              <a:t> </a:t>
            </a:r>
          </a:p>
          <a:p>
            <a:pPr marL="171450" indent="-171450">
              <a:buFont typeface="Arial" panose="020B0604020202020204" pitchFamily="34" charset="0"/>
              <a:buChar char="•"/>
            </a:pPr>
            <a:r>
              <a:rPr lang="en-US" dirty="0">
                <a:ea typeface="Calibri"/>
                <a:cs typeface="Calibri"/>
              </a:rPr>
              <a:t>Together we raised an incredible $30,404!</a:t>
            </a: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151256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27th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pPr algn="l"/>
            <a:r>
              <a:rPr lang="en-US" sz="1200" b="0" dirty="0">
                <a:latin typeface="Montserrat" panose="020B0604020202020204" charset="0"/>
              </a:rPr>
              <a:t>Donors with recurring gifts are automatically eligible for THE BIG GIVE incentives, including The Big Give shirt for those at the Power Hour, Lead for Good, or Half Hour Hero levels!</a:t>
            </a: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8/27! </a:t>
            </a:r>
            <a:endParaRPr lang="en-US" sz="1200" b="0" dirty="0">
              <a:latin typeface="Montserrat"/>
            </a:endParaRPr>
          </a:p>
          <a:p>
            <a:pPr algn="l"/>
            <a:endParaRPr lang="en-US" sz="1200" b="0" dirty="0">
              <a:latin typeface="Montserrat" panose="020B0604020202020204" charset="0"/>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2026. Associates can choose to do a per pay period deduction at the Power Hour level,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 time payroll deduction that will take place in November. One time gifts made by cash and credit card are also accepted. </a:t>
            </a:r>
          </a:p>
          <a:p>
            <a:endParaRPr lang="en-US" dirty="0">
              <a:cs typeface="Calibri" panose="020F0502020204030204"/>
            </a:endParaRPr>
          </a:p>
          <a:p>
            <a:r>
              <a:rPr lang="en-US" dirty="0">
                <a:cs typeface="Calibri" panose="020F0502020204030204"/>
              </a:rPr>
              <a:t>Hourly associates are able to donate unused PTO (only hourly due to HR policy, if asked.)</a:t>
            </a: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dirty="0">
              <a:ea typeface="+mn-ea"/>
              <a:cs typeface="+mn-cs"/>
            </a:endParaRP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dirty="0">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August 27th during THE BIG GIVE, donors can be eligible for a free shirt.</a:t>
            </a:r>
          </a:p>
          <a:p>
            <a:pPr>
              <a:defRPr/>
            </a:pPr>
            <a:endParaRPr lang="en-US" sz="1200" kern="1200" dirty="0">
              <a:solidFill>
                <a:schemeClr val="tx1"/>
              </a:solidFill>
              <a:effectLst/>
              <a:latin typeface="+mn-lt"/>
              <a:cs typeface="Calibri"/>
            </a:endParaRPr>
          </a:p>
          <a:p>
            <a:r>
              <a:rPr lang="en-US" b="1" dirty="0"/>
              <a:t>In addition to the giving level incentives: </a:t>
            </a:r>
            <a:endParaRPr lang="en-US" dirty="0">
              <a:ea typeface="+mn-ea"/>
              <a:cs typeface="+mn-cs"/>
            </a:endParaRPr>
          </a:p>
          <a:p>
            <a:endParaRPr lang="en-US" dirty="0"/>
          </a:p>
          <a:p>
            <a:r>
              <a:rPr lang="en-US" dirty="0"/>
              <a:t>Donors </a:t>
            </a:r>
            <a:r>
              <a:rPr lang="en-US" b="0" kern="1200" dirty="0">
                <a:effectLst/>
              </a:rPr>
              <a:t>who </a:t>
            </a:r>
            <a:r>
              <a:rPr lang="en-US" dirty="0"/>
              <a:t>make a first-time, </a:t>
            </a:r>
            <a:r>
              <a:rPr lang="en-US" b="0" kern="1200" dirty="0">
                <a:effectLst/>
              </a:rPr>
              <a:t>recurring </a:t>
            </a:r>
            <a:r>
              <a:rPr lang="en-US" dirty="0"/>
              <a:t>gift before midnight 8/27/2025 will</a:t>
            </a:r>
            <a:r>
              <a:rPr lang="en-US" b="0" kern="1200" dirty="0">
                <a:effectLst/>
              </a:rPr>
              <a:t> </a:t>
            </a:r>
            <a:r>
              <a:rPr lang="en-US" dirty="0"/>
              <a:t>receive 500 </a:t>
            </a:r>
            <a:r>
              <a:rPr lang="en-US" b="0" kern="1200" dirty="0">
                <a:effectLst/>
              </a:rPr>
              <a:t>Called to Shine</a:t>
            </a:r>
            <a:r>
              <a:rPr lang="en-US" dirty="0"/>
              <a:t> Points</a:t>
            </a:r>
            <a:endParaRPr lang="en-US" b="1" dirty="0">
              <a:cs typeface="Calibri" panose="020F0502020204030204"/>
            </a:endParaRPr>
          </a:p>
          <a:p>
            <a:endParaRPr lang="en-US" dirty="0"/>
          </a:p>
          <a:p>
            <a:r>
              <a:rPr lang="en-US" dirty="0"/>
              <a:t>All other recurring gifts will receive 100 Called to Shine Points</a:t>
            </a:r>
            <a:endParaRPr lang="en-US" dirty="0">
              <a:cs typeface="Calibri"/>
            </a:endParaRPr>
          </a:p>
          <a:p>
            <a:pPr lvl="0"/>
            <a:endParaRPr lang="en-US" sz="1200" b="0" kern="1200" dirty="0">
              <a:solidFill>
                <a:schemeClr val="tx1"/>
              </a:solidFill>
              <a:effectLst/>
              <a:latin typeface="+mn-lt"/>
              <a:cs typeface="Calibri"/>
            </a:endParaRPr>
          </a:p>
          <a:p>
            <a:r>
              <a:rPr lang="en-US" sz="1200" b="0" kern="1200" dirty="0">
                <a:solidFill>
                  <a:schemeClr val="tx1"/>
                </a:solidFill>
                <a:effectLst/>
                <a:latin typeface="+mn-lt"/>
                <a:ea typeface="+mn-ea"/>
                <a:cs typeface="+mn-cs"/>
              </a:rPr>
              <a:t>ALL DONORS will receive 75 be Well points</a:t>
            </a:r>
            <a:r>
              <a:rPr lang="en-US" dirty="0"/>
              <a:t> </a:t>
            </a:r>
            <a:endParaRPr lang="en-US" sz="1200" b="0" kern="1200" dirty="0">
              <a:solidFill>
                <a:schemeClr val="tx1"/>
              </a:solidFill>
              <a:effectLst/>
              <a:latin typeface="+mn-lt"/>
              <a:ea typeface="Calibri"/>
              <a:cs typeface="Calibri"/>
            </a:endParaRPr>
          </a:p>
          <a:p>
            <a:pPr>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43746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3811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26462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120243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9710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79977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6/4/2025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33860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6/4/2025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14428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5995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32910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08291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60316244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hyperlink" Target="mailto:ehawkins@mercy.com" TargetMode="External"/><Relationship Id="rId3" Type="http://schemas.openxmlformats.org/officeDocument/2006/relationships/image" Target="../media/image18.jpeg"/><Relationship Id="rId7" Type="http://schemas.openxmlformats.org/officeDocument/2006/relationships/hyperlink" Target="mailto:csgordon@mercy.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mailto:cristin_drummond@bshsi.org" TargetMode="External"/><Relationship Id="rId5" Type="http://schemas.openxmlformats.org/officeDocument/2006/relationships/image" Target="../media/image20.jfif"/><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FFCA0E-65C1-E396-310B-797F6FEF4BA0}"/>
              </a:ext>
            </a:extLst>
          </p:cNvPr>
          <p:cNvPicPr>
            <a:picLocks/>
          </p:cNvPicPr>
          <p:nvPr/>
        </p:nvPicPr>
        <p:blipFill rotWithShape="1">
          <a:blip r:embed="rId3">
            <a:extLst>
              <a:ext uri="{28A0092B-C50C-407E-A947-70E740481C1C}">
                <a14:useLocalDpi xmlns:a14="http://schemas.microsoft.com/office/drawing/2010/main" val="0"/>
              </a:ext>
            </a:extLst>
          </a:blip>
          <a:srcRect l="13153" t="26898" r="12467" b="20401"/>
          <a:stretch/>
        </p:blipFill>
        <p:spPr>
          <a:xfrm>
            <a:off x="3896100" y="-822"/>
            <a:ext cx="8295900" cy="6858000"/>
          </a:xfrm>
          <a:prstGeom prst="rect">
            <a:avLst/>
          </a:prstGeom>
        </p:spPr>
      </p:pic>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4"/>
          <a:srcRect b="62653"/>
          <a:stretch/>
        </p:blipFill>
        <p:spPr>
          <a:xfrm rot="5400000">
            <a:off x="-1119379" y="1123271"/>
            <a:ext cx="6858000" cy="4609817"/>
          </a:xfrm>
          <a:prstGeom prst="rect">
            <a:avLst/>
          </a:prstGeom>
          <a:solidFill>
            <a:srgbClr val="1A13AD"/>
          </a:solidFill>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646331"/>
          </a:xfrm>
          <a:prstGeom prst="rect">
            <a:avLst/>
          </a:prstGeom>
          <a:noFill/>
        </p:spPr>
        <p:txBody>
          <a:bodyPr wrap="square" lIns="91440" tIns="45720" rIns="91440" bIns="45720" rtlCol="0" anchor="t">
            <a:spAutoFit/>
          </a:bodyPr>
          <a:lstStyle/>
          <a:p>
            <a:pPr algn="ctr" rtl="0" fontAlgn="base"/>
            <a:r>
              <a:rPr lang="en-US" sz="1800" b="1" i="0" u="none" strike="noStrike" dirty="0">
                <a:solidFill>
                  <a:srgbClr val="FFFFFF"/>
                </a:solidFill>
                <a:effectLst/>
                <a:latin typeface="Montserrat" panose="00000500000000000000" pitchFamily="2" charset="0"/>
              </a:rPr>
              <a:t>Bon Secours </a:t>
            </a:r>
            <a:r>
              <a:rPr lang="en-US" sz="1800" b="0" i="0" dirty="0">
                <a:solidFill>
                  <a:srgbClr val="FFFFFF"/>
                </a:solidFill>
                <a:effectLst/>
                <a:latin typeface="Montserrat" panose="00000500000000000000" pitchFamily="2" charset="0"/>
              </a:rPr>
              <a:t>​</a:t>
            </a:r>
            <a:endParaRPr lang="en-US" sz="2400" b="0" i="0" dirty="0">
              <a:solidFill>
                <a:srgbClr val="000000"/>
              </a:solidFill>
              <a:effectLst/>
              <a:latin typeface="Segoe UI" panose="020B0502040204020203" pitchFamily="34" charset="0"/>
            </a:endParaRPr>
          </a:p>
          <a:p>
            <a:pPr algn="ctr" rtl="0" fontAlgn="base"/>
            <a:r>
              <a:rPr lang="en-US" sz="1800" b="1" i="0" u="none" strike="noStrike" dirty="0">
                <a:solidFill>
                  <a:srgbClr val="FFFFFF"/>
                </a:solidFill>
                <a:effectLst/>
                <a:latin typeface="Montserrat" panose="00000500000000000000" pitchFamily="2" charset="0"/>
              </a:rPr>
              <a:t>Baltimore Foundation</a:t>
            </a:r>
            <a:r>
              <a:rPr lang="en-US" sz="1800" b="0" i="0" dirty="0">
                <a:solidFill>
                  <a:srgbClr val="FFFFFF"/>
                </a:solidFill>
                <a:effectLst/>
                <a:latin typeface="Montserrat" panose="00000500000000000000" pitchFamily="2" charset="0"/>
              </a:rPr>
              <a:t>​</a:t>
            </a:r>
            <a:endParaRPr lang="en-US" sz="2400" b="0" i="0" dirty="0">
              <a:solidFill>
                <a:srgbClr val="000000"/>
              </a:solidFill>
              <a:effectLst/>
              <a:latin typeface="Segoe UI" panose="020B0502040204020203"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8938" y="2840870"/>
            <a:ext cx="10414000" cy="3412729"/>
          </a:xfrm>
          <a:prstGeom prst="rect">
            <a:avLst/>
          </a:prstGeom>
          <a:noFill/>
        </p:spPr>
        <p:txBody>
          <a:bodyPr wrap="square" lIns="91440" tIns="45720" rIns="91440" bIns="45720" rtlCol="0" anchor="t">
            <a:spAutoFit/>
          </a:bodyPr>
          <a:lstStyle/>
          <a:p>
            <a:pPr algn="ctr">
              <a:lnSpc>
                <a:spcPct val="200000"/>
              </a:lnSpc>
            </a:pPr>
            <a:r>
              <a:rPr lang="en-US" sz="2800" dirty="0">
                <a:latin typeface="Montserrat"/>
              </a:rPr>
              <a:t>The Campaign is an opportunity for Associates to support the mission of Bon Secours Mercy Health through a variety of gift options that benefit our patients, associates, and the local communities we serve. </a:t>
            </a:r>
            <a:endParaRPr lang="en-US" sz="2800" dirty="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3661"/>
        </a:solidFill>
        <a:effectLst/>
      </p:bgPr>
    </p:bg>
    <p:spTree>
      <p:nvGrpSpPr>
        <p:cNvPr id="1" name=""/>
        <p:cNvGrpSpPr/>
        <p:nvPr/>
      </p:nvGrpSpPr>
      <p:grpSpPr>
        <a:xfrm>
          <a:off x="0" y="0"/>
          <a:ext cx="0" cy="0"/>
          <a:chOff x="0" y="0"/>
          <a:chExt cx="0" cy="0"/>
        </a:xfrm>
      </p:grpSpPr>
      <p:sp>
        <p:nvSpPr>
          <p:cNvPr id="2" name="Freeform 2"/>
          <p:cNvSpPr/>
          <p:nvPr/>
        </p:nvSpPr>
        <p:spPr>
          <a:xfrm>
            <a:off x="3258634" y="145631"/>
            <a:ext cx="5674732" cy="1418683"/>
          </a:xfrm>
          <a:custGeom>
            <a:avLst/>
            <a:gdLst/>
            <a:ahLst/>
            <a:cxnLst/>
            <a:rect l="l" t="t" r="r" b="b"/>
            <a:pathLst>
              <a:path w="8512098" h="2128024">
                <a:moveTo>
                  <a:pt x="0" y="0"/>
                </a:moveTo>
                <a:lnTo>
                  <a:pt x="8512098" y="0"/>
                </a:lnTo>
                <a:lnTo>
                  <a:pt x="8512098" y="2128024"/>
                </a:lnTo>
                <a:lnTo>
                  <a:pt x="0" y="2128024"/>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421850" y="1734745"/>
            <a:ext cx="2836784" cy="4684572"/>
          </a:xfrm>
          <a:custGeom>
            <a:avLst/>
            <a:gdLst/>
            <a:ahLst/>
            <a:cxnLst/>
            <a:rect l="l" t="t" r="r" b="b"/>
            <a:pathLst>
              <a:path w="4255176" h="7026858">
                <a:moveTo>
                  <a:pt x="0" y="0"/>
                </a:moveTo>
                <a:lnTo>
                  <a:pt x="4255176" y="0"/>
                </a:lnTo>
                <a:lnTo>
                  <a:pt x="4255176" y="7026858"/>
                </a:lnTo>
                <a:lnTo>
                  <a:pt x="0" y="7026858"/>
                </a:lnTo>
                <a:lnTo>
                  <a:pt x="0" y="0"/>
                </a:lnTo>
                <a:close/>
              </a:path>
            </a:pathLst>
          </a:custGeom>
          <a:blipFill>
            <a:blip r:embed="rId4"/>
            <a:stretch>
              <a:fillRect l="-23589" r="-23589"/>
            </a:stretch>
          </a:blipFill>
          <a:ln w="142875" cap="sq">
            <a:solidFill>
              <a:srgbClr val="FFFFFF"/>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3509477" y="2165500"/>
            <a:ext cx="3689711" cy="3514449"/>
          </a:xfrm>
          <a:custGeom>
            <a:avLst/>
            <a:gdLst/>
            <a:ahLst/>
            <a:cxnLst/>
            <a:rect l="l" t="t" r="r" b="b"/>
            <a:pathLst>
              <a:path w="5534566" h="5271674">
                <a:moveTo>
                  <a:pt x="0" y="0"/>
                </a:moveTo>
                <a:lnTo>
                  <a:pt x="5534566" y="0"/>
                </a:lnTo>
                <a:lnTo>
                  <a:pt x="5534566" y="5271674"/>
                </a:lnTo>
                <a:lnTo>
                  <a:pt x="0" y="5271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8205743" y="1628541"/>
            <a:ext cx="3654092" cy="6985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00"/>
              </a:lnSpc>
            </a:pPr>
            <a:r>
              <a:rPr lang="en-US" sz="2000" b="1">
                <a:solidFill>
                  <a:srgbClr val="00BF63"/>
                </a:solidFill>
                <a:latin typeface="Montserrat Bold"/>
                <a:ea typeface="Montserrat Bold"/>
                <a:cs typeface="Montserrat Bold"/>
                <a:sym typeface="Montserrat Bold"/>
              </a:rPr>
              <a:t>Your Giving in Action</a:t>
            </a:r>
          </a:p>
          <a:p>
            <a:pPr algn="ctr">
              <a:lnSpc>
                <a:spcPts val="2800"/>
              </a:lnSpc>
            </a:pPr>
            <a:endParaRPr lang="en-US" sz="2000" b="1">
              <a:solidFill>
                <a:srgbClr val="00BF63"/>
              </a:solidFill>
              <a:latin typeface="Montserrat Bold"/>
              <a:ea typeface="Montserrat Bold"/>
              <a:cs typeface="Montserrat Bold"/>
              <a:sym typeface="Montserrat Bold"/>
            </a:endParaRPr>
          </a:p>
        </p:txBody>
      </p:sp>
      <p:sp>
        <p:nvSpPr>
          <p:cNvPr id="6" name="Freeform 6"/>
          <p:cNvSpPr/>
          <p:nvPr/>
        </p:nvSpPr>
        <p:spPr>
          <a:xfrm>
            <a:off x="7597145" y="3773983"/>
            <a:ext cx="1667595" cy="1361170"/>
          </a:xfrm>
          <a:custGeom>
            <a:avLst/>
            <a:gdLst/>
            <a:ahLst/>
            <a:cxnLst/>
            <a:rect l="l" t="t" r="r" b="b"/>
            <a:pathLst>
              <a:path w="2501392" h="2041755">
                <a:moveTo>
                  <a:pt x="0" y="0"/>
                </a:moveTo>
                <a:lnTo>
                  <a:pt x="2501392" y="0"/>
                </a:lnTo>
                <a:lnTo>
                  <a:pt x="2501392" y="2041755"/>
                </a:lnTo>
                <a:lnTo>
                  <a:pt x="0" y="2041755"/>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7597145" y="2129272"/>
            <a:ext cx="1667595" cy="1480914"/>
          </a:xfrm>
          <a:custGeom>
            <a:avLst/>
            <a:gdLst/>
            <a:ahLst/>
            <a:cxnLst/>
            <a:rect l="l" t="t" r="r" b="b"/>
            <a:pathLst>
              <a:path w="2501392" h="2221371">
                <a:moveTo>
                  <a:pt x="0" y="0"/>
                </a:moveTo>
                <a:lnTo>
                  <a:pt x="2501392" y="0"/>
                </a:lnTo>
                <a:lnTo>
                  <a:pt x="2501392" y="2221371"/>
                </a:lnTo>
                <a:lnTo>
                  <a:pt x="0" y="2221371"/>
                </a:lnTo>
                <a:lnTo>
                  <a:pt x="0" y="0"/>
                </a:lnTo>
                <a:close/>
              </a:path>
            </a:pathLst>
          </a:custGeom>
          <a:blipFill>
            <a:blip r:embed="rId8"/>
            <a:stretch>
              <a:fillRect t="-10264" b="-1026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7597145" y="5312549"/>
            <a:ext cx="1667595" cy="1237415"/>
          </a:xfrm>
          <a:custGeom>
            <a:avLst/>
            <a:gdLst/>
            <a:ahLst/>
            <a:cxnLst/>
            <a:rect l="l" t="t" r="r" b="b"/>
            <a:pathLst>
              <a:path w="2501392" h="1856122">
                <a:moveTo>
                  <a:pt x="0" y="0"/>
                </a:moveTo>
                <a:lnTo>
                  <a:pt x="2501392" y="0"/>
                </a:lnTo>
                <a:lnTo>
                  <a:pt x="2501392" y="1856122"/>
                </a:lnTo>
                <a:lnTo>
                  <a:pt x="0" y="1856122"/>
                </a:lnTo>
                <a:lnTo>
                  <a:pt x="0" y="0"/>
                </a:lnTo>
                <a:close/>
              </a:path>
            </a:pathLst>
          </a:custGeom>
          <a:blipFill>
            <a:blip r:embed="rId9"/>
            <a:stretch>
              <a:fillRect t="-9366" b="-93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p:cNvSpPr txBox="1"/>
          <p:nvPr/>
        </p:nvSpPr>
        <p:spPr>
          <a:xfrm>
            <a:off x="3854511" y="2417265"/>
            <a:ext cx="2999643" cy="29001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501"/>
              </a:lnSpc>
            </a:pPr>
            <a:r>
              <a:rPr lang="en-US" sz="1759" spc="9">
                <a:solidFill>
                  <a:srgbClr val="FFFFFF"/>
                </a:solidFill>
                <a:latin typeface="Canva Sans"/>
                <a:ea typeface="Canva Sans"/>
                <a:cs typeface="Canva Sans"/>
                <a:sym typeface="Canva Sans"/>
              </a:rPr>
              <a:t>You’ll see how </a:t>
            </a:r>
          </a:p>
          <a:p>
            <a:pPr algn="ctr">
              <a:lnSpc>
                <a:spcPts val="3501"/>
              </a:lnSpc>
            </a:pPr>
            <a:r>
              <a:rPr lang="en-US" sz="1759" spc="9">
                <a:solidFill>
                  <a:srgbClr val="FFFFFF"/>
                </a:solidFill>
                <a:latin typeface="Canva Sans"/>
                <a:ea typeface="Canva Sans"/>
                <a:cs typeface="Canva Sans"/>
                <a:sym typeface="Canva Sans"/>
              </a:rPr>
              <a:t>life-changing these programs can be and you will want to give and be part of that journey.</a:t>
            </a:r>
          </a:p>
          <a:p>
            <a:pPr algn="ctr">
              <a:lnSpc>
                <a:spcPts val="1215"/>
              </a:lnSpc>
            </a:pPr>
            <a:endParaRPr lang="en-US" sz="1759" spc="9">
              <a:solidFill>
                <a:srgbClr val="FFFFFF"/>
              </a:solidFill>
              <a:latin typeface="Canva Sans"/>
              <a:ea typeface="Canva Sans"/>
              <a:cs typeface="Canva Sans"/>
              <a:sym typeface="Canva Sans"/>
            </a:endParaRPr>
          </a:p>
          <a:p>
            <a:pPr algn="ctr">
              <a:lnSpc>
                <a:spcPts val="2031"/>
              </a:lnSpc>
            </a:pPr>
            <a:r>
              <a:rPr lang="en-US" sz="1327" b="1" spc="6">
                <a:solidFill>
                  <a:srgbClr val="FFFFFF"/>
                </a:solidFill>
                <a:latin typeface="Canva Sans Bold"/>
                <a:ea typeface="Canva Sans Bold"/>
                <a:cs typeface="Canva Sans Bold"/>
                <a:sym typeface="Canva Sans Bold"/>
              </a:rPr>
              <a:t>-Cheryil Denny </a:t>
            </a:r>
          </a:p>
          <a:p>
            <a:pPr algn="ctr">
              <a:lnSpc>
                <a:spcPts val="2031"/>
              </a:lnSpc>
            </a:pPr>
            <a:r>
              <a:rPr lang="en-US" sz="1327" b="1" spc="6">
                <a:solidFill>
                  <a:srgbClr val="FFFFFF"/>
                </a:solidFill>
                <a:latin typeface="Canva Sans Bold"/>
                <a:ea typeface="Canva Sans Bold"/>
                <a:cs typeface="Canva Sans Bold"/>
                <a:sym typeface="Canva Sans Bold"/>
              </a:rPr>
              <a:t>Executive Assistant | Baltimore</a:t>
            </a:r>
          </a:p>
        </p:txBody>
      </p:sp>
      <p:sp>
        <p:nvSpPr>
          <p:cNvPr id="10" name="TextBox 10"/>
          <p:cNvSpPr txBox="1"/>
          <p:nvPr/>
        </p:nvSpPr>
        <p:spPr>
          <a:xfrm>
            <a:off x="9518740" y="2724103"/>
            <a:ext cx="2197139" cy="2595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a:solidFill>
                  <a:srgbClr val="FFFFFF"/>
                </a:solidFill>
                <a:latin typeface="Montserrat"/>
                <a:ea typeface="Montserrat"/>
                <a:cs typeface="Montserrat"/>
                <a:sym typeface="Montserrat"/>
              </a:rPr>
              <a:t>Community Schools</a:t>
            </a:r>
          </a:p>
        </p:txBody>
      </p:sp>
      <p:sp>
        <p:nvSpPr>
          <p:cNvPr id="11" name="TextBox 11"/>
          <p:cNvSpPr txBox="1"/>
          <p:nvPr/>
        </p:nvSpPr>
        <p:spPr>
          <a:xfrm>
            <a:off x="9518739" y="5784369"/>
            <a:ext cx="2311044" cy="2595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a:solidFill>
                  <a:srgbClr val="FFFFFF"/>
                </a:solidFill>
                <a:latin typeface="Montserrat"/>
                <a:ea typeface="Montserrat"/>
                <a:cs typeface="Montserrat"/>
                <a:sym typeface="Montserrat"/>
              </a:rPr>
              <a:t>Parks &amp; Open Space</a:t>
            </a:r>
          </a:p>
        </p:txBody>
      </p:sp>
      <p:sp>
        <p:nvSpPr>
          <p:cNvPr id="12" name="TextBox 12"/>
          <p:cNvSpPr txBox="1"/>
          <p:nvPr/>
        </p:nvSpPr>
        <p:spPr>
          <a:xfrm>
            <a:off x="9518740" y="4254866"/>
            <a:ext cx="2194099" cy="2595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a:solidFill>
                  <a:srgbClr val="FFFFFF"/>
                </a:solidFill>
                <a:latin typeface="Montserrat"/>
                <a:ea typeface="Montserrat"/>
                <a:cs typeface="Montserrat"/>
                <a:sym typeface="Montserrat"/>
              </a:rPr>
              <a:t>Urban Agriculture</a:t>
            </a:r>
          </a:p>
        </p:txBody>
      </p:sp>
    </p:spTree>
    <p:extLst>
      <p:ext uri="{BB962C8B-B14F-4D97-AF65-F5344CB8AC3E}">
        <p14:creationId xmlns:p14="http://schemas.microsoft.com/office/powerpoint/2010/main" val="308651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119270" y="422319"/>
            <a:ext cx="12311270"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OUR IMPACT TOGETHER</a:t>
            </a:r>
          </a:p>
        </p:txBody>
      </p:sp>
      <p:pic>
        <p:nvPicPr>
          <p:cNvPr id="4" name="Picture 3">
            <a:extLst>
              <a:ext uri="{FF2B5EF4-FFF2-40B4-BE49-F238E27FC236}">
                <a16:creationId xmlns:a16="http://schemas.microsoft.com/office/drawing/2014/main" id="{E40BC1C3-9D15-5667-8ED6-BA9A60177406}"/>
              </a:ext>
            </a:extLst>
          </p:cNvPr>
          <p:cNvPicPr>
            <a:picLocks noChangeAspect="1"/>
          </p:cNvPicPr>
          <p:nvPr/>
        </p:nvPicPr>
        <p:blipFill>
          <a:blip r:embed="rId4"/>
          <a:stretch>
            <a:fillRect/>
          </a:stretch>
        </p:blipFill>
        <p:spPr>
          <a:xfrm>
            <a:off x="690975" y="2301831"/>
            <a:ext cx="10829925" cy="4133850"/>
          </a:xfrm>
          <a:prstGeom prst="rect">
            <a:avLst/>
          </a:prstGeom>
        </p:spPr>
      </p:pic>
    </p:spTree>
    <p:extLst>
      <p:ext uri="{BB962C8B-B14F-4D97-AF65-F5344CB8AC3E}">
        <p14:creationId xmlns:p14="http://schemas.microsoft.com/office/powerpoint/2010/main" val="2277060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242683" y="2372038"/>
            <a:ext cx="11512462" cy="3827663"/>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b="1" dirty="0">
                <a:latin typeface="Montserrat"/>
                <a:ea typeface="+mn-lt"/>
                <a:cs typeface="+mn-lt"/>
              </a:rPr>
              <a:t>WHAT is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The 24-hour fundraising event to kick-off the Give for Good Campaign.</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HOW </a:t>
            </a:r>
            <a:r>
              <a:rPr kumimoji="0" lang="en-US" b="1" i="0" u="none" strike="noStrike" cap="none" spc="0" normalizeH="0" baseline="0" noProof="0" dirty="0">
                <a:ln>
                  <a:noFill/>
                </a:ln>
                <a:effectLst/>
                <a:uLnTx/>
                <a:uFillTx/>
                <a:latin typeface="Montserrat"/>
                <a:ea typeface="+mn-lt"/>
                <a:cs typeface="+mn-lt"/>
              </a:rPr>
              <a:t>can </a:t>
            </a:r>
            <a:r>
              <a:rPr lang="en-US" b="1" dirty="0">
                <a:latin typeface="Montserrat"/>
                <a:ea typeface="+mn-lt"/>
                <a:cs typeface="+mn-lt"/>
              </a:rPr>
              <a:t>I celebrate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Watch for emails for more details!</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WHY should I participate? </a:t>
            </a:r>
            <a:endParaRPr lang="en-US" sz="2000" b="1" dirty="0">
              <a:latin typeface="Montserrat"/>
              <a:ea typeface="+mn-lt"/>
              <a:cs typeface="+mn-lt"/>
            </a:endParaRPr>
          </a:p>
          <a:p>
            <a:pPr>
              <a:lnSpc>
                <a:spcPct val="90000"/>
              </a:lnSpc>
              <a:spcAft>
                <a:spcPts val="600"/>
              </a:spcAft>
            </a:pPr>
            <a:r>
              <a:rPr lang="en-US" dirty="0">
                <a:latin typeface="Montserrat" panose="00000500000000000000" pitchFamily="2" charset="0"/>
              </a:rPr>
              <a:t>Every contribution adds up and can make a difference for those we serve.</a:t>
            </a:r>
          </a:p>
          <a:p>
            <a:pPr>
              <a:lnSpc>
                <a:spcPct val="90000"/>
              </a:lnSpc>
              <a:spcAft>
                <a:spcPts val="600"/>
              </a:spcAft>
            </a:pPr>
            <a:endParaRPr lang="en-US" dirty="0">
              <a:latin typeface="Montserrat" panose="00000500000000000000" pitchFamily="2" charset="0"/>
            </a:endParaRPr>
          </a:p>
          <a:p>
            <a:pPr>
              <a:lnSpc>
                <a:spcPct val="90000"/>
              </a:lnSpc>
              <a:spcAft>
                <a:spcPts val="600"/>
              </a:spcAft>
            </a:pPr>
            <a:r>
              <a:rPr lang="en-US" b="1" dirty="0">
                <a:latin typeface="Montserrat" panose="00000500000000000000" pitchFamily="2" charset="0"/>
              </a:rPr>
              <a:t>WHEN do I make a gift? </a:t>
            </a:r>
          </a:p>
          <a:p>
            <a:pPr>
              <a:lnSpc>
                <a:spcPct val="90000"/>
              </a:lnSpc>
              <a:spcAft>
                <a:spcPts val="600"/>
              </a:spcAft>
            </a:pPr>
            <a:r>
              <a:rPr lang="en-US" dirty="0">
                <a:latin typeface="Montserrat" panose="00000500000000000000" pitchFamily="2" charset="0"/>
                <a:ea typeface="+mn-lt"/>
                <a:cs typeface="+mn-lt"/>
              </a:rPr>
              <a:t>Submit your gift NOW until 8/27/2025 to be counted in THE BIG GIVE efforts.</a:t>
            </a:r>
          </a:p>
          <a:p>
            <a:pPr>
              <a:lnSpc>
                <a:spcPct val="90000"/>
              </a:lnSpc>
              <a:spcAft>
                <a:spcPts val="600"/>
              </a:spcAft>
            </a:pPr>
            <a:endParaRPr lang="en-US" dirty="0">
              <a:latin typeface="Montserrat" panose="00000500000000000000" pitchFamily="2" charset="0"/>
              <a:ea typeface="+mn-lt"/>
              <a:cs typeface="+mn-lt"/>
            </a:endParaRPr>
          </a:p>
          <a:p>
            <a:pPr>
              <a:lnSpc>
                <a:spcPct val="90000"/>
              </a:lnSpc>
              <a:spcAft>
                <a:spcPts val="600"/>
              </a:spcAft>
            </a:pPr>
            <a:r>
              <a:rPr lang="en-US" dirty="0">
                <a:latin typeface="Montserrat" panose="00000500000000000000" pitchFamily="2" charset="0"/>
                <a:ea typeface="+mn-lt"/>
                <a:cs typeface="+mn-lt"/>
              </a:rPr>
              <a:t>Current recurring gift donors will be counted and eligible for incentives.</a:t>
            </a: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pic>
        <p:nvPicPr>
          <p:cNvPr id="23" name="Picture 22" descr="A long sleeved blue shirt&#10;&#10;Description automatically generated">
            <a:extLst>
              <a:ext uri="{FF2B5EF4-FFF2-40B4-BE49-F238E27FC236}">
                <a16:creationId xmlns:a16="http://schemas.microsoft.com/office/drawing/2014/main" id="{18579958-A87A-0E89-56AA-68BAD8F2B8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5562" t="17115" r="17644" b="25719"/>
          <a:stretch/>
        </p:blipFill>
        <p:spPr>
          <a:xfrm>
            <a:off x="8414704" y="2023163"/>
            <a:ext cx="2603550" cy="2620566"/>
          </a:xfrm>
          <a:prstGeom prst="rect">
            <a:avLst/>
          </a:prstGeom>
        </p:spPr>
      </p:pic>
      <p:pic>
        <p:nvPicPr>
          <p:cNvPr id="21" name="Picture 20" descr="A long sleeved blue shirt with white text on it&#10;&#10;Description automatically generated">
            <a:extLst>
              <a:ext uri="{FF2B5EF4-FFF2-40B4-BE49-F238E27FC236}">
                <a16:creationId xmlns:a16="http://schemas.microsoft.com/office/drawing/2014/main" id="{C01FE3C3-CEC7-0C5B-4FD7-D32CE5185584}"/>
              </a:ext>
            </a:extLst>
          </p:cNvPr>
          <p:cNvPicPr>
            <a:picLocks noChangeAspect="1"/>
          </p:cNvPicPr>
          <p:nvPr/>
        </p:nvPicPr>
        <p:blipFill rotWithShape="1">
          <a:blip r:embed="rId6">
            <a:extLst>
              <a:ext uri="{28A0092B-C50C-407E-A947-70E740481C1C}">
                <a14:useLocalDpi xmlns:a14="http://schemas.microsoft.com/office/drawing/2010/main" val="0"/>
              </a:ext>
            </a:extLst>
          </a:blip>
          <a:srcRect l="21960" t="17808" r="21006" b="19158"/>
          <a:stretch/>
        </p:blipFill>
        <p:spPr>
          <a:xfrm>
            <a:off x="9578256" y="2975587"/>
            <a:ext cx="2371061" cy="2620566"/>
          </a:xfrm>
          <a:prstGeom prst="rect">
            <a:avLst/>
          </a:prstGeom>
        </p:spPr>
      </p:pic>
    </p:spTree>
    <p:extLst>
      <p:ext uri="{BB962C8B-B14F-4D97-AF65-F5344CB8AC3E}">
        <p14:creationId xmlns:p14="http://schemas.microsoft.com/office/powerpoint/2010/main" val="3177927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WAYS TO MAKE GOOD HAPPEN</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9214" y="2070307"/>
            <a:ext cx="1001154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latin typeface="Montserrat"/>
                <a:cs typeface="Calibri" panose="020F0502020204030204"/>
              </a:rPr>
              <a:t>Per Pay Period Deductions </a:t>
            </a:r>
          </a:p>
          <a:p>
            <a:pPr marL="742950" lvl="1" indent="-285750">
              <a:buFont typeface="Arial"/>
              <a:buChar char="•"/>
            </a:pPr>
            <a:r>
              <a:rPr lang="en-US" sz="2800" dirty="0">
                <a:latin typeface="Montserrat"/>
                <a:cs typeface="Calibri" panose="020F0502020204030204"/>
              </a:rPr>
              <a:t>Power Hour </a:t>
            </a:r>
          </a:p>
          <a:p>
            <a:pPr marL="742950" lvl="1" indent="-285750">
              <a:buFont typeface="Arial"/>
              <a:buChar char="•"/>
            </a:pPr>
            <a:r>
              <a:rPr lang="en-US" sz="2800" dirty="0">
                <a:latin typeface="Montserrat"/>
                <a:cs typeface="Calibri" panose="020F0502020204030204"/>
              </a:rPr>
              <a:t>Lead for Good </a:t>
            </a:r>
          </a:p>
          <a:p>
            <a:pPr marL="742950" lvl="1" indent="-285750">
              <a:buFont typeface="Arial"/>
              <a:buChar char="•"/>
            </a:pPr>
            <a:r>
              <a:rPr lang="en-US" sz="2800" dirty="0">
                <a:latin typeface="Montserrat"/>
                <a:cs typeface="Calibri" panose="020F0502020204030204"/>
              </a:rPr>
              <a:t>Half Hour Hero</a:t>
            </a:r>
          </a:p>
          <a:p>
            <a:pPr marL="742950" lvl="1" indent="-285750">
              <a:buFont typeface="Arial"/>
              <a:buChar char="•"/>
            </a:pPr>
            <a:r>
              <a:rPr lang="en-US" sz="2800" dirty="0">
                <a:latin typeface="Montserrat"/>
                <a:cs typeface="Calibri" panose="020F0502020204030204"/>
              </a:rPr>
              <a:t>Other chosen amount </a:t>
            </a:r>
          </a:p>
          <a:p>
            <a:pPr marL="285750" indent="-285750">
              <a:buFont typeface="Arial"/>
              <a:buChar char="•"/>
            </a:pPr>
            <a:r>
              <a:rPr lang="en-US" sz="2800" dirty="0">
                <a:latin typeface="Montserrat"/>
                <a:cs typeface="Calibri" panose="020F0502020204030204"/>
              </a:rPr>
              <a:t>One-time gifts: cash, credit card, payroll deduction</a:t>
            </a:r>
          </a:p>
          <a:p>
            <a:pPr marL="285750" indent="-285750">
              <a:buFont typeface="Arial"/>
              <a:buChar char="•"/>
            </a:pPr>
            <a:r>
              <a:rPr lang="en-US" sz="2800" dirty="0">
                <a:latin typeface="Montserrat"/>
                <a:cs typeface="Calibri" panose="020F0502020204030204"/>
              </a:rPr>
              <a:t>PTO</a:t>
            </a:r>
          </a:p>
          <a:p>
            <a:pPr marL="742950" lvl="1" indent="-285750">
              <a:buFont typeface="Arial"/>
              <a:buChar char="•"/>
            </a:pPr>
            <a:r>
              <a:rPr lang="en-US" sz="2800" dirty="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pic>
        <p:nvPicPr>
          <p:cNvPr id="4" name="Picture 3" descr="A qr code on a white background&#10;&#10;AI-generated content may be incorrect.">
            <a:extLst>
              <a:ext uri="{FF2B5EF4-FFF2-40B4-BE49-F238E27FC236}">
                <a16:creationId xmlns:a16="http://schemas.microsoft.com/office/drawing/2014/main" id="{4DC14968-54B8-1B4B-575B-1007C6D50A45}"/>
              </a:ext>
            </a:extLst>
          </p:cNvPr>
          <p:cNvPicPr>
            <a:picLocks noChangeAspect="1"/>
          </p:cNvPicPr>
          <p:nvPr/>
        </p:nvPicPr>
        <p:blipFill>
          <a:blip r:embed="rId4"/>
          <a:stretch>
            <a:fillRect/>
          </a:stretch>
        </p:blipFill>
        <p:spPr>
          <a:xfrm>
            <a:off x="9598683" y="3279834"/>
            <a:ext cx="2469313" cy="2498067"/>
          </a:xfrm>
          <a:prstGeom prst="rect">
            <a:avLst/>
          </a:prstGeom>
        </p:spPr>
      </p:pic>
    </p:spTree>
    <p:extLst>
      <p:ext uri="{BB962C8B-B14F-4D97-AF65-F5344CB8AC3E}">
        <p14:creationId xmlns:p14="http://schemas.microsoft.com/office/powerpoint/2010/main" val="291450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p:cNvPicPr>
          <p:nvPr/>
        </p:nvPicPr>
        <p:blipFill rotWithShape="1">
          <a:blip r:embed="rId3"/>
          <a:srcRect b="74991"/>
          <a:stretch/>
        </p:blipFill>
        <p:spPr>
          <a:xfrm>
            <a:off x="0" y="1"/>
            <a:ext cx="12211877" cy="1600200"/>
          </a:xfrm>
          <a:prstGeom prst="rect">
            <a:avLst/>
          </a:prstGeom>
          <a:ln>
            <a:noFill/>
          </a:ln>
        </p:spPr>
      </p:pic>
      <p:sp>
        <p:nvSpPr>
          <p:cNvPr id="5" name="TextBox 5"/>
          <p:cNvSpPr txBox="1"/>
          <p:nvPr/>
        </p:nvSpPr>
        <p:spPr>
          <a:xfrm>
            <a:off x="325417" y="333879"/>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INCENTIVES</a:t>
            </a:r>
            <a:endParaRPr lang="en-US" dirty="0">
              <a:solidFill>
                <a:schemeClr val="bg1"/>
              </a:solidFill>
              <a:latin typeface="Montserrat"/>
            </a:endParaRPr>
          </a:p>
        </p:txBody>
      </p:sp>
      <p:pic>
        <p:nvPicPr>
          <p:cNvPr id="2" name="Picture 1">
            <a:extLst>
              <a:ext uri="{FF2B5EF4-FFF2-40B4-BE49-F238E27FC236}">
                <a16:creationId xmlns:a16="http://schemas.microsoft.com/office/drawing/2014/main" id="{2A49371C-92BB-C7D9-C6F9-65CFFC141C3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0" b="88800" l="5495" r="95447">
                        <a14:foregroundMark x1="7064" y1="49600" x2="5651" y2="80800"/>
                        <a14:foregroundMark x1="29827" y1="18400" x2="28571" y2="74400"/>
                        <a14:foregroundMark x1="68511" y1="64000" x2="68132" y2="74400"/>
                        <a14:foregroundMark x1="69648" y1="32800" x2="68511" y2="64000"/>
                        <a14:foregroundMark x1="70173" y1="18400" x2="69648" y2="32800"/>
                        <a14:foregroundMark x1="75196" y1="13600" x2="75196" y2="22400"/>
                        <a14:foregroundMark x1="87912" y1="43200" x2="87912" y2="43200"/>
                        <a14:foregroundMark x1="95447" y1="76000" x2="95447" y2="76000"/>
                        <a14:backgroundMark x1="66091" y1="64000" x2="66091" y2="64000"/>
                        <a14:backgroundMark x1="69074" y1="32800" x2="69074" y2="32800"/>
                        <a14:backgroundMark x1="69074" y1="32800" x2="69074" y2="32800"/>
                        <a14:backgroundMark x1="69859" y1="32800" x2="69859" y2="32800"/>
                      </a14:backgroundRemoval>
                    </a14:imgEffect>
                  </a14:imgLayer>
                </a14:imgProps>
              </a:ext>
            </a:extLst>
          </a:blip>
          <a:stretch>
            <a:fillRect/>
          </a:stretch>
        </p:blipFill>
        <p:spPr>
          <a:xfrm>
            <a:off x="7002707" y="5041836"/>
            <a:ext cx="2567987" cy="503922"/>
          </a:xfrm>
          <a:prstGeom prst="rect">
            <a:avLst/>
          </a:prstGeom>
        </p:spPr>
      </p:pic>
      <p:sp>
        <p:nvSpPr>
          <p:cNvPr id="12" name="TextBox 11">
            <a:extLst>
              <a:ext uri="{FF2B5EF4-FFF2-40B4-BE49-F238E27FC236}">
                <a16:creationId xmlns:a16="http://schemas.microsoft.com/office/drawing/2014/main" id="{5635828B-069F-3F6D-AD9C-ADCA239FB1BC}"/>
              </a:ext>
            </a:extLst>
          </p:cNvPr>
          <p:cNvSpPr txBox="1"/>
          <p:nvPr/>
        </p:nvSpPr>
        <p:spPr>
          <a:xfrm>
            <a:off x="6951039" y="5551328"/>
            <a:ext cx="4467915" cy="338554"/>
          </a:xfrm>
          <a:prstGeom prst="rect">
            <a:avLst/>
          </a:prstGeom>
          <a:noFill/>
        </p:spPr>
        <p:txBody>
          <a:bodyPr wrap="square">
            <a:spAutoFit/>
          </a:bodyPr>
          <a:lstStyle/>
          <a:p>
            <a:pPr algn="ctr"/>
            <a:r>
              <a:rPr lang="en-US" sz="1600" b="1" u="sng" dirty="0">
                <a:latin typeface="Montserrat"/>
              </a:rPr>
              <a:t>All</a:t>
            </a:r>
            <a:r>
              <a:rPr lang="en-US" sz="1600" b="1" dirty="0">
                <a:latin typeface="Montserrat"/>
              </a:rPr>
              <a:t> </a:t>
            </a:r>
            <a:r>
              <a:rPr lang="en-US" sz="1600" dirty="0">
                <a:latin typeface="Montserrat"/>
              </a:rPr>
              <a:t>donors will receive 75 Be Well points. </a:t>
            </a:r>
            <a:endParaRPr lang="en-US" sz="1600" dirty="0">
              <a:latin typeface="Montserrat"/>
              <a:cs typeface="Calibri"/>
            </a:endParaRPr>
          </a:p>
        </p:txBody>
      </p:sp>
      <p:sp>
        <p:nvSpPr>
          <p:cNvPr id="15" name="TextBox 14">
            <a:extLst>
              <a:ext uri="{FF2B5EF4-FFF2-40B4-BE49-F238E27FC236}">
                <a16:creationId xmlns:a16="http://schemas.microsoft.com/office/drawing/2014/main" id="{3ECDAD69-528D-421E-B51B-58C2288FF086}"/>
              </a:ext>
            </a:extLst>
          </p:cNvPr>
          <p:cNvSpPr txBox="1"/>
          <p:nvPr/>
        </p:nvSpPr>
        <p:spPr>
          <a:xfrm>
            <a:off x="325417" y="4616401"/>
            <a:ext cx="5247501" cy="615553"/>
          </a:xfrm>
          <a:prstGeom prst="rect">
            <a:avLst/>
          </a:prstGeom>
          <a:noFill/>
        </p:spPr>
        <p:txBody>
          <a:bodyPr wrap="square" lIns="91440" tIns="45720" rIns="91440" bIns="45720" rtlCol="0" anchor="t">
            <a:spAutoFit/>
          </a:bodyPr>
          <a:lstStyle/>
          <a:p>
            <a:r>
              <a:rPr lang="en-US" b="1" dirty="0">
                <a:solidFill>
                  <a:srgbClr val="059548"/>
                </a:solidFill>
                <a:latin typeface="Montserrat"/>
              </a:rPr>
              <a:t>Lead for Good</a:t>
            </a:r>
          </a:p>
          <a:p>
            <a:pPr marL="171450" indent="-171450">
              <a:buFont typeface="Arial" panose="020B0604020202020204" pitchFamily="34" charset="0"/>
              <a:buChar char="•"/>
            </a:pPr>
            <a:r>
              <a:rPr lang="en-US" sz="1600" b="1" dirty="0">
                <a:latin typeface="Montserrat"/>
              </a:rPr>
              <a:t> $1,001 one-time gift or $38.50 per pay period</a:t>
            </a:r>
          </a:p>
        </p:txBody>
      </p:sp>
      <p:sp>
        <p:nvSpPr>
          <p:cNvPr id="13" name="TextBox 12">
            <a:extLst>
              <a:ext uri="{FF2B5EF4-FFF2-40B4-BE49-F238E27FC236}">
                <a16:creationId xmlns:a16="http://schemas.microsoft.com/office/drawing/2014/main" id="{2F71A130-B67F-4A83-B502-32E6F5DA504D}"/>
              </a:ext>
            </a:extLst>
          </p:cNvPr>
          <p:cNvSpPr txBox="1"/>
          <p:nvPr/>
        </p:nvSpPr>
        <p:spPr>
          <a:xfrm>
            <a:off x="394906" y="5607325"/>
            <a:ext cx="4614051" cy="615553"/>
          </a:xfrm>
          <a:prstGeom prst="rect">
            <a:avLst/>
          </a:prstGeom>
          <a:noFill/>
        </p:spPr>
        <p:txBody>
          <a:bodyPr wrap="square" rtlCol="0">
            <a:spAutoFit/>
          </a:bodyPr>
          <a:lstStyle/>
          <a:p>
            <a:r>
              <a:rPr lang="en-US" b="1" dirty="0">
                <a:solidFill>
                  <a:srgbClr val="059548"/>
                </a:solidFill>
                <a:latin typeface="Montserrat" panose="020B0604020202020204" charset="0"/>
              </a:rPr>
              <a:t>Half Hour Hero</a:t>
            </a:r>
          </a:p>
          <a:p>
            <a:pPr marL="285750" indent="-285750">
              <a:buFont typeface="Arial" panose="020B0604020202020204" pitchFamily="34" charset="0"/>
              <a:buChar char="•"/>
            </a:pPr>
            <a:r>
              <a:rPr lang="en-US" sz="1600" b="1" dirty="0">
                <a:latin typeface="Montserrat" panose="020B0604020202020204" charset="0"/>
              </a:rPr>
              <a:t>One half hour of pay per pay period</a:t>
            </a:r>
          </a:p>
        </p:txBody>
      </p:sp>
      <p:sp>
        <p:nvSpPr>
          <p:cNvPr id="19" name="TextBox 18">
            <a:extLst>
              <a:ext uri="{FF2B5EF4-FFF2-40B4-BE49-F238E27FC236}">
                <a16:creationId xmlns:a16="http://schemas.microsoft.com/office/drawing/2014/main" id="{CC401306-4CB1-435A-A4A8-EE9B674EB606}"/>
              </a:ext>
            </a:extLst>
          </p:cNvPr>
          <p:cNvSpPr txBox="1"/>
          <p:nvPr/>
        </p:nvSpPr>
        <p:spPr>
          <a:xfrm>
            <a:off x="656228" y="5193428"/>
            <a:ext cx="3047786" cy="338554"/>
          </a:xfrm>
          <a:prstGeom prst="rect">
            <a:avLst/>
          </a:prstGeom>
          <a:noFill/>
        </p:spPr>
        <p:txBody>
          <a:bodyPr wrap="square" lIns="91440" tIns="45720" rIns="91440" bIns="45720" rtlCol="0" anchor="t">
            <a:spAutoFit/>
          </a:bodyPr>
          <a:lstStyle/>
          <a:p>
            <a:pPr algn="ctr"/>
            <a:r>
              <a:rPr lang="en-US" sz="1600" dirty="0">
                <a:latin typeface="Montserrat"/>
              </a:rPr>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55163" y="6185567"/>
            <a:ext cx="3343646" cy="338554"/>
          </a:xfrm>
          <a:prstGeom prst="rect">
            <a:avLst/>
          </a:prstGeom>
          <a:noFill/>
        </p:spPr>
        <p:txBody>
          <a:bodyPr wrap="square" lIns="91440" tIns="45720" rIns="91440" bIns="45720" rtlCol="0" anchor="t">
            <a:spAutoFit/>
          </a:bodyPr>
          <a:lstStyle/>
          <a:p>
            <a:pPr algn="ctr"/>
            <a:r>
              <a:rPr lang="en-US" sz="1600" dirty="0">
                <a:latin typeface="Montserrat"/>
              </a:rPr>
              <a:t>600 Called to Shine points</a:t>
            </a:r>
          </a:p>
        </p:txBody>
      </p:sp>
      <p:sp>
        <p:nvSpPr>
          <p:cNvPr id="7" name="TextBox 6">
            <a:extLst>
              <a:ext uri="{FF2B5EF4-FFF2-40B4-BE49-F238E27FC236}">
                <a16:creationId xmlns:a16="http://schemas.microsoft.com/office/drawing/2014/main" id="{3DF9EDC2-3B9F-E8FF-9D30-E5B4CA49779B}"/>
              </a:ext>
            </a:extLst>
          </p:cNvPr>
          <p:cNvSpPr txBox="1"/>
          <p:nvPr/>
        </p:nvSpPr>
        <p:spPr>
          <a:xfrm>
            <a:off x="7076520" y="2643432"/>
            <a:ext cx="4216954" cy="2369880"/>
          </a:xfrm>
          <a:prstGeom prst="rect">
            <a:avLst/>
          </a:prstGeom>
          <a:noFill/>
        </p:spPr>
        <p:txBody>
          <a:bodyPr wrap="square">
            <a:spAutoFit/>
          </a:bodyPr>
          <a:lstStyle/>
          <a:p>
            <a:r>
              <a:rPr lang="en-US" b="1" dirty="0">
                <a:solidFill>
                  <a:srgbClr val="059548"/>
                </a:solidFill>
                <a:latin typeface="Montserrat"/>
              </a:rPr>
              <a:t>All other recurring donors</a:t>
            </a:r>
          </a:p>
          <a:p>
            <a:r>
              <a:rPr lang="en-US" sz="1600" dirty="0">
                <a:latin typeface="Montserrat"/>
              </a:rPr>
              <a:t>100 Called to Shine Points</a:t>
            </a:r>
          </a:p>
          <a:p>
            <a:endParaRPr lang="en-US" b="1" dirty="0">
              <a:solidFill>
                <a:srgbClr val="059548"/>
              </a:solidFill>
              <a:latin typeface="Montserrat"/>
            </a:endParaRPr>
          </a:p>
          <a:p>
            <a:r>
              <a:rPr lang="en-US" b="1" dirty="0">
                <a:solidFill>
                  <a:srgbClr val="059548"/>
                </a:solidFill>
                <a:latin typeface="Montserrat"/>
              </a:rPr>
              <a:t>The BIG GIVE donors</a:t>
            </a:r>
          </a:p>
          <a:p>
            <a:r>
              <a:rPr lang="en-US" sz="1600" dirty="0">
                <a:latin typeface="Montserrat"/>
              </a:rPr>
              <a:t>Donors who make a first-time, recurring gift before midnight 8/27/2025 will receive 500 Called to Shine Points</a:t>
            </a:r>
          </a:p>
          <a:p>
            <a:pPr algn="ctr"/>
            <a:endParaRPr lang="en-US" sz="1400" b="1" dirty="0">
              <a:solidFill>
                <a:srgbClr val="059548"/>
              </a:solidFill>
              <a:latin typeface="Montserrat"/>
            </a:endParaRPr>
          </a:p>
        </p:txBody>
      </p:sp>
      <p:grpSp>
        <p:nvGrpSpPr>
          <p:cNvPr id="63" name="Group 62">
            <a:extLst>
              <a:ext uri="{FF2B5EF4-FFF2-40B4-BE49-F238E27FC236}">
                <a16:creationId xmlns:a16="http://schemas.microsoft.com/office/drawing/2014/main" id="{7D766626-1513-BDCC-D374-F8B4A29210B9}"/>
              </a:ext>
            </a:extLst>
          </p:cNvPr>
          <p:cNvGrpSpPr/>
          <p:nvPr/>
        </p:nvGrpSpPr>
        <p:grpSpPr>
          <a:xfrm>
            <a:off x="-20112" y="2174292"/>
            <a:ext cx="5135594" cy="2174801"/>
            <a:chOff x="-8885" y="2500865"/>
            <a:chExt cx="3927379" cy="1716601"/>
          </a:xfrm>
        </p:grpSpPr>
        <p:sp>
          <p:nvSpPr>
            <p:cNvPr id="6" name="TextBox 5">
              <a:extLst>
                <a:ext uri="{FF2B5EF4-FFF2-40B4-BE49-F238E27FC236}">
                  <a16:creationId xmlns:a16="http://schemas.microsoft.com/office/drawing/2014/main" id="{33872DB2-80BB-4AF7-97B3-90F5F8CBC92B}"/>
                </a:ext>
              </a:extLst>
            </p:cNvPr>
            <p:cNvSpPr txBox="1"/>
            <p:nvPr/>
          </p:nvSpPr>
          <p:spPr>
            <a:xfrm>
              <a:off x="255352" y="2500865"/>
              <a:ext cx="3477173" cy="615553"/>
            </a:xfrm>
            <a:prstGeom prst="rect">
              <a:avLst/>
            </a:prstGeom>
            <a:noFill/>
          </p:spPr>
          <p:txBody>
            <a:bodyPr wrap="square" lIns="91440" tIns="45720" rIns="91440" bIns="45720" rtlCol="0" anchor="t">
              <a:spAutoFit/>
            </a:bodyPr>
            <a:lstStyle/>
            <a:p>
              <a:r>
                <a:rPr lang="en-US" b="1" dirty="0">
                  <a:solidFill>
                    <a:srgbClr val="059548"/>
                  </a:solidFill>
                  <a:latin typeface="Montserrat"/>
                </a:rPr>
                <a:t>Power Hour</a:t>
              </a:r>
            </a:p>
            <a:p>
              <a:pPr marL="285750" indent="-285750">
                <a:buFont typeface="Arial" panose="020B0604020202020204" pitchFamily="34" charset="0"/>
                <a:buChar char="•"/>
              </a:pPr>
              <a:r>
                <a:rPr lang="en-US" sz="1600" b="1" dirty="0">
                  <a:latin typeface="Montserrat"/>
                </a:rPr>
                <a:t>1 hour of pay per pay period</a:t>
              </a:r>
            </a:p>
          </p:txBody>
        </p:sp>
        <p:sp>
          <p:nvSpPr>
            <p:cNvPr id="9" name="TextBox 8">
              <a:extLst>
                <a:ext uri="{FF2B5EF4-FFF2-40B4-BE49-F238E27FC236}">
                  <a16:creationId xmlns:a16="http://schemas.microsoft.com/office/drawing/2014/main" id="{923839CB-7E53-42C0-B673-2279F6BDE57F}"/>
                </a:ext>
              </a:extLst>
            </p:cNvPr>
            <p:cNvSpPr txBox="1"/>
            <p:nvPr/>
          </p:nvSpPr>
          <p:spPr>
            <a:xfrm>
              <a:off x="-8885" y="2911072"/>
              <a:ext cx="3224861" cy="267225"/>
            </a:xfrm>
            <a:prstGeom prst="rect">
              <a:avLst/>
            </a:prstGeom>
            <a:noFill/>
          </p:spPr>
          <p:txBody>
            <a:bodyPr wrap="square" lIns="91440" tIns="45720" rIns="91440" bIns="45720" rtlCol="0" anchor="t">
              <a:spAutoFit/>
            </a:bodyPr>
            <a:lstStyle/>
            <a:p>
              <a:pPr algn="ctr"/>
              <a:r>
                <a:rPr lang="en-US" sz="1600" dirty="0">
                  <a:latin typeface="Montserrat"/>
                </a:rPr>
                <a:t>1,200 Called to Shine points</a:t>
              </a:r>
            </a:p>
          </p:txBody>
        </p:sp>
        <p:sp>
          <p:nvSpPr>
            <p:cNvPr id="34" name="TextBox 33">
              <a:extLst>
                <a:ext uri="{FF2B5EF4-FFF2-40B4-BE49-F238E27FC236}">
                  <a16:creationId xmlns:a16="http://schemas.microsoft.com/office/drawing/2014/main" id="{D34BA36F-D84F-9CF1-C7FE-4A058E9BDA81}"/>
                </a:ext>
              </a:extLst>
            </p:cNvPr>
            <p:cNvSpPr txBox="1"/>
            <p:nvPr/>
          </p:nvSpPr>
          <p:spPr>
            <a:xfrm>
              <a:off x="1313448" y="3491224"/>
              <a:ext cx="342814" cy="523220"/>
            </a:xfrm>
            <a:prstGeom prst="rect">
              <a:avLst/>
            </a:prstGeom>
            <a:noFill/>
          </p:spPr>
          <p:txBody>
            <a:bodyPr wrap="square" rtlCol="0">
              <a:spAutoFit/>
            </a:bodyPr>
            <a:lstStyle/>
            <a:p>
              <a:r>
                <a:rPr lang="en-US" sz="2800" b="1" dirty="0">
                  <a:solidFill>
                    <a:srgbClr val="059548"/>
                  </a:solidFill>
                  <a:latin typeface="Montserrat" panose="00000500000000000000" pitchFamily="2" charset="0"/>
                </a:rPr>
                <a:t>x</a:t>
              </a:r>
              <a:endParaRPr lang="en-US" sz="1600" b="1" dirty="0">
                <a:solidFill>
                  <a:srgbClr val="059548"/>
                </a:solidFill>
                <a:latin typeface="Montserrat" panose="00000500000000000000" pitchFamily="2" charset="0"/>
              </a:endParaRPr>
            </a:p>
          </p:txBody>
        </p:sp>
        <p:sp>
          <p:nvSpPr>
            <p:cNvPr id="36" name="TextBox 35">
              <a:extLst>
                <a:ext uri="{FF2B5EF4-FFF2-40B4-BE49-F238E27FC236}">
                  <a16:creationId xmlns:a16="http://schemas.microsoft.com/office/drawing/2014/main" id="{17FF345B-A331-7BCE-EB9C-B8EC75CC0CEC}"/>
                </a:ext>
              </a:extLst>
            </p:cNvPr>
            <p:cNvSpPr txBox="1"/>
            <p:nvPr/>
          </p:nvSpPr>
          <p:spPr>
            <a:xfrm>
              <a:off x="2610837" y="3484226"/>
              <a:ext cx="342814" cy="523220"/>
            </a:xfrm>
            <a:prstGeom prst="rect">
              <a:avLst/>
            </a:prstGeom>
            <a:noFill/>
          </p:spPr>
          <p:txBody>
            <a:bodyPr wrap="square" rtlCol="0">
              <a:spAutoFit/>
            </a:bodyPr>
            <a:lstStyle/>
            <a:p>
              <a:r>
                <a:rPr lang="en-US" sz="2800" b="1" dirty="0">
                  <a:solidFill>
                    <a:srgbClr val="059548"/>
                  </a:solidFill>
                  <a:latin typeface="Montserrat" panose="00000500000000000000" pitchFamily="2" charset="0"/>
                </a:rPr>
                <a:t>=</a:t>
              </a:r>
              <a:endParaRPr lang="en-US" sz="1400" b="1" dirty="0">
                <a:solidFill>
                  <a:srgbClr val="059548"/>
                </a:solidFill>
                <a:latin typeface="Montserrat" panose="00000500000000000000" pitchFamily="2" charset="0"/>
              </a:endParaRPr>
            </a:p>
          </p:txBody>
        </p:sp>
        <p:grpSp>
          <p:nvGrpSpPr>
            <p:cNvPr id="61" name="Group 60">
              <a:extLst>
                <a:ext uri="{FF2B5EF4-FFF2-40B4-BE49-F238E27FC236}">
                  <a16:creationId xmlns:a16="http://schemas.microsoft.com/office/drawing/2014/main" id="{C9CF87E9-8DB7-B4C6-64A4-8D6180C946E7}"/>
                </a:ext>
              </a:extLst>
            </p:cNvPr>
            <p:cNvGrpSpPr/>
            <p:nvPr/>
          </p:nvGrpSpPr>
          <p:grpSpPr>
            <a:xfrm>
              <a:off x="255352" y="3253287"/>
              <a:ext cx="3663142" cy="964179"/>
              <a:chOff x="2062935" y="3362282"/>
              <a:chExt cx="2635486" cy="671275"/>
            </a:xfrm>
          </p:grpSpPr>
          <p:sp>
            <p:nvSpPr>
              <p:cNvPr id="22" name="Flowchart: Connector 21">
                <a:extLst>
                  <a:ext uri="{FF2B5EF4-FFF2-40B4-BE49-F238E27FC236}">
                    <a16:creationId xmlns:a16="http://schemas.microsoft.com/office/drawing/2014/main" id="{8FF32391-6009-2567-5DCA-6E7DEE14569C}"/>
                  </a:ext>
                </a:extLst>
              </p:cNvPr>
              <p:cNvSpPr/>
              <p:nvPr/>
            </p:nvSpPr>
            <p:spPr>
              <a:xfrm>
                <a:off x="2149338" y="3362282"/>
                <a:ext cx="640080" cy="640080"/>
              </a:xfrm>
              <a:prstGeom prst="flowChartConnector">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Flowchart: Connector 23">
                <a:extLst>
                  <a:ext uri="{FF2B5EF4-FFF2-40B4-BE49-F238E27FC236}">
                    <a16:creationId xmlns:a16="http://schemas.microsoft.com/office/drawing/2014/main" id="{6280D71A-745C-224E-4B7F-E3D1F853DF45}"/>
                  </a:ext>
                </a:extLst>
              </p:cNvPr>
              <p:cNvSpPr/>
              <p:nvPr/>
            </p:nvSpPr>
            <p:spPr>
              <a:xfrm>
                <a:off x="3996035" y="3393477"/>
                <a:ext cx="640080" cy="640080"/>
              </a:xfrm>
              <a:prstGeom prst="flowChartConnector">
                <a:avLst/>
              </a:prstGeom>
              <a:solidFill>
                <a:srgbClr val="0595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6" name="TextBox 25">
                <a:extLst>
                  <a:ext uri="{FF2B5EF4-FFF2-40B4-BE49-F238E27FC236}">
                    <a16:creationId xmlns:a16="http://schemas.microsoft.com/office/drawing/2014/main" id="{06EFC538-B0AA-E28D-31E2-B5164E770436}"/>
                  </a:ext>
                </a:extLst>
              </p:cNvPr>
              <p:cNvSpPr txBox="1"/>
              <p:nvPr/>
            </p:nvSpPr>
            <p:spPr>
              <a:xfrm>
                <a:off x="2062935" y="3473380"/>
                <a:ext cx="742072" cy="287526"/>
              </a:xfrm>
              <a:prstGeom prst="rect">
                <a:avLst/>
              </a:prstGeom>
              <a:noFill/>
            </p:spPr>
            <p:txBody>
              <a:bodyPr wrap="square" rtlCol="0">
                <a:spAutoFit/>
              </a:bodyPr>
              <a:lstStyle/>
              <a:p>
                <a:pPr algn="ctr"/>
                <a:r>
                  <a:rPr lang="en-US" sz="2000" b="1" dirty="0">
                    <a:solidFill>
                      <a:schemeClr val="bg1"/>
                    </a:solidFill>
                    <a:latin typeface="Montserrat" panose="00000500000000000000" pitchFamily="2" charset="0"/>
                  </a:rPr>
                  <a:t>$</a:t>
                </a:r>
                <a:r>
                  <a:rPr lang="en-US" sz="600" b="1" dirty="0">
                    <a:solidFill>
                      <a:schemeClr val="bg1"/>
                    </a:solidFill>
                    <a:latin typeface="Montserrat" panose="00000500000000000000" pitchFamily="2" charset="0"/>
                  </a:rPr>
                  <a:t> </a:t>
                </a:r>
                <a:r>
                  <a:rPr lang="en-US" sz="2800" b="1" dirty="0">
                    <a:solidFill>
                      <a:schemeClr val="bg1"/>
                    </a:solidFill>
                    <a:latin typeface="Montserrat" panose="00000500000000000000" pitchFamily="2" charset="0"/>
                  </a:rPr>
                  <a:t>15</a:t>
                </a:r>
                <a:endParaRPr lang="en-US" sz="1400" b="1" dirty="0">
                  <a:solidFill>
                    <a:schemeClr val="bg1"/>
                  </a:solidFill>
                  <a:latin typeface="Montserrat" panose="00000500000000000000" pitchFamily="2" charset="0"/>
                </a:endParaRPr>
              </a:p>
            </p:txBody>
          </p:sp>
          <p:sp>
            <p:nvSpPr>
              <p:cNvPr id="28" name="TextBox 27">
                <a:extLst>
                  <a:ext uri="{FF2B5EF4-FFF2-40B4-BE49-F238E27FC236}">
                    <a16:creationId xmlns:a16="http://schemas.microsoft.com/office/drawing/2014/main" id="{DBA695CC-6CD4-6A21-45A9-11347ABE07F7}"/>
                  </a:ext>
                </a:extLst>
              </p:cNvPr>
              <p:cNvSpPr txBox="1"/>
              <p:nvPr/>
            </p:nvSpPr>
            <p:spPr>
              <a:xfrm>
                <a:off x="3958842" y="3464339"/>
                <a:ext cx="739579" cy="287526"/>
              </a:xfrm>
              <a:prstGeom prst="rect">
                <a:avLst/>
              </a:prstGeom>
              <a:noFill/>
            </p:spPr>
            <p:txBody>
              <a:bodyPr wrap="square" rtlCol="0">
                <a:spAutoFit/>
              </a:bodyPr>
              <a:lstStyle/>
              <a:p>
                <a:pPr algn="ctr"/>
                <a:r>
                  <a:rPr lang="en-US" sz="2000" b="1" dirty="0">
                    <a:solidFill>
                      <a:schemeClr val="bg1"/>
                    </a:solidFill>
                    <a:latin typeface="Montserrat" panose="00000500000000000000" pitchFamily="2" charset="0"/>
                  </a:rPr>
                  <a:t>$</a:t>
                </a:r>
                <a:r>
                  <a:rPr lang="en-US" sz="2800" b="1" dirty="0">
                    <a:solidFill>
                      <a:schemeClr val="bg1"/>
                    </a:solidFill>
                    <a:latin typeface="Montserrat" panose="00000500000000000000" pitchFamily="2" charset="0"/>
                  </a:rPr>
                  <a:t>390</a:t>
                </a:r>
                <a:endParaRPr lang="en-US" b="1" dirty="0">
                  <a:solidFill>
                    <a:schemeClr val="bg1"/>
                  </a:solidFill>
                  <a:latin typeface="Montserrat" panose="00000500000000000000" pitchFamily="2" charset="0"/>
                </a:endParaRPr>
              </a:p>
            </p:txBody>
          </p:sp>
          <p:sp>
            <p:nvSpPr>
              <p:cNvPr id="29" name="TextBox 28">
                <a:extLst>
                  <a:ext uri="{FF2B5EF4-FFF2-40B4-BE49-F238E27FC236}">
                    <a16:creationId xmlns:a16="http://schemas.microsoft.com/office/drawing/2014/main" id="{9BA4070D-4162-1154-E1C2-23189831D3B6}"/>
                  </a:ext>
                </a:extLst>
              </p:cNvPr>
              <p:cNvSpPr txBox="1"/>
              <p:nvPr/>
            </p:nvSpPr>
            <p:spPr>
              <a:xfrm>
                <a:off x="2202041" y="3716442"/>
                <a:ext cx="523419" cy="169133"/>
              </a:xfrm>
              <a:prstGeom prst="rect">
                <a:avLst/>
              </a:prstGeom>
              <a:noFill/>
            </p:spPr>
            <p:txBody>
              <a:bodyPr wrap="square" rtlCol="0">
                <a:spAutoFit/>
              </a:bodyPr>
              <a:lstStyle/>
              <a:p>
                <a:pPr algn="ctr"/>
                <a:r>
                  <a:rPr lang="en-US" sz="1400" dirty="0">
                    <a:solidFill>
                      <a:schemeClr val="bg1"/>
                    </a:solidFill>
                    <a:latin typeface="Montserrat" panose="00000500000000000000" pitchFamily="2" charset="0"/>
                  </a:rPr>
                  <a:t>1</a:t>
                </a:r>
                <a:r>
                  <a:rPr lang="en-US" sz="700" b="1" dirty="0">
                    <a:solidFill>
                      <a:schemeClr val="bg1"/>
                    </a:solidFill>
                    <a:latin typeface="Montserrat" panose="00000500000000000000" pitchFamily="2" charset="0"/>
                  </a:rPr>
                  <a:t> </a:t>
                </a:r>
                <a:r>
                  <a:rPr lang="en-US" sz="1400" dirty="0">
                    <a:solidFill>
                      <a:schemeClr val="bg1"/>
                    </a:solidFill>
                    <a:latin typeface="Montserrat" panose="00000500000000000000" pitchFamily="2" charset="0"/>
                  </a:rPr>
                  <a:t>hour</a:t>
                </a:r>
                <a:endParaRPr lang="en-US" sz="700" dirty="0">
                  <a:solidFill>
                    <a:schemeClr val="bg1"/>
                  </a:solidFill>
                  <a:latin typeface="Montserrat" panose="00000500000000000000" pitchFamily="2" charset="0"/>
                </a:endParaRPr>
              </a:p>
            </p:txBody>
          </p:sp>
          <p:sp>
            <p:nvSpPr>
              <p:cNvPr id="32" name="TextBox 31">
                <a:extLst>
                  <a:ext uri="{FF2B5EF4-FFF2-40B4-BE49-F238E27FC236}">
                    <a16:creationId xmlns:a16="http://schemas.microsoft.com/office/drawing/2014/main" id="{9D0985E1-29DE-BCAE-461C-7F400E7BC991}"/>
                  </a:ext>
                </a:extLst>
              </p:cNvPr>
              <p:cNvSpPr txBox="1"/>
              <p:nvPr/>
            </p:nvSpPr>
            <p:spPr>
              <a:xfrm>
                <a:off x="3946285" y="3743525"/>
                <a:ext cx="739579" cy="169133"/>
              </a:xfrm>
              <a:prstGeom prst="rect">
                <a:avLst/>
              </a:prstGeom>
              <a:noFill/>
            </p:spPr>
            <p:txBody>
              <a:bodyPr wrap="square" rtlCol="0">
                <a:spAutoFit/>
              </a:bodyPr>
              <a:lstStyle/>
              <a:p>
                <a:pPr algn="ctr"/>
                <a:r>
                  <a:rPr lang="en-US" sz="1400" dirty="0">
                    <a:solidFill>
                      <a:schemeClr val="bg1"/>
                    </a:solidFill>
                    <a:latin typeface="Montserrat" panose="00000500000000000000" pitchFamily="2" charset="0"/>
                  </a:rPr>
                  <a:t>total gift</a:t>
                </a:r>
              </a:p>
            </p:txBody>
          </p:sp>
          <p:sp>
            <p:nvSpPr>
              <p:cNvPr id="55" name="Flowchart: Connector 54">
                <a:extLst>
                  <a:ext uri="{FF2B5EF4-FFF2-40B4-BE49-F238E27FC236}">
                    <a16:creationId xmlns:a16="http://schemas.microsoft.com/office/drawing/2014/main" id="{FD6A22FC-057C-7B6A-5B1E-5647F81A0DA4}"/>
                  </a:ext>
                </a:extLst>
              </p:cNvPr>
              <p:cNvSpPr/>
              <p:nvPr/>
            </p:nvSpPr>
            <p:spPr>
              <a:xfrm>
                <a:off x="3083391" y="3368168"/>
                <a:ext cx="640080" cy="640080"/>
              </a:xfrm>
              <a:prstGeom prst="flowChartConnector">
                <a:avLst/>
              </a:prstGeom>
              <a:solidFill>
                <a:srgbClr val="003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7" name="TextBox 26">
                <a:extLst>
                  <a:ext uri="{FF2B5EF4-FFF2-40B4-BE49-F238E27FC236}">
                    <a16:creationId xmlns:a16="http://schemas.microsoft.com/office/drawing/2014/main" id="{D6DF82BD-F528-0E4E-D9A9-4EC56673562D}"/>
                  </a:ext>
                </a:extLst>
              </p:cNvPr>
              <p:cNvSpPr txBox="1"/>
              <p:nvPr/>
            </p:nvSpPr>
            <p:spPr>
              <a:xfrm>
                <a:off x="3116497" y="3466580"/>
                <a:ext cx="606138" cy="287526"/>
              </a:xfrm>
              <a:prstGeom prst="rect">
                <a:avLst/>
              </a:prstGeom>
              <a:noFill/>
            </p:spPr>
            <p:txBody>
              <a:bodyPr wrap="square" rtlCol="0">
                <a:spAutoFit/>
              </a:bodyPr>
              <a:lstStyle/>
              <a:p>
                <a:pPr algn="ctr"/>
                <a:r>
                  <a:rPr lang="en-US" sz="2800" b="1" dirty="0">
                    <a:solidFill>
                      <a:schemeClr val="bg1"/>
                    </a:solidFill>
                    <a:latin typeface="Montserrat" panose="00000500000000000000" pitchFamily="2" charset="0"/>
                  </a:rPr>
                  <a:t>26</a:t>
                </a:r>
                <a:endParaRPr lang="en-US" sz="2400" b="1" dirty="0">
                  <a:solidFill>
                    <a:schemeClr val="bg1"/>
                  </a:solidFill>
                  <a:latin typeface="Montserrat" panose="00000500000000000000" pitchFamily="2" charset="0"/>
                </a:endParaRPr>
              </a:p>
            </p:txBody>
          </p:sp>
          <p:sp>
            <p:nvSpPr>
              <p:cNvPr id="31" name="TextBox 30">
                <a:extLst>
                  <a:ext uri="{FF2B5EF4-FFF2-40B4-BE49-F238E27FC236}">
                    <a16:creationId xmlns:a16="http://schemas.microsoft.com/office/drawing/2014/main" id="{DDECBBC4-DCCD-B13E-E3AA-7FB2433C4493}"/>
                  </a:ext>
                </a:extLst>
              </p:cNvPr>
              <p:cNvSpPr txBox="1"/>
              <p:nvPr/>
            </p:nvSpPr>
            <p:spPr>
              <a:xfrm>
                <a:off x="3145769" y="3719120"/>
                <a:ext cx="526170" cy="169133"/>
              </a:xfrm>
              <a:prstGeom prst="rect">
                <a:avLst/>
              </a:prstGeom>
              <a:noFill/>
            </p:spPr>
            <p:txBody>
              <a:bodyPr wrap="square" rtlCol="0">
                <a:spAutoFit/>
              </a:bodyPr>
              <a:lstStyle/>
              <a:p>
                <a:pPr algn="ctr"/>
                <a:r>
                  <a:rPr lang="en-US" sz="1400" dirty="0">
                    <a:solidFill>
                      <a:schemeClr val="bg1"/>
                    </a:solidFill>
                    <a:latin typeface="Montserrat" panose="00000500000000000000" pitchFamily="2" charset="0"/>
                  </a:rPr>
                  <a:t>pays</a:t>
                </a:r>
                <a:endParaRPr lang="en-US" sz="1100" dirty="0">
                  <a:solidFill>
                    <a:schemeClr val="bg1"/>
                  </a:solidFill>
                  <a:latin typeface="Montserrat" panose="00000500000000000000" pitchFamily="2" charset="0"/>
                </a:endParaRPr>
              </a:p>
            </p:txBody>
          </p:sp>
        </p:grpSp>
      </p:grpSp>
      <p:pic>
        <p:nvPicPr>
          <p:cNvPr id="70" name="Picture 69" descr="A black background with yellow and blue text&#10;&#10;Description automatically generated">
            <a:extLst>
              <a:ext uri="{FF2B5EF4-FFF2-40B4-BE49-F238E27FC236}">
                <a16:creationId xmlns:a16="http://schemas.microsoft.com/office/drawing/2014/main" id="{98241DA6-C4DF-1A92-614B-1628F5133343}"/>
              </a:ext>
            </a:extLst>
          </p:cNvPr>
          <p:cNvPicPr>
            <a:picLocks noChangeAspect="1"/>
          </p:cNvPicPr>
          <p:nvPr/>
        </p:nvPicPr>
        <p:blipFill rotWithShape="1">
          <a:blip r:embed="rId6">
            <a:extLst>
              <a:ext uri="{28A0092B-C50C-407E-A947-70E740481C1C}">
                <a14:useLocalDpi xmlns:a14="http://schemas.microsoft.com/office/drawing/2010/main" val="0"/>
              </a:ext>
            </a:extLst>
          </a:blip>
          <a:srcRect l="19202" t="45073" r="22824" b="45764"/>
          <a:stretch/>
        </p:blipFill>
        <p:spPr>
          <a:xfrm>
            <a:off x="3669063" y="1676281"/>
            <a:ext cx="4467916" cy="706168"/>
          </a:xfrm>
          <a:prstGeom prst="rect">
            <a:avLst/>
          </a:prstGeom>
        </p:spPr>
      </p:pic>
    </p:spTree>
    <p:extLst>
      <p:ext uri="{BB962C8B-B14F-4D97-AF65-F5344CB8AC3E}">
        <p14:creationId xmlns:p14="http://schemas.microsoft.com/office/powerpoint/2010/main" val="2621841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33EDA0D-F54B-48BB-9910-7DB6A5FBA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3A73256-0EB9-4289-A040-E77C05B42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2000" cy="239582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4FE2E0-0356-4DC9-A129-5C677E5BB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80500" y="6"/>
            <a:ext cx="31114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AF9516E-11D6-4EBA-B6FD-722514EE9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395815"/>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E68CD86-EBCA-4577-B9FD-960CCEE8C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26042" y="9496"/>
            <a:ext cx="11765956" cy="2376835"/>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1371599" y="365125"/>
            <a:ext cx="9748522"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kern="1200">
                <a:solidFill>
                  <a:srgbClr val="FFFFFF"/>
                </a:solidFill>
                <a:latin typeface="+mj-lt"/>
                <a:ea typeface="+mj-ea"/>
                <a:cs typeface="+mj-cs"/>
              </a:rPr>
              <a:t>KEY CONTACT INFORMATION</a:t>
            </a:r>
          </a:p>
        </p:txBody>
      </p:sp>
      <p:pic>
        <p:nvPicPr>
          <p:cNvPr id="10" name="Picture 9" descr="A person with brown hair wearing a black blazer&#10;&#10;Description automatically generated">
            <a:extLst>
              <a:ext uri="{FF2B5EF4-FFF2-40B4-BE49-F238E27FC236}">
                <a16:creationId xmlns:a16="http://schemas.microsoft.com/office/drawing/2014/main" id="{D694C01D-96AB-9CEE-038E-78AA614D95DF}"/>
              </a:ext>
            </a:extLst>
          </p:cNvPr>
          <p:cNvPicPr>
            <a:picLocks noChangeAspect="1"/>
          </p:cNvPicPr>
          <p:nvPr/>
        </p:nvPicPr>
        <p:blipFill>
          <a:blip r:embed="rId3">
            <a:extLst>
              <a:ext uri="{28A0092B-C50C-407E-A947-70E740481C1C}">
                <a14:useLocalDpi xmlns:a14="http://schemas.microsoft.com/office/drawing/2010/main" val="0"/>
              </a:ext>
            </a:extLst>
          </a:blip>
          <a:srcRect t="5500" r="-4" b="27747"/>
          <a:stretch/>
        </p:blipFill>
        <p:spPr>
          <a:xfrm>
            <a:off x="1189083" y="1609984"/>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4" name="Picture 3" descr="A person taking a selfie&#10;&#10;Description automatically generated">
            <a:extLst>
              <a:ext uri="{FF2B5EF4-FFF2-40B4-BE49-F238E27FC236}">
                <a16:creationId xmlns:a16="http://schemas.microsoft.com/office/drawing/2014/main" id="{3B4407F4-C515-2BBB-4810-89B2047BEBDA}"/>
              </a:ext>
            </a:extLst>
          </p:cNvPr>
          <p:cNvPicPr>
            <a:picLocks noChangeAspect="1"/>
          </p:cNvPicPr>
          <p:nvPr/>
        </p:nvPicPr>
        <p:blipFill rotWithShape="1">
          <a:blip r:embed="rId4">
            <a:extLst>
              <a:ext uri="{28A0092B-C50C-407E-A947-70E740481C1C}">
                <a14:useLocalDpi xmlns:a14="http://schemas.microsoft.com/office/drawing/2010/main" val="0"/>
              </a:ext>
            </a:extLst>
          </a:blip>
          <a:srcRect l="6122" t="564" r="3947" b="36709"/>
          <a:stretch/>
        </p:blipFill>
        <p:spPr>
          <a:xfrm>
            <a:off x="4954534" y="1690688"/>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8" name="Picture 7" descr="A person with short blonde hair&#10;&#10;Description automatically generated">
            <a:extLst>
              <a:ext uri="{FF2B5EF4-FFF2-40B4-BE49-F238E27FC236}">
                <a16:creationId xmlns:a16="http://schemas.microsoft.com/office/drawing/2014/main" id="{D7FA08FB-2A1A-8413-17CF-DFD9DF6599D9}"/>
              </a:ext>
            </a:extLst>
          </p:cNvPr>
          <p:cNvPicPr>
            <a:picLocks noChangeAspect="1"/>
          </p:cNvPicPr>
          <p:nvPr/>
        </p:nvPicPr>
        <p:blipFill>
          <a:blip r:embed="rId5">
            <a:extLst>
              <a:ext uri="{28A0092B-C50C-407E-A947-70E740481C1C}">
                <a14:useLocalDpi xmlns:a14="http://schemas.microsoft.com/office/drawing/2010/main" val="0"/>
              </a:ext>
            </a:extLst>
          </a:blip>
          <a:srcRect r="-6" b="-6"/>
          <a:stretch/>
        </p:blipFill>
        <p:spPr>
          <a:xfrm>
            <a:off x="8719985" y="1474338"/>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6" name="Rectangle 5">
            <a:extLst>
              <a:ext uri="{FF2B5EF4-FFF2-40B4-BE49-F238E27FC236}">
                <a16:creationId xmlns:a16="http://schemas.microsoft.com/office/drawing/2014/main" id="{54C01B16-767B-4154-8D0E-C25BBB044735}"/>
              </a:ext>
            </a:extLst>
          </p:cNvPr>
          <p:cNvSpPr/>
          <p:nvPr/>
        </p:nvSpPr>
        <p:spPr>
          <a:xfrm>
            <a:off x="170121" y="4002523"/>
            <a:ext cx="4276185" cy="17277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Cristin Drummond</a:t>
            </a:r>
          </a:p>
          <a:p>
            <a:pPr algn="ctr" defTabSz="914400">
              <a:lnSpc>
                <a:spcPct val="90000"/>
              </a:lnSpc>
              <a:spcAft>
                <a:spcPts val="600"/>
              </a:spcAft>
            </a:pPr>
            <a:r>
              <a:rPr lang="en-US" sz="1600" dirty="0">
                <a:latin typeface="Montserrat" panose="00000500000000000000" pitchFamily="2" charset="0"/>
              </a:rPr>
              <a:t>BSMH Foundation Event Coordinator</a:t>
            </a:r>
          </a:p>
          <a:p>
            <a:pPr algn="ctr" defTabSz="914400">
              <a:lnSpc>
                <a:spcPct val="90000"/>
              </a:lnSpc>
              <a:spcAft>
                <a:spcPts val="600"/>
              </a:spcAft>
            </a:pPr>
            <a:r>
              <a:rPr lang="en-US" sz="1600" dirty="0">
                <a:latin typeface="Montserrat" panose="00000500000000000000" pitchFamily="2" charset="0"/>
                <a:hlinkClick r:id="rId6"/>
              </a:rPr>
              <a:t>cristin_drummond@bshsi.org</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(804) 370-7606</a:t>
            </a:r>
          </a:p>
        </p:txBody>
      </p:sp>
      <p:sp>
        <p:nvSpPr>
          <p:cNvPr id="11" name="Rectangle 10">
            <a:extLst>
              <a:ext uri="{FF2B5EF4-FFF2-40B4-BE49-F238E27FC236}">
                <a16:creationId xmlns:a16="http://schemas.microsoft.com/office/drawing/2014/main" id="{06EF10A3-08B3-DD1F-0CB2-011282006612}"/>
              </a:ext>
            </a:extLst>
          </p:cNvPr>
          <p:cNvSpPr/>
          <p:nvPr/>
        </p:nvSpPr>
        <p:spPr>
          <a:xfrm>
            <a:off x="4375764" y="4237886"/>
            <a:ext cx="3740191" cy="1268269"/>
          </a:xfrm>
          <a:prstGeom prst="rect">
            <a:avLst/>
          </a:prstGeom>
        </p:spPr>
        <p:txBody>
          <a:bodyPr vert="horz" lIns="91440" tIns="45720" rIns="91440" bIns="45720" rtlCol="0" anchor="ctr">
            <a:normAutofit fontScale="47500" lnSpcReduction="20000"/>
          </a:bodyPr>
          <a:lstStyle/>
          <a:p>
            <a:pPr algn="ctr" defTabSz="914400">
              <a:lnSpc>
                <a:spcPct val="90000"/>
              </a:lnSpc>
              <a:spcAft>
                <a:spcPts val="600"/>
              </a:spcAft>
            </a:pPr>
            <a:r>
              <a:rPr lang="en-US" sz="3400" b="1" dirty="0">
                <a:latin typeface="Montserrat" panose="00000500000000000000" pitchFamily="2" charset="0"/>
              </a:rPr>
              <a:t>Clare Gordon</a:t>
            </a:r>
          </a:p>
          <a:p>
            <a:pPr algn="ctr" defTabSz="914400">
              <a:lnSpc>
                <a:spcPct val="90000"/>
              </a:lnSpc>
              <a:spcAft>
                <a:spcPts val="600"/>
              </a:spcAft>
            </a:pPr>
            <a:r>
              <a:rPr lang="en-US" sz="3400" dirty="0">
                <a:latin typeface="Montserrat" panose="00000500000000000000" pitchFamily="2" charset="0"/>
              </a:rPr>
              <a:t>Senior Employee Giving Specialist </a:t>
            </a:r>
          </a:p>
          <a:p>
            <a:pPr algn="ctr" defTabSz="914400">
              <a:lnSpc>
                <a:spcPct val="90000"/>
              </a:lnSpc>
              <a:spcAft>
                <a:spcPts val="600"/>
              </a:spcAft>
            </a:pPr>
            <a:r>
              <a:rPr lang="en-US" sz="3400" dirty="0">
                <a:latin typeface="Montserrat" panose="00000500000000000000" pitchFamily="2" charset="0"/>
                <a:hlinkClick r:id="rId7"/>
              </a:rPr>
              <a:t>csgordon@mercy.com</a:t>
            </a:r>
            <a:endParaRPr lang="en-US" sz="3400" dirty="0">
              <a:latin typeface="Montserrat" panose="00000500000000000000" pitchFamily="2" charset="0"/>
            </a:endParaRPr>
          </a:p>
          <a:p>
            <a:pPr algn="ctr" defTabSz="914400">
              <a:lnSpc>
                <a:spcPct val="90000"/>
              </a:lnSpc>
              <a:spcAft>
                <a:spcPts val="600"/>
              </a:spcAft>
            </a:pPr>
            <a:r>
              <a:rPr lang="en-US" sz="3400" dirty="0">
                <a:latin typeface="Montserrat" panose="00000500000000000000" pitchFamily="2" charset="0"/>
              </a:rPr>
              <a:t>(513) 638-6811</a:t>
            </a:r>
            <a:endParaRPr lang="en-US" sz="1400" dirty="0">
              <a:latin typeface="Montserrat" panose="00000500000000000000" pitchFamily="2" charset="0"/>
            </a:endParaRPr>
          </a:p>
        </p:txBody>
      </p:sp>
      <p:sp>
        <p:nvSpPr>
          <p:cNvPr id="12" name="Rectangle 11">
            <a:extLst>
              <a:ext uri="{FF2B5EF4-FFF2-40B4-BE49-F238E27FC236}">
                <a16:creationId xmlns:a16="http://schemas.microsoft.com/office/drawing/2014/main" id="{384068C3-99F1-2AD2-4BF7-5AE5B7372A02}"/>
              </a:ext>
            </a:extLst>
          </p:cNvPr>
          <p:cNvSpPr/>
          <p:nvPr/>
        </p:nvSpPr>
        <p:spPr>
          <a:xfrm>
            <a:off x="8165557" y="4022215"/>
            <a:ext cx="3391788" cy="1727792"/>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Elisheba Hawkins</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hlinkClick r:id="rId8"/>
              </a:rPr>
              <a:t>ehawkins@mercy.com</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(513) 410-6272</a:t>
            </a:r>
          </a:p>
        </p:txBody>
      </p:sp>
    </p:spTree>
    <p:extLst>
      <p:ext uri="{BB962C8B-B14F-4D97-AF65-F5344CB8AC3E}">
        <p14:creationId xmlns:p14="http://schemas.microsoft.com/office/powerpoint/2010/main" val="71356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5765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5d5ef18637a83baeaa6287502e33d831">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7bd0f6d9060ac52a226b737a806da44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Props1.xml><?xml version="1.0" encoding="utf-8"?>
<ds:datastoreItem xmlns:ds="http://schemas.openxmlformats.org/officeDocument/2006/customXml" ds:itemID="{E161E30E-DD86-4217-889D-9BB0DA22B4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38d1a3-b157-4f76-8c21-6ec709699950"/>
    <ds:schemaRef ds:uri="7e03b64a-db36-4cc5-b7ed-9d51c31964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3.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5935</TotalTime>
  <Words>1140</Words>
  <Application>Microsoft Office PowerPoint</Application>
  <PresentationFormat>Widescreen</PresentationFormat>
  <Paragraphs>155</Paragraphs>
  <Slides>9</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vt:i4>
      </vt:variant>
    </vt:vector>
  </HeadingPairs>
  <TitlesOfParts>
    <vt:vector size="21" baseType="lpstr">
      <vt:lpstr>Arial</vt:lpstr>
      <vt:lpstr>Calibri</vt:lpstr>
      <vt:lpstr>Calibri Light</vt:lpstr>
      <vt:lpstr>Canva Sans</vt:lpstr>
      <vt:lpstr>Canva Sans Bold</vt:lpstr>
      <vt:lpstr>Montserrat</vt:lpstr>
      <vt:lpstr>Montserrat Bold</vt:lpstr>
      <vt:lpstr>Montserrat Classic Bold</vt:lpstr>
      <vt:lpstr>Segoe UI</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Hawkins, Elisheba</cp:lastModifiedBy>
  <cp:revision>181</cp:revision>
  <dcterms:created xsi:type="dcterms:W3CDTF">2022-06-02T16:34:07Z</dcterms:created>
  <dcterms:modified xsi:type="dcterms:W3CDTF">2025-06-04T17:48:33Z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