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57" r:id="rId6"/>
    <p:sldId id="258" r:id="rId7"/>
    <p:sldId id="260" r:id="rId8"/>
    <p:sldId id="261" r:id="rId9"/>
    <p:sldId id="262" r:id="rId10"/>
    <p:sldId id="263" r:id="rId11"/>
    <p:sldId id="266" r:id="rId12"/>
    <p:sldId id="264" r:id="rId13"/>
    <p:sldId id="268" r:id="rId14"/>
    <p:sldId id="265" r:id="rId15"/>
    <p:sldId id="267" r:id="rId16"/>
    <p:sldId id="270" r:id="rId17"/>
    <p:sldId id="412" r:id="rId18"/>
    <p:sldId id="269" r:id="rId19"/>
    <p:sldId id="271" r:id="rId20"/>
    <p:sldId id="404" r:id="rId21"/>
    <p:sldId id="405" r:id="rId22"/>
    <p:sldId id="406" r:id="rId23"/>
    <p:sldId id="413" r:id="rId24"/>
    <p:sldId id="414" r:id="rId25"/>
    <p:sldId id="415" r:id="rId26"/>
    <p:sldId id="410" r:id="rId27"/>
    <p:sldId id="41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" userDrawn="1">
          <p15:clr>
            <a:srgbClr val="A4A3A4"/>
          </p15:clr>
        </p15:guide>
        <p15:guide id="2" pos="43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C44AEA-CA89-E018-EE1F-4B62A15B0216}" name="Miller, Tara M" initials="TM" userId="Miller, Tara M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56"/>
    <a:srgbClr val="009CDE"/>
    <a:srgbClr val="005EB8"/>
    <a:srgbClr val="0033A0"/>
    <a:srgbClr val="003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ACF75E-7C86-4503-B901-19F23B261DF9}" v="2" dt="2024-06-27T16:36:01.2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49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0" y="132"/>
      </p:cViewPr>
      <p:guideLst>
        <p:guide orient="horz" pos="408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ler, Tara M" userId="e5c87130-2549-4a62-be78-ea6611cf090a" providerId="ADAL" clId="{7BACF75E-7C86-4503-B901-19F23B261DF9}"/>
    <pc:docChg chg="custSel modSld">
      <pc:chgData name="Miller, Tara M" userId="e5c87130-2549-4a62-be78-ea6611cf090a" providerId="ADAL" clId="{7BACF75E-7C86-4503-B901-19F23B261DF9}" dt="2024-06-27T16:37:23.562" v="64" actId="1076"/>
      <pc:docMkLst>
        <pc:docMk/>
      </pc:docMkLst>
      <pc:sldChg chg="addSp delSp modSp mod delAnim modAnim">
        <pc:chgData name="Miller, Tara M" userId="e5c87130-2549-4a62-be78-ea6611cf090a" providerId="ADAL" clId="{7BACF75E-7C86-4503-B901-19F23B261DF9}" dt="2024-06-27T16:37:23.562" v="64" actId="1076"/>
        <pc:sldMkLst>
          <pc:docMk/>
          <pc:sldMk cId="1840667073" sldId="260"/>
        </pc:sldMkLst>
        <pc:spChg chg="add del mod">
          <ac:chgData name="Miller, Tara M" userId="e5c87130-2549-4a62-be78-ea6611cf090a" providerId="ADAL" clId="{7BACF75E-7C86-4503-B901-19F23B261DF9}" dt="2024-06-27T16:34:08.066" v="1"/>
          <ac:spMkLst>
            <pc:docMk/>
            <pc:sldMk cId="1840667073" sldId="260"/>
            <ac:spMk id="12" creationId="{927CDAFC-547C-C31A-818F-3E20C995C62A}"/>
          </ac:spMkLst>
        </pc:spChg>
        <pc:spChg chg="add mod">
          <ac:chgData name="Miller, Tara M" userId="e5c87130-2549-4a62-be78-ea6611cf090a" providerId="ADAL" clId="{7BACF75E-7C86-4503-B901-19F23B261DF9}" dt="2024-06-27T16:37:23.562" v="64" actId="1076"/>
          <ac:spMkLst>
            <pc:docMk/>
            <pc:sldMk cId="1840667073" sldId="260"/>
            <ac:spMk id="15" creationId="{558AED6C-AF3C-4A30-A050-5DD757582B86}"/>
          </ac:spMkLst>
        </pc:spChg>
        <pc:picChg chg="del">
          <ac:chgData name="Miller, Tara M" userId="e5c87130-2549-4a62-be78-ea6611cf090a" providerId="ADAL" clId="{7BACF75E-7C86-4503-B901-19F23B261DF9}" dt="2024-06-27T16:33:43.035" v="0" actId="478"/>
          <ac:picMkLst>
            <pc:docMk/>
            <pc:sldMk cId="1840667073" sldId="260"/>
            <ac:picMk id="4" creationId="{49810D9F-EDCA-C946-105E-0F701A228CAA}"/>
          </ac:picMkLst>
        </pc:picChg>
        <pc:picChg chg="add mod">
          <ac:chgData name="Miller, Tara M" userId="e5c87130-2549-4a62-be78-ea6611cf090a" providerId="ADAL" clId="{7BACF75E-7C86-4503-B901-19F23B261DF9}" dt="2024-06-27T16:34:23.005" v="4" actId="14100"/>
          <ac:picMkLst>
            <pc:docMk/>
            <pc:sldMk cId="1840667073" sldId="260"/>
            <ac:picMk id="14" creationId="{16AB8FCA-49C9-4824-7A8A-4518FB0CA9B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A7ABAB8-51E2-4ADC-AD33-EFD78BC3FC7D}" type="datetimeFigureOut">
              <a:rPr lang="en-US" smtClean="0"/>
              <a:pPr/>
              <a:t>6/27/2024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64DCDF09-BE07-4E38-9C67-639F540ADA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76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29367-8827-0E46-AD67-F462AE80EE3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833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A4186-D553-B787-32EB-40F19CC8C9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35CBB-8192-0A8A-801B-AD06220D6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8862E-7B83-EF5D-68D5-80F9DD0C5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ABE11D-C9D7-A8A5-2A91-B07F6352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4D7549-A2D7-313B-1E08-D48E0B919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920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B6A3E-F6D1-AD31-B7C6-8BD4E3B3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C149BA-6757-3B2A-D111-BD8981787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961AB-FA0C-F495-E7F0-BBA5232F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7DD09-0BCC-9972-CB72-FAEAF34B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40C72-866C-73AA-1E69-CE7BFBCCB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226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343CBA-F472-D51B-5633-FBE3769AC4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0C506-FEB6-0D97-89A9-1290947E55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8A870A-98D4-24AF-5B2A-4B8427290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BC10E-5D8D-95DB-EAEC-4A8AD1C89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756E0-E0FD-8AE2-7E84-BF04C4100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81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087FD-A4AD-43A2-73C4-320A6ACEB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26B9F-8843-9920-EF83-8E92954AA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6A6F9-C543-6447-AB8E-238EF8E6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943DB-560C-06A9-2F14-CB539840E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BDB9A-A51D-B0A6-64A9-69DD76DED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2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6591A-FB22-B1BE-80F2-D074F32C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5BFAAE-D3E1-4017-49A6-2CD3C45FD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1609EE-846C-E31F-66D6-0016E1D22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8D8EE-2CB0-3B17-0EBA-73491ED2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C2E13-449F-3247-93E1-ACB12DED2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6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E255-8856-901F-2BDB-642F82400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E4DF2-F2A5-824B-0E94-1B442F8F48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55C29C-774E-4741-EA77-2B0416BD6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1C889-FB28-BF9E-0D5A-7AD29848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515E7-DB6A-8765-0C70-322DC2899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D99CC-294D-7FEF-4AF5-117E3DBEF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57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FE0EC-7BFB-808D-E90E-E58AD2974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01C18-FDE2-8C45-538A-172EB1FDC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A4FA2F-53A0-F660-015E-FD3BBB2C6D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78492-4865-8CF5-7BD3-B72E0DE54E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DCC7D8-A75C-AB27-592D-62E0E16FC4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1B4FD1-50A0-ED0A-0E89-C677F7F4C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E8D7F-A307-1A98-A833-DF4622804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1ADAD9-594B-7C11-70DF-867B81A5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83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14F74-66AF-0D4D-BC94-ECE072241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F746D3-1ED2-D400-9FE1-8ACA7055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5E8B78-4725-E69D-2B86-EC7B8E19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93BFB0-4516-B389-DA1C-074B4CCA9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1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E0A4D-BD35-4DCE-D58A-DD9259A16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82DC5A-5BF5-C64D-DCE4-5F4271C0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629F0-B9BC-B14A-80EC-ED772B9E3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11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3FC2-A6D7-65C5-6525-7389E232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E527B-B916-449D-3393-C2845A3AA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282D4A-9E47-B191-1600-E6883EF297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852C7-C8CB-9E47-68D6-263F91A91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57F4DB-28B1-59BD-650C-418B70E13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97501-7D60-5A7E-361E-92696A497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499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9CA17-3C07-2738-73AD-0A4F49E5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86E4A-7767-EA66-5A35-C70ABEB95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F1CA30-1CC1-7AAF-DCB5-BD66FB430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BEF46-E432-B4BF-A7DF-DB4E8865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9E3C9-660A-48BB-8500-A73421117EF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A3F31-7876-5E9E-09EF-EACB09EFC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1E2571-B597-7DC2-7EF5-CF0D20F92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C0EA0-8506-497D-8B02-8DF9AFFEE9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0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F24FE0-DDFF-49F0-A994-D73D99629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0DB04-A4F9-43B5-601D-AA1A2CC658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91F409-30AF-8D53-5564-DE3AE2B08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2D9E3C9-660A-48BB-8500-A73421117EFE}" type="datetimeFigureOut">
              <a:rPr lang="en-US" smtClean="0"/>
              <a:pPr/>
              <a:t>6/27/2024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A3AD6C-B47E-C814-9853-644A206C4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427-8CE0-94AB-BA8B-549190706F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F0C0EA0-8506-497D-8B02-8DF9AFFEE9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2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5.png"/><Relationship Id="rId7" Type="http://schemas.openxmlformats.org/officeDocument/2006/relationships/image" Target="../media/image28.emf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11" Type="http://schemas.openxmlformats.org/officeDocument/2006/relationships/image" Target="../media/image32.emf"/><Relationship Id="rId5" Type="http://schemas.openxmlformats.org/officeDocument/2006/relationships/image" Target="../media/image26.png"/><Relationship Id="rId10" Type="http://schemas.openxmlformats.org/officeDocument/2006/relationships/image" Target="../media/image31.emf"/><Relationship Id="rId4" Type="http://schemas.openxmlformats.org/officeDocument/2006/relationships/image" Target="../media/image14.png"/><Relationship Id="rId9" Type="http://schemas.openxmlformats.org/officeDocument/2006/relationships/image" Target="../media/image3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givebsmh.org/" TargetMode="External"/><Relationship Id="rId13" Type="http://schemas.openxmlformats.org/officeDocument/2006/relationships/hyperlink" Target="https://www.facebook.com/mercyhealthfoundation" TargetMode="External"/><Relationship Id="rId3" Type="http://schemas.openxmlformats.org/officeDocument/2006/relationships/image" Target="../media/image14.png"/><Relationship Id="rId7" Type="http://schemas.openxmlformats.org/officeDocument/2006/relationships/hyperlink" Target="mailto:bsittason@mercy.com" TargetMode="External"/><Relationship Id="rId12" Type="http://schemas.openxmlformats.org/officeDocument/2006/relationships/image" Target="../media/image38.png"/><Relationship Id="rId2" Type="http://schemas.openxmlformats.org/officeDocument/2006/relationships/image" Target="../media/image5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lrigsby163@comcast.net" TargetMode="External"/><Relationship Id="rId11" Type="http://schemas.openxmlformats.org/officeDocument/2006/relationships/hyperlink" Target="https://www.facebook.com/BonSecoursFoundation/" TargetMode="External"/><Relationship Id="rId5" Type="http://schemas.openxmlformats.org/officeDocument/2006/relationships/hyperlink" Target="mailto:tjkoder@mercy.com" TargetMode="External"/><Relationship Id="rId15" Type="http://schemas.openxmlformats.org/officeDocument/2006/relationships/image" Target="../media/image40.png"/><Relationship Id="rId10" Type="http://schemas.openxmlformats.org/officeDocument/2006/relationships/hyperlink" Target="https://www.facebook.com/MercyHealthfoundation" TargetMode="External"/><Relationship Id="rId4" Type="http://schemas.openxmlformats.org/officeDocument/2006/relationships/hyperlink" Target="mailto:John.h.harris3rd@gmail.com" TargetMode="External"/><Relationship Id="rId9" Type="http://schemas.openxmlformats.org/officeDocument/2006/relationships/hyperlink" Target="https://www.youtube.com/@bonsecoursmercyhealthfound/playlists" TargetMode="External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9l4f8bT334?feature=oembed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0ECA24-1F72-3914-56DA-8FB56E17489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B157A06-06DA-D169-BA06-77AE2B53E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831" y="647700"/>
            <a:ext cx="4989185" cy="2097764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name, </a:t>
            </a:r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invite you to join our team.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C2C11F-F23D-D95A-232D-927BA07F1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7830" y="3067146"/>
            <a:ext cx="5339442" cy="1316595"/>
          </a:xfrm>
        </p:spPr>
        <p:txBody>
          <a:bodyPr>
            <a:noAutofit/>
          </a:bodyPr>
          <a:lstStyle/>
          <a:p>
            <a:pPr algn="l">
              <a:lnSpc>
                <a:spcPct val="110000"/>
              </a:lnSpc>
              <a:spcBef>
                <a:spcPts val="0"/>
              </a:spcBef>
            </a:pP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part of a collective impact. </a:t>
            </a:r>
            <a:b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improve millions of lives as a board member of our Foundation.</a:t>
            </a:r>
          </a:p>
        </p:txBody>
      </p:sp>
      <p:pic>
        <p:nvPicPr>
          <p:cNvPr id="14" name="Picture 1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0E94698-E0DD-97B4-9BFA-E21E40AF80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259" y="5593491"/>
            <a:ext cx="3379934" cy="4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20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797B2771-6732-6C7B-24A1-93DEDA7429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14" name="Picture 13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6EE85B4D-6AF1-64DD-FA94-489D9CCD7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" t="-3170" r="2503" b="7247"/>
          <a:stretch/>
        </p:blipFill>
        <p:spPr>
          <a:xfrm>
            <a:off x="-1374" y="1625601"/>
            <a:ext cx="12192001" cy="523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D22240-E251-975B-E892-056B053335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" y="1869686"/>
            <a:ext cx="3182115" cy="3917348"/>
          </a:xfrm>
          <a:prstGeom prst="rect">
            <a:avLst/>
          </a:prstGeom>
        </p:spPr>
      </p:pic>
      <p:pic>
        <p:nvPicPr>
          <p:cNvPr id="5" name="Picture 4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791915E7-2841-EBA3-8CB9-42C516EC43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0E5DF9-CE61-FC1D-FA3D-1F1A6BB9CC44}"/>
              </a:ext>
            </a:extLst>
          </p:cNvPr>
          <p:cNvSpPr txBox="1">
            <a:spLocks/>
          </p:cNvSpPr>
          <p:nvPr/>
        </p:nvSpPr>
        <p:spPr>
          <a:xfrm>
            <a:off x="569976" y="417468"/>
            <a:ext cx="1051560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674" y="3429000"/>
            <a:ext cx="6700902" cy="288645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Lives will be saved through the Foundation Awarded Match. It created energy among our board and community, giving a needed boost to our campaign for mobile mammography.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Erik Whaley</a:t>
            </a:r>
            <a:r>
              <a:rPr lang="en-US" sz="1800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, President</a:t>
            </a:r>
            <a:br>
              <a:rPr lang="en-US" sz="1800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Bon Secours St. Francis Foundation, Greenville, SC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97AE0B8-BB78-28B2-3F4E-438B54C51F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339" y="2855337"/>
            <a:ext cx="1375662" cy="3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113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and white gradient&#10;&#10;Description automatically generated">
            <a:extLst>
              <a:ext uri="{FF2B5EF4-FFF2-40B4-BE49-F238E27FC236}">
                <a16:creationId xmlns:a16="http://schemas.microsoft.com/office/drawing/2014/main" id="{7BC99888-4D45-9AB0-C42C-02A8837DF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8" name="Picture 7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ECEE86FD-3925-0C7E-FCDE-ECFE9D12DB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EEDAFEB-6C79-B7CA-AB0C-25995E387570}"/>
              </a:ext>
            </a:extLst>
          </p:cNvPr>
          <p:cNvSpPr txBox="1">
            <a:spLocks/>
          </p:cNvSpPr>
          <p:nvPr/>
        </p:nvSpPr>
        <p:spPr>
          <a:xfrm>
            <a:off x="569976" y="417468"/>
            <a:ext cx="1051560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45" y="1506071"/>
            <a:ext cx="10789024" cy="16315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9CDE"/>
                </a:solidFill>
              </a:rPr>
              <a:t>Community Health Fund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Allocates approximately $1 million annually for non-clinical efforts to address social determinants of health. Programs are implemented through partnerships with local nonprofits.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326FA-5EB3-1692-7161-40A51FB94FA2}"/>
              </a:ext>
            </a:extLst>
          </p:cNvPr>
          <p:cNvSpPr txBox="1">
            <a:spLocks/>
          </p:cNvSpPr>
          <p:nvPr/>
        </p:nvSpPr>
        <p:spPr>
          <a:xfrm>
            <a:off x="616145" y="3018050"/>
            <a:ext cx="10336336" cy="2931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756"/>
                </a:solidFill>
                <a:latin typeface="Arial" panose="020B0604020202020204" pitchFamily="34" charset="0"/>
              </a:rPr>
              <a:t>2023 impacts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Cincinnati – Women Helping Women: Hospital response for survivors of domestic violence 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and sexual assault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Greenville – United Ministries: Housing and support for people experiencing homelessness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Paducah – Paducah Area Transit and Heart USA: Address transportation barriers in rural counties</a:t>
            </a:r>
          </a:p>
        </p:txBody>
      </p:sp>
    </p:spTree>
    <p:extLst>
      <p:ext uri="{BB962C8B-B14F-4D97-AF65-F5344CB8AC3E}">
        <p14:creationId xmlns:p14="http://schemas.microsoft.com/office/powerpoint/2010/main" val="958362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gradient&#10;&#10;Description automatically generated">
            <a:extLst>
              <a:ext uri="{FF2B5EF4-FFF2-40B4-BE49-F238E27FC236}">
                <a16:creationId xmlns:a16="http://schemas.microsoft.com/office/drawing/2014/main" id="{7C7715CF-6D2C-C71C-F0AE-5F69B80FC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7" name="Picture 6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060975B7-9139-EF4A-AE23-BDA75F4706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" t="-3170" r="2503" b="7247"/>
          <a:stretch/>
        </p:blipFill>
        <p:spPr>
          <a:xfrm>
            <a:off x="-1374" y="1625601"/>
            <a:ext cx="12192001" cy="5232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797A13-7EF8-07F2-FD1B-83254734FB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92" t="891" r="433" b="45"/>
          <a:stretch/>
        </p:blipFill>
        <p:spPr>
          <a:xfrm>
            <a:off x="685801" y="1869685"/>
            <a:ext cx="3174999" cy="391734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20367A-3FBB-B5DF-3456-4ED4C938E869}"/>
              </a:ext>
            </a:extLst>
          </p:cNvPr>
          <p:cNvSpPr txBox="1">
            <a:spLocks/>
          </p:cNvSpPr>
          <p:nvPr/>
        </p:nvSpPr>
        <p:spPr>
          <a:xfrm>
            <a:off x="569976" y="417468"/>
            <a:ext cx="1051560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635DE3B-96FE-DBD8-6B1F-6860A509B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7559" y="3484880"/>
            <a:ext cx="6934198" cy="305461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Funding for </a:t>
            </a: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local partnerships </a:t>
            </a:r>
            <a:b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has helped address a spectrum of </a:t>
            </a:r>
            <a:b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social challenges and factors that impact </a:t>
            </a:r>
            <a:b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our patients and communities.   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Kendra Smith</a:t>
            </a:r>
            <a:r>
              <a:rPr lang="en-US" sz="1800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Vice President</a:t>
            </a:r>
            <a:br>
              <a:rPr lang="en-US" sz="1800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BSMH Community Health, </a:t>
            </a:r>
            <a:r>
              <a:rPr lang="en-US" sz="1800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Toledo, OH</a:t>
            </a:r>
            <a:endParaRPr lang="en-US" sz="1800" dirty="0">
              <a:solidFill>
                <a:srgbClr val="00B0F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939571A-0052-F480-B779-47E1A018ED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6339" y="2855337"/>
            <a:ext cx="1375662" cy="32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80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gradient&#10;&#10;Description automatically generated">
            <a:extLst>
              <a:ext uri="{FF2B5EF4-FFF2-40B4-BE49-F238E27FC236}">
                <a16:creationId xmlns:a16="http://schemas.microsoft.com/office/drawing/2014/main" id="{E7F6AEA3-AAF1-D58B-3FF8-CE9B710836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DC52E-8D6C-0027-5CA3-8F46F9B5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456" y="407587"/>
            <a:ext cx="11506200" cy="88993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The future: Our aspirational goals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E528D1-9C7D-766F-9DFF-F055E05966D6}"/>
              </a:ext>
            </a:extLst>
          </p:cNvPr>
          <p:cNvSpPr txBox="1"/>
          <p:nvPr/>
        </p:nvSpPr>
        <p:spPr>
          <a:xfrm>
            <a:off x="600456" y="1163602"/>
            <a:ext cx="11591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92D050"/>
                </a:solidFill>
                <a:latin typeface="Arial" panose="020B0604020202020204" pitchFamily="34" charset="0"/>
              </a:rPr>
              <a:t>2024-2028 Strategic Plan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C2E97D-562B-05FA-CA90-9B526261DB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9760" y="1610580"/>
            <a:ext cx="8241792" cy="4676889"/>
          </a:xfrm>
          <a:prstGeom prst="rect">
            <a:avLst/>
          </a:prstGeom>
        </p:spPr>
      </p:pic>
      <p:pic>
        <p:nvPicPr>
          <p:cNvPr id="11" name="Picture 10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211BD46A-8FED-E9ED-4424-0BA978C8C8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80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595D2F6D-9C7E-0E84-60F7-2DC31D049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5" name="Picture 4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6421392E-7083-F024-F084-229542A25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DC52E-8D6C-0027-5CA3-8F46F9B5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28119"/>
            <a:ext cx="10515600" cy="889934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The future: Our aspirational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5" y="1670963"/>
            <a:ext cx="10789023" cy="3122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9CDE"/>
                </a:solidFill>
                <a:cs typeface="Arial" panose="020B0604020202020204" pitchFamily="34" charset="0"/>
              </a:rPr>
              <a:t>Raise $500 million by 2028</a:t>
            </a:r>
          </a:p>
          <a:p>
            <a:pPr marL="238125" indent="0">
              <a:buNone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$10 million increase in annual fundraising (from $90 - $100 million)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009CD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Increase $500,000+ transformational gifts </a:t>
            </a:r>
          </a:p>
          <a:p>
            <a:pPr marL="236538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Current average: 24 per year</a:t>
            </a:r>
          </a:p>
          <a:p>
            <a:pPr marL="693738" lvl="1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19 gifts from organizations</a:t>
            </a:r>
          </a:p>
          <a:p>
            <a:pPr marL="693738" lvl="1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5 gifts from individuals</a:t>
            </a:r>
          </a:p>
          <a:p>
            <a:pPr marL="466725">
              <a:buFont typeface="Wingdings" panose="05000000000000000000" pitchFamily="2" charset="2"/>
              <a:buChar char="Ø"/>
              <a:tabLst>
                <a:tab pos="520700" algn="l"/>
              </a:tabLst>
            </a:pP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6725">
              <a:buFont typeface="Wingdings" panose="05000000000000000000" pitchFamily="2" charset="2"/>
              <a:buChar char="Ø"/>
              <a:tabLst>
                <a:tab pos="520700" algn="l"/>
              </a:tabLst>
            </a:pP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188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595D2F6D-9C7E-0E84-60F7-2DC31D049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5" name="Picture 4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6421392E-7083-F024-F084-229542A252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DC52E-8D6C-0027-5CA3-8F46F9B5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428119"/>
            <a:ext cx="10515600" cy="889934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The future: Our aspirational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360" y="1581750"/>
            <a:ext cx="10789023" cy="4118010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520700" algn="l"/>
              </a:tabLst>
            </a:pPr>
            <a:r>
              <a:rPr lang="en-US" sz="2000" b="1" dirty="0">
                <a:solidFill>
                  <a:srgbClr val="009CD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Increase fundraising for ministry-wide priority initiatives</a:t>
            </a:r>
            <a:endParaRPr lang="en-US" sz="2000" b="1" dirty="0">
              <a:solidFill>
                <a:srgbClr val="009CDE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8125" indent="0">
              <a:buNone/>
              <a:tabLst>
                <a:tab pos="5207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Equitable access to care</a:t>
            </a:r>
          </a:p>
          <a:p>
            <a:pPr marL="238125" indent="0">
              <a:buNone/>
              <a:tabLst>
                <a:tab pos="5207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Healthcare improvements and advancements</a:t>
            </a:r>
          </a:p>
          <a:p>
            <a:pPr marL="238125" indent="0">
              <a:buNone/>
              <a:tabLst>
                <a:tab pos="5207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Associate wellbeing</a:t>
            </a:r>
          </a:p>
          <a:p>
            <a:pPr marL="238125" indent="0">
              <a:buNone/>
              <a:tabLst>
                <a:tab pos="5207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•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Expanded community health services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en-US" sz="2000" b="1" dirty="0">
                <a:solidFill>
                  <a:srgbClr val="009CDE"/>
                </a:solidFill>
                <a:cs typeface="Arial" panose="020B0604020202020204" pitchFamily="34" charset="0"/>
              </a:rPr>
              <a:t>100% of board members actively build and strengthen relationships with donors and prospective donors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2800"/>
              </a:spcBef>
              <a:buNone/>
            </a:pPr>
            <a:r>
              <a:rPr lang="en-US" sz="2000" b="1" dirty="0">
                <a:solidFill>
                  <a:srgbClr val="009CDE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 the BEST – a national leader in healthcare philanthropy</a:t>
            </a: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66725">
              <a:buFont typeface="Wingdings" panose="05000000000000000000" pitchFamily="2" charset="2"/>
              <a:buChar char="Ø"/>
              <a:tabLst>
                <a:tab pos="520700" algn="l"/>
              </a:tabLst>
            </a:pPr>
            <a:endParaRPr lang="en-US" sz="2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904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7758B171-E67F-8BA3-1AF4-201AD1A48C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5" name="Picture 4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F454743E-12F0-ACE1-A98E-B6EE439E59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BE569A9-0DB1-E63A-3AAF-A51203D366E8}"/>
              </a:ext>
            </a:extLst>
          </p:cNvPr>
          <p:cNvSpPr txBox="1">
            <a:spLocks/>
          </p:cNvSpPr>
          <p:nvPr/>
        </p:nvSpPr>
        <p:spPr>
          <a:xfrm>
            <a:off x="594360" y="428119"/>
            <a:ext cx="1051560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The future: Our aspirational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7" y="1554837"/>
            <a:ext cx="10636504" cy="4398923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9CDE"/>
                </a:solidFill>
                <a:cs typeface="Arial" panose="020B0604020202020204" pitchFamily="34" charset="0"/>
              </a:rPr>
              <a:t>By increasing fundraising revenue, BSMH can:</a:t>
            </a:r>
          </a:p>
          <a:p>
            <a:pPr marL="688975" marR="0" lvl="0" indent="-339725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Open free/low-cost mobile and school clinics in neighborhoods that lack health care</a:t>
            </a:r>
          </a:p>
          <a:p>
            <a:pPr marL="688975" marR="0" lvl="0" indent="-339725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Innovate nursing with virtual and hybrid roles and tech-enablement (equipment finders, rover charting, medication administration)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688975" marR="0" lvl="0" indent="-339725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Provide healthy food and transportation assistance to address people’s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social determinants of health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688975" marR="0" lvl="0" indent="-339725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Help people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in need access health care to prevent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sepsis, treat high blood pressure and have a healthy pregnancy and delivery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688975" marR="0" lvl="0" indent="-339725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Increase forensic nursing for victims of sexual assault and domestic violence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158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8C9B0E6F-425E-33BA-D270-D6D61D8915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CA7E44C7-C047-7AE1-38A0-2C7B6C44AB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A7BC9B-0A18-124F-A582-5B3C3C39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822" y="506670"/>
            <a:ext cx="2992626" cy="702947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Who we are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6F99BC50-B4B4-4BA6-8822-CA87CAC80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5534" y="502278"/>
            <a:ext cx="4397781" cy="571711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19118452-AE03-47DB-8149-AF67387B4789}"/>
              </a:ext>
            </a:extLst>
          </p:cNvPr>
          <p:cNvSpPr txBox="1"/>
          <p:nvPr/>
        </p:nvSpPr>
        <p:spPr>
          <a:xfrm>
            <a:off x="624158" y="1453432"/>
            <a:ext cx="4635258" cy="5770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b="1" dirty="0">
                <a:solidFill>
                  <a:srgbClr val="005EB8"/>
                </a:solidFill>
                <a:latin typeface="Arial" panose="020B0604020202020204" pitchFamily="34" charset="0"/>
              </a:rPr>
              <a:t>FIFTH LARGEST U.S. </a:t>
            </a:r>
            <a:r>
              <a:rPr lang="en-US" sz="1400" dirty="0">
                <a:solidFill>
                  <a:srgbClr val="414042"/>
                </a:solidFill>
                <a:latin typeface="Arial" panose="020B0604020202020204" pitchFamily="34" charset="0"/>
              </a:rPr>
              <a:t>Catholic health care system;  </a:t>
            </a:r>
            <a:endParaRPr lang="en-US" sz="1600" dirty="0">
              <a:solidFill>
                <a:srgbClr val="414042"/>
              </a:solidFill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rgbClr val="414042"/>
                </a:solidFill>
                <a:latin typeface="Arial" panose="020B0604020202020204" pitchFamily="34" charset="0"/>
              </a:rPr>
              <a:t>the</a:t>
            </a:r>
            <a:r>
              <a:rPr lang="en-US" sz="1400" b="1" dirty="0">
                <a:solidFill>
                  <a:srgbClr val="005EB8"/>
                </a:solidFill>
                <a:latin typeface="Arial" panose="020B0604020202020204" pitchFamily="34" charset="0"/>
              </a:rPr>
              <a:t> </a:t>
            </a:r>
            <a:r>
              <a:rPr lang="en-US" sz="1600" b="1" dirty="0">
                <a:solidFill>
                  <a:srgbClr val="005EB8"/>
                </a:solidFill>
                <a:latin typeface="Arial" panose="020B0604020202020204" pitchFamily="34" charset="0"/>
              </a:rPr>
              <a:t>LARGEST</a:t>
            </a:r>
            <a:r>
              <a:rPr lang="en-US" sz="1400" b="1" dirty="0">
                <a:solidFill>
                  <a:srgbClr val="005EB8"/>
                </a:solidFill>
                <a:latin typeface="Arial" panose="020B0604020202020204" pitchFamily="34" charset="0"/>
              </a:rPr>
              <a:t> </a:t>
            </a:r>
            <a:r>
              <a:rPr lang="en-US" sz="1400" dirty="0">
                <a:solidFill>
                  <a:srgbClr val="414042"/>
                </a:solidFill>
                <a:latin typeface="Arial" panose="020B0604020202020204" pitchFamily="34" charset="0"/>
              </a:rPr>
              <a:t>not-for-profit private provider in Ireland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373E41-4CE0-4585-87AE-CFADCC2D0136}"/>
              </a:ext>
            </a:extLst>
          </p:cNvPr>
          <p:cNvSpPr txBox="1"/>
          <p:nvPr/>
        </p:nvSpPr>
        <p:spPr>
          <a:xfrm>
            <a:off x="623076" y="2082858"/>
            <a:ext cx="5960599" cy="5234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MORE THAN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5EB8"/>
                </a:solidFill>
                <a:latin typeface="Arial" panose="020B0604020202020204" pitchFamily="34" charset="0"/>
              </a:rPr>
              <a:t>1,200</a:t>
            </a:r>
            <a:r>
              <a:rPr lang="en-US" sz="1600" dirty="0">
                <a:solidFill>
                  <a:srgbClr val="0033A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SITES OF CARE              IN THE US</a:t>
            </a:r>
          </a:p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	                                                           AND IRELAND</a:t>
            </a:r>
          </a:p>
          <a:p>
            <a:endParaRPr lang="en-US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F22C926-47B3-4260-B2E7-068BE5DB61D6}"/>
              </a:ext>
            </a:extLst>
          </p:cNvPr>
          <p:cNvSpPr txBox="1"/>
          <p:nvPr/>
        </p:nvSpPr>
        <p:spPr>
          <a:xfrm>
            <a:off x="1523963" y="2834111"/>
            <a:ext cx="4986204" cy="64421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414042"/>
                </a:solidFill>
                <a:latin typeface="Arial" panose="020B0604020202020204" pitchFamily="34" charset="0"/>
              </a:rPr>
              <a:t>Approximately</a:t>
            </a:r>
            <a:r>
              <a:rPr lang="en-US" sz="2000" dirty="0">
                <a:solidFill>
                  <a:srgbClr val="414042"/>
                </a:solidFill>
                <a:latin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005EB8"/>
                </a:solidFill>
                <a:latin typeface="Arial" panose="020B0604020202020204" pitchFamily="34" charset="0"/>
              </a:rPr>
              <a:t>$13 BILLION</a:t>
            </a:r>
          </a:p>
          <a:p>
            <a:pPr>
              <a:lnSpc>
                <a:spcPct val="85000"/>
              </a:lnSpc>
            </a:pPr>
            <a:r>
              <a:rPr lang="en-US" sz="2000" dirty="0">
                <a:solidFill>
                  <a:srgbClr val="414042"/>
                </a:solidFill>
                <a:latin typeface="Arial" panose="020B0604020202020204" pitchFamily="34" charset="0"/>
              </a:rPr>
              <a:t>in proforma net operating revenue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772781-FF43-43AC-B4F5-3CC389AA35EF}"/>
              </a:ext>
            </a:extLst>
          </p:cNvPr>
          <p:cNvSpPr txBox="1"/>
          <p:nvPr/>
        </p:nvSpPr>
        <p:spPr>
          <a:xfrm>
            <a:off x="623076" y="3654996"/>
            <a:ext cx="4833107" cy="6177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414042"/>
                </a:solidFill>
                <a:latin typeface="Arial" panose="020B0604020202020204" pitchFamily="34" charset="0"/>
              </a:rPr>
              <a:t>MORE THAN </a:t>
            </a:r>
            <a:r>
              <a:rPr lang="en-US" sz="2400" b="1" dirty="0">
                <a:solidFill>
                  <a:srgbClr val="005EB8"/>
                </a:solidFill>
                <a:latin typeface="Arial" panose="020B0604020202020204" pitchFamily="34" charset="0"/>
              </a:rPr>
              <a:t>$600 MILLION </a:t>
            </a: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IN ANNUAL</a:t>
            </a:r>
          </a:p>
          <a:p>
            <a:pPr>
              <a:lnSpc>
                <a:spcPct val="80000"/>
              </a:lnSpc>
            </a:pP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COMMUNITY BENEFITS ACROSS </a:t>
            </a:r>
            <a:r>
              <a:rPr lang="en-US" sz="2000" dirty="0">
                <a:solidFill>
                  <a:srgbClr val="414042"/>
                </a:solidFill>
                <a:latin typeface="Arial" panose="020B0604020202020204" pitchFamily="34" charset="0"/>
              </a:rPr>
              <a:t>5</a:t>
            </a: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 STATES</a:t>
            </a:r>
          </a:p>
          <a:p>
            <a:endParaRPr lang="en-US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A6FC3D6-78AF-4956-8854-D0FB8332923B}"/>
              </a:ext>
            </a:extLst>
          </p:cNvPr>
          <p:cNvCxnSpPr>
            <a:cxnSpLocks/>
          </p:cNvCxnSpPr>
          <p:nvPr/>
        </p:nvCxnSpPr>
        <p:spPr>
          <a:xfrm>
            <a:off x="690792" y="2035567"/>
            <a:ext cx="5608408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E15002-665F-4877-AD1C-148573909E43}"/>
              </a:ext>
            </a:extLst>
          </p:cNvPr>
          <p:cNvCxnSpPr>
            <a:cxnSpLocks/>
          </p:cNvCxnSpPr>
          <p:nvPr/>
        </p:nvCxnSpPr>
        <p:spPr>
          <a:xfrm>
            <a:off x="5194048" y="1343826"/>
            <a:ext cx="0" cy="70026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7EBFEF-9D04-498B-8879-786FD3ED2C74}"/>
              </a:ext>
            </a:extLst>
          </p:cNvPr>
          <p:cNvCxnSpPr>
            <a:cxnSpLocks/>
          </p:cNvCxnSpPr>
          <p:nvPr/>
        </p:nvCxnSpPr>
        <p:spPr>
          <a:xfrm>
            <a:off x="1476616" y="2717027"/>
            <a:ext cx="0" cy="885017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C4D7CC-FAF3-4CC1-A0E7-70487CD20DB8}"/>
              </a:ext>
            </a:extLst>
          </p:cNvPr>
          <p:cNvCxnSpPr>
            <a:cxnSpLocks/>
          </p:cNvCxnSpPr>
          <p:nvPr/>
        </p:nvCxnSpPr>
        <p:spPr>
          <a:xfrm>
            <a:off x="677167" y="2689479"/>
            <a:ext cx="5700517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21C90BD-7C10-43DA-8F0B-39F151183367}"/>
              </a:ext>
            </a:extLst>
          </p:cNvPr>
          <p:cNvCxnSpPr>
            <a:cxnSpLocks/>
          </p:cNvCxnSpPr>
          <p:nvPr/>
        </p:nvCxnSpPr>
        <p:spPr>
          <a:xfrm>
            <a:off x="5450398" y="3637039"/>
            <a:ext cx="2209" cy="726825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11022EAF-FDEE-4453-8C7C-82000EF4493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6304" y="2125240"/>
            <a:ext cx="519217" cy="46577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43D3463-94CB-49F4-9CBA-1E23D353E7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832" y="2795673"/>
            <a:ext cx="594810" cy="73243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58C9C14-1539-4BC2-A5F3-B882C054A2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101" y="3676394"/>
            <a:ext cx="600562" cy="61325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3F86BB24-6E90-437A-A827-D3D0A8CBF80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074" y="1330590"/>
            <a:ext cx="525302" cy="64725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62143C91-E079-4EA7-A4A7-8E381120EA72}"/>
              </a:ext>
            </a:extLst>
          </p:cNvPr>
          <p:cNvSpPr txBox="1"/>
          <p:nvPr/>
        </p:nvSpPr>
        <p:spPr>
          <a:xfrm>
            <a:off x="1602585" y="4508212"/>
            <a:ext cx="2958587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3600" b="1" dirty="0">
                <a:solidFill>
                  <a:srgbClr val="005EB8"/>
                </a:solidFill>
                <a:latin typeface="Arial" panose="020B0604020202020204" pitchFamily="34" charset="0"/>
              </a:rPr>
              <a:t>49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0DDB215-9C60-404C-94FD-2248A03F988A}"/>
              </a:ext>
            </a:extLst>
          </p:cNvPr>
          <p:cNvSpPr/>
          <p:nvPr/>
        </p:nvSpPr>
        <p:spPr>
          <a:xfrm>
            <a:off x="2231812" y="4538856"/>
            <a:ext cx="23798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414042"/>
                </a:solidFill>
                <a:latin typeface="Arial" panose="020B0604020202020204" pitchFamily="34" charset="0"/>
              </a:rPr>
              <a:t>HOSPITALS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3A0A237-F50D-40AD-9069-07B4340EB4B6}"/>
              </a:ext>
            </a:extLst>
          </p:cNvPr>
          <p:cNvSpPr txBox="1"/>
          <p:nvPr/>
        </p:nvSpPr>
        <p:spPr>
          <a:xfrm>
            <a:off x="688061" y="5209041"/>
            <a:ext cx="3210701" cy="9197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b="1" dirty="0">
                <a:solidFill>
                  <a:srgbClr val="005EB8"/>
                </a:solidFill>
                <a:latin typeface="Arial" panose="020B0604020202020204" pitchFamily="34" charset="0"/>
              </a:rPr>
              <a:t>3,000</a:t>
            </a:r>
            <a:r>
              <a:rPr lang="en-US" sz="1600" dirty="0">
                <a:solidFill>
                  <a:schemeClr val="tx2"/>
                </a:solidFill>
                <a:latin typeface="Arial" panose="020B0604020202020204" pitchFamily="34" charset="0"/>
              </a:rPr>
              <a:t>*</a:t>
            </a:r>
            <a:r>
              <a:rPr lang="en-US" sz="1600" dirty="0">
                <a:solidFill>
                  <a:srgbClr val="0033A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PROVIDERS IN THE US</a:t>
            </a:r>
            <a:b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</a:br>
            <a:r>
              <a:rPr lang="en-US" sz="1600" b="1" dirty="0">
                <a:solidFill>
                  <a:srgbClr val="005EB8"/>
                </a:solidFill>
                <a:latin typeface="Arial" panose="020B0604020202020204" pitchFamily="34" charset="0"/>
              </a:rPr>
              <a:t>450</a:t>
            </a: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CONSULTANTS IN IRELAND</a:t>
            </a:r>
          </a:p>
          <a:p>
            <a:pPr algn="r"/>
            <a:r>
              <a:rPr lang="en-US" sz="1600" b="1" dirty="0">
                <a:solidFill>
                  <a:srgbClr val="0033A0"/>
                </a:solidFill>
                <a:latin typeface="Arial" panose="020B0604020202020204" pitchFamily="34" charset="0"/>
              </a:rPr>
              <a:t>	</a:t>
            </a:r>
            <a:r>
              <a:rPr lang="en-US" sz="1600" b="1" dirty="0">
                <a:solidFill>
                  <a:srgbClr val="005EB8"/>
                </a:solidFill>
                <a:latin typeface="Arial" panose="020B0604020202020204" pitchFamily="34" charset="0"/>
              </a:rPr>
              <a:t>60,000</a:t>
            </a:r>
            <a:r>
              <a:rPr lang="en-US" sz="1600" b="1" dirty="0">
                <a:solidFill>
                  <a:srgbClr val="0033A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414042"/>
                </a:solidFill>
                <a:latin typeface="Arial" panose="020B0604020202020204" pitchFamily="34" charset="0"/>
              </a:rPr>
              <a:t>TOTAL ASSOCIATES</a:t>
            </a:r>
          </a:p>
          <a:p>
            <a:endParaRPr lang="en-US" sz="9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31EA4A-9493-4630-9E50-1CB8E0C3049A}"/>
              </a:ext>
            </a:extLst>
          </p:cNvPr>
          <p:cNvCxnSpPr>
            <a:cxnSpLocks/>
          </p:cNvCxnSpPr>
          <p:nvPr/>
        </p:nvCxnSpPr>
        <p:spPr>
          <a:xfrm>
            <a:off x="4042832" y="5130529"/>
            <a:ext cx="2209" cy="90383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38962CE-A040-4980-ABD7-C44120389154}"/>
              </a:ext>
            </a:extLst>
          </p:cNvPr>
          <p:cNvCxnSpPr>
            <a:cxnSpLocks/>
          </p:cNvCxnSpPr>
          <p:nvPr/>
        </p:nvCxnSpPr>
        <p:spPr>
          <a:xfrm>
            <a:off x="1559162" y="4399154"/>
            <a:ext cx="0" cy="722008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9689E38-6A4D-4C4B-ABAD-28EB3E6B51D4}"/>
              </a:ext>
            </a:extLst>
          </p:cNvPr>
          <p:cNvCxnSpPr>
            <a:cxnSpLocks/>
          </p:cNvCxnSpPr>
          <p:nvPr/>
        </p:nvCxnSpPr>
        <p:spPr>
          <a:xfrm flipV="1">
            <a:off x="683327" y="5121162"/>
            <a:ext cx="5615873" cy="15239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0A282444-7984-4AE6-8575-030984DF19CC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036" y="4470633"/>
            <a:ext cx="627162" cy="57092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0045D59-97F2-4B27-BA84-26B9EF165A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6003" y="5205309"/>
            <a:ext cx="899273" cy="734696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AC002DFE-9184-488E-8575-C2D998780A7E}"/>
              </a:ext>
            </a:extLst>
          </p:cNvPr>
          <p:cNvCxnSpPr>
            <a:cxnSpLocks/>
          </p:cNvCxnSpPr>
          <p:nvPr/>
        </p:nvCxnSpPr>
        <p:spPr>
          <a:xfrm>
            <a:off x="690792" y="4378073"/>
            <a:ext cx="5468907" cy="1469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18A73FE-2B4B-4411-8C92-58E722939170}"/>
              </a:ext>
            </a:extLst>
          </p:cNvPr>
          <p:cNvCxnSpPr>
            <a:cxnSpLocks/>
          </p:cNvCxnSpPr>
          <p:nvPr/>
        </p:nvCxnSpPr>
        <p:spPr>
          <a:xfrm>
            <a:off x="690792" y="3625481"/>
            <a:ext cx="5461871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1F8C1E78-97AC-4291-90D4-D0E1547B5326}"/>
              </a:ext>
            </a:extLst>
          </p:cNvPr>
          <p:cNvSpPr txBox="1"/>
          <p:nvPr/>
        </p:nvSpPr>
        <p:spPr>
          <a:xfrm>
            <a:off x="5200051" y="5359881"/>
            <a:ext cx="138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</a:rPr>
              <a:t>*BSMH Medical Group physicians and APCs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C1FA9C-0452-C4CD-91D4-75D5E48317B6}"/>
              </a:ext>
            </a:extLst>
          </p:cNvPr>
          <p:cNvSpPr txBox="1"/>
          <p:nvPr/>
        </p:nvSpPr>
        <p:spPr>
          <a:xfrm>
            <a:off x="10972058" y="6526753"/>
            <a:ext cx="13215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solidFill>
                  <a:srgbClr val="009CDE"/>
                </a:solidFill>
                <a:latin typeface="Arial" panose="020B0604020202020204" pitchFamily="34" charset="0"/>
              </a:rPr>
              <a:t> updated 01/24</a:t>
            </a:r>
          </a:p>
        </p:txBody>
      </p:sp>
      <p:pic>
        <p:nvPicPr>
          <p:cNvPr id="22" name="Picture 21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42861B0B-11C0-633F-BE5F-4AEB93285F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039" y="858142"/>
            <a:ext cx="2049215" cy="41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98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gradient&#10;&#10;Description automatically generated">
            <a:extLst>
              <a:ext uri="{FF2B5EF4-FFF2-40B4-BE49-F238E27FC236}">
                <a16:creationId xmlns:a16="http://schemas.microsoft.com/office/drawing/2014/main" id="{313EBF96-5309-41BF-6F2E-9E0ECEEAD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48" name="Picture 47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FF8B2C1F-4054-A5EC-11F4-8A00DE1F1C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1873A7FB-0BED-9C80-5081-2084EC8EDAD3}"/>
              </a:ext>
            </a:extLst>
          </p:cNvPr>
          <p:cNvSpPr txBox="1">
            <a:spLocks/>
          </p:cNvSpPr>
          <p:nvPr/>
        </p:nvSpPr>
        <p:spPr>
          <a:xfrm>
            <a:off x="591822" y="506670"/>
            <a:ext cx="2992626" cy="7029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Who we 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AABE11-B50A-08DD-F60E-239C98AEADD9}"/>
              </a:ext>
            </a:extLst>
          </p:cNvPr>
          <p:cNvSpPr txBox="1"/>
          <p:nvPr/>
        </p:nvSpPr>
        <p:spPr>
          <a:xfrm>
            <a:off x="624163" y="3002909"/>
            <a:ext cx="338826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</a:rPr>
              <a:t>BSMH Foundation </a:t>
            </a:r>
            <a:b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</a:rPr>
            </a:b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</a:rPr>
              <a:t>Board of Directors</a:t>
            </a:r>
            <a:endParaRPr lang="en-US" sz="2000" dirty="0">
              <a:latin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Ministry-wide / multi-market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fundraising and initiatives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Develop and approve policies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Funding distributions from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system Foundation</a:t>
            </a:r>
          </a:p>
          <a:p>
            <a:pPr>
              <a:spcAft>
                <a:spcPts val="1200"/>
              </a:spcAft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Oversee $370 million in Foundation assets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F2E7DE-CB39-906D-09DC-0B3ECCBE4299}"/>
              </a:ext>
            </a:extLst>
          </p:cNvPr>
          <p:cNvSpPr txBox="1"/>
          <p:nvPr/>
        </p:nvSpPr>
        <p:spPr>
          <a:xfrm>
            <a:off x="3844407" y="3002909"/>
            <a:ext cx="19405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</a:rPr>
              <a:t>Market Foundation Boards</a:t>
            </a:r>
          </a:p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Local fundraising, initiatives and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funding distributions</a:t>
            </a:r>
          </a:p>
        </p:txBody>
      </p:sp>
      <p:pic>
        <p:nvPicPr>
          <p:cNvPr id="22" name="Graphic 21" descr="Building outline">
            <a:extLst>
              <a:ext uri="{FF2B5EF4-FFF2-40B4-BE49-F238E27FC236}">
                <a16:creationId xmlns:a16="http://schemas.microsoft.com/office/drawing/2014/main" id="{8A7A17F5-4D1F-29AA-110A-3D071AEB46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64" y="1716287"/>
            <a:ext cx="1263085" cy="126308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B9A70C-DEA9-736E-7F51-62958EBD0ADA}"/>
              </a:ext>
            </a:extLst>
          </p:cNvPr>
          <p:cNvCxnSpPr>
            <a:cxnSpLocks/>
          </p:cNvCxnSpPr>
          <p:nvPr/>
        </p:nvCxnSpPr>
        <p:spPr>
          <a:xfrm>
            <a:off x="3672604" y="1616111"/>
            <a:ext cx="0" cy="392108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D2C2CA1-81CE-5389-CC32-519955EC5CEA}"/>
              </a:ext>
            </a:extLst>
          </p:cNvPr>
          <p:cNvCxnSpPr>
            <a:cxnSpLocks/>
          </p:cNvCxnSpPr>
          <p:nvPr/>
        </p:nvCxnSpPr>
        <p:spPr>
          <a:xfrm>
            <a:off x="3672604" y="1616111"/>
            <a:ext cx="701317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69F560D6-6D2B-09B3-0736-FD976E9D8F3E}"/>
              </a:ext>
            </a:extLst>
          </p:cNvPr>
          <p:cNvCxnSpPr>
            <a:cxnSpLocks/>
          </p:cNvCxnSpPr>
          <p:nvPr/>
        </p:nvCxnSpPr>
        <p:spPr>
          <a:xfrm>
            <a:off x="3672604" y="5537200"/>
            <a:ext cx="7013175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37F6977-CDE9-6842-E7BC-E44F6C2424C8}"/>
              </a:ext>
            </a:extLst>
          </p:cNvPr>
          <p:cNvCxnSpPr>
            <a:cxnSpLocks/>
          </p:cNvCxnSpPr>
          <p:nvPr/>
        </p:nvCxnSpPr>
        <p:spPr>
          <a:xfrm>
            <a:off x="3123866" y="3638835"/>
            <a:ext cx="548738" cy="0"/>
          </a:xfrm>
          <a:prstGeom prst="line">
            <a:avLst/>
          </a:prstGeom>
          <a:ln w="15875"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C2E6122-EBF4-FB6C-3A20-E6C9BD0B3E17}"/>
              </a:ext>
            </a:extLst>
          </p:cNvPr>
          <p:cNvSpPr txBox="1"/>
          <p:nvPr/>
        </p:nvSpPr>
        <p:spPr>
          <a:xfrm>
            <a:off x="5784972" y="2089012"/>
            <a:ext cx="2343028" cy="307777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Baltimore, MD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C771192-6BF6-76CB-4B8F-2887D93F4331}"/>
              </a:ext>
            </a:extLst>
          </p:cNvPr>
          <p:cNvSpPr txBox="1"/>
          <p:nvPr/>
        </p:nvSpPr>
        <p:spPr>
          <a:xfrm>
            <a:off x="5784972" y="2555582"/>
            <a:ext cx="2343028" cy="307777"/>
          </a:xfrm>
          <a:prstGeom prst="rect">
            <a:avLst/>
          </a:prstGeom>
          <a:solidFill>
            <a:srgbClr val="005EB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Cincinnati, OH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A1CC535-4093-3EDB-1E8B-9B0E1E6B06FA}"/>
              </a:ext>
            </a:extLst>
          </p:cNvPr>
          <p:cNvSpPr txBox="1"/>
          <p:nvPr/>
        </p:nvSpPr>
        <p:spPr>
          <a:xfrm>
            <a:off x="5784972" y="3022151"/>
            <a:ext cx="2343028" cy="307777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Greenville, SC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B7E6983A-7F25-32AF-70F6-43FEECDB05FA}"/>
              </a:ext>
            </a:extLst>
          </p:cNvPr>
          <p:cNvSpPr txBox="1"/>
          <p:nvPr/>
        </p:nvSpPr>
        <p:spPr>
          <a:xfrm>
            <a:off x="5784972" y="3484276"/>
            <a:ext cx="2343028" cy="307777"/>
          </a:xfrm>
          <a:prstGeom prst="rect">
            <a:avLst/>
          </a:prstGeom>
          <a:solidFill>
            <a:srgbClr val="005EB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Hampton Roads, VA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5C7FBF6-338C-CCC1-6DE1-A35C31D8764D}"/>
              </a:ext>
            </a:extLst>
          </p:cNvPr>
          <p:cNvSpPr txBox="1"/>
          <p:nvPr/>
        </p:nvSpPr>
        <p:spPr>
          <a:xfrm>
            <a:off x="5784972" y="3924890"/>
            <a:ext cx="2343028" cy="307777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Irvine, KY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574A59F-C176-2C77-C579-F60E4E1C3185}"/>
              </a:ext>
            </a:extLst>
          </p:cNvPr>
          <p:cNvSpPr txBox="1"/>
          <p:nvPr/>
        </p:nvSpPr>
        <p:spPr>
          <a:xfrm>
            <a:off x="5784972" y="4372776"/>
            <a:ext cx="2343028" cy="307777"/>
          </a:xfrm>
          <a:prstGeom prst="rect">
            <a:avLst/>
          </a:prstGeom>
          <a:solidFill>
            <a:srgbClr val="005EB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Lima, OH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0336246-44DB-482C-5FB4-5F428DAAD44E}"/>
              </a:ext>
            </a:extLst>
          </p:cNvPr>
          <p:cNvSpPr txBox="1"/>
          <p:nvPr/>
        </p:nvSpPr>
        <p:spPr>
          <a:xfrm>
            <a:off x="5784972" y="4821114"/>
            <a:ext cx="2343028" cy="307777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Lorain, OH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46E5204-2434-316F-99DF-5D11F2AD0D92}"/>
              </a:ext>
            </a:extLst>
          </p:cNvPr>
          <p:cNvSpPr txBox="1"/>
          <p:nvPr/>
        </p:nvSpPr>
        <p:spPr>
          <a:xfrm>
            <a:off x="8342751" y="2089012"/>
            <a:ext cx="2343028" cy="307778"/>
          </a:xfrm>
          <a:prstGeom prst="rect">
            <a:avLst/>
          </a:prstGeom>
          <a:solidFill>
            <a:srgbClr val="005EB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Paducah, KY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E32DC43-28B4-265A-1A75-2351B2CC4963}"/>
              </a:ext>
            </a:extLst>
          </p:cNvPr>
          <p:cNvSpPr txBox="1"/>
          <p:nvPr/>
        </p:nvSpPr>
        <p:spPr>
          <a:xfrm>
            <a:off x="8342751" y="2555582"/>
            <a:ext cx="2343028" cy="307778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Richmond, VA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463815-0AE5-FABE-5101-BC7C234521FD}"/>
              </a:ext>
            </a:extLst>
          </p:cNvPr>
          <p:cNvSpPr txBox="1"/>
          <p:nvPr/>
        </p:nvSpPr>
        <p:spPr>
          <a:xfrm>
            <a:off x="8342751" y="3022151"/>
            <a:ext cx="2343028" cy="307778"/>
          </a:xfrm>
          <a:prstGeom prst="rect">
            <a:avLst/>
          </a:prstGeom>
          <a:solidFill>
            <a:srgbClr val="005EB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Springfield, OH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A1B10C5-2B36-8DEB-050D-7D37FC153DB3}"/>
              </a:ext>
            </a:extLst>
          </p:cNvPr>
          <p:cNvSpPr txBox="1"/>
          <p:nvPr/>
        </p:nvSpPr>
        <p:spPr>
          <a:xfrm>
            <a:off x="8342751" y="3484276"/>
            <a:ext cx="2343028" cy="307778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Toledo, OH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068B05BD-C3A0-993F-4CB5-15F37837D618}"/>
              </a:ext>
            </a:extLst>
          </p:cNvPr>
          <p:cNvSpPr txBox="1"/>
          <p:nvPr/>
        </p:nvSpPr>
        <p:spPr>
          <a:xfrm>
            <a:off x="8342751" y="3924890"/>
            <a:ext cx="2343028" cy="307778"/>
          </a:xfrm>
          <a:prstGeom prst="rect">
            <a:avLst/>
          </a:prstGeom>
          <a:solidFill>
            <a:srgbClr val="005EB8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Youngstown, OH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40CEA62-F18C-36B0-D223-98E74266B8D6}"/>
              </a:ext>
            </a:extLst>
          </p:cNvPr>
          <p:cNvSpPr txBox="1"/>
          <p:nvPr/>
        </p:nvSpPr>
        <p:spPr>
          <a:xfrm>
            <a:off x="8342751" y="4372717"/>
            <a:ext cx="2343028" cy="492443"/>
          </a:xfrm>
          <a:prstGeom prst="rect">
            <a:avLst/>
          </a:prstGeom>
          <a:solidFill>
            <a:srgbClr val="009CDE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  <a:t>Charleston, SC</a:t>
            </a:r>
            <a:br>
              <a:rPr lang="en-US" sz="14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(joint venture)</a:t>
            </a:r>
          </a:p>
        </p:txBody>
      </p:sp>
      <p:pic>
        <p:nvPicPr>
          <p:cNvPr id="81" name="Graphic 80" descr="Hospital outline">
            <a:extLst>
              <a:ext uri="{FF2B5EF4-FFF2-40B4-BE49-F238E27FC236}">
                <a16:creationId xmlns:a16="http://schemas.microsoft.com/office/drawing/2014/main" id="{0DF351B5-6AAE-E93D-A13D-8284CD491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45339" y="2050349"/>
            <a:ext cx="1008074" cy="100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23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gradient&#10;&#10;Description automatically generated">
            <a:extLst>
              <a:ext uri="{FF2B5EF4-FFF2-40B4-BE49-F238E27FC236}">
                <a16:creationId xmlns:a16="http://schemas.microsoft.com/office/drawing/2014/main" id="{60E43671-9D93-A5CB-83B8-F14FAC66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4" name="Picture 3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E8F9CFE6-4B7A-A622-B7E5-D398A8531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0520B5-5FED-ED3A-DE0A-D39865B97490}"/>
              </a:ext>
            </a:extLst>
          </p:cNvPr>
          <p:cNvSpPr txBox="1">
            <a:spLocks/>
          </p:cNvSpPr>
          <p:nvPr/>
        </p:nvSpPr>
        <p:spPr>
          <a:xfrm>
            <a:off x="600456" y="1573543"/>
            <a:ext cx="10789023" cy="33605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9CDE"/>
                </a:solidFill>
              </a:rPr>
              <a:t>Connect • Inform • Lead • Build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Commit to growing charitable giving to the Foundation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Make BSMH one of your top charitable priorities, leading by example with your annual giving and support for special campaigns/projects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Influence your significant network of peers that can give generously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Match donors’ passions with the needs of BSMH’s patients and communities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Passionately promote the Mission of BSMH and the Foundation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656321-753D-C803-5C80-F5D35AA41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06761"/>
            <a:ext cx="10515600" cy="1093904"/>
          </a:xfrm>
        </p:spPr>
        <p:txBody>
          <a:bodyPr>
            <a:no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Being a successful board member: </a:t>
            </a:r>
            <a:r>
              <a:rPr lang="en-US" sz="3600" spc="-50" dirty="0">
                <a:solidFill>
                  <a:srgbClr val="009CDE"/>
                </a:solidFill>
              </a:rPr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1389505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nurse helping a person in a wheelchair&#10;&#10;Description automatically generated">
            <a:extLst>
              <a:ext uri="{FF2B5EF4-FFF2-40B4-BE49-F238E27FC236}">
                <a16:creationId xmlns:a16="http://schemas.microsoft.com/office/drawing/2014/main" id="{3426512A-4BD7-4AA4-7EC1-E9B7AA18A8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2392" y="-1"/>
            <a:ext cx="7979608" cy="68663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57608-B318-970D-6523-9B57A1E4CE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-121" r="-3581" b="1"/>
          <a:stretch/>
        </p:blipFill>
        <p:spPr>
          <a:xfrm>
            <a:off x="0" y="-8323"/>
            <a:ext cx="6449786" cy="6866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12B151-4286-BAFC-A4A8-B13623A57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60" y="1418898"/>
            <a:ext cx="5269756" cy="85653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serving, you will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4C860-9045-8914-052A-1734C59351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64" y="2440581"/>
            <a:ext cx="5252552" cy="347791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Witness the joy of generous donors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 lives saved and transformed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 in services that impact people, families and communities across five states</a:t>
            </a:r>
          </a:p>
          <a:p>
            <a:pPr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Serve with passionate, committed board members and staff</a:t>
            </a:r>
          </a:p>
          <a:p>
            <a:endParaRPr lang="en-US" sz="24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0196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gradient&#10;&#10;Description automatically generated">
            <a:extLst>
              <a:ext uri="{FF2B5EF4-FFF2-40B4-BE49-F238E27FC236}">
                <a16:creationId xmlns:a16="http://schemas.microsoft.com/office/drawing/2014/main" id="{60E43671-9D93-A5CB-83B8-F14FAC66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4" name="Picture 3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E8F9CFE6-4B7A-A622-B7E5-D398A8531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0520B5-5FED-ED3A-DE0A-D39865B97490}"/>
              </a:ext>
            </a:extLst>
          </p:cNvPr>
          <p:cNvSpPr txBox="1">
            <a:spLocks/>
          </p:cNvSpPr>
          <p:nvPr/>
        </p:nvSpPr>
        <p:spPr>
          <a:xfrm>
            <a:off x="600456" y="1485218"/>
            <a:ext cx="10789023" cy="353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rgbClr val="009CDE"/>
                </a:solidFill>
              </a:rPr>
              <a:t>Roles of a system Foundation board member</a:t>
            </a: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Raise funds for strategic priorities at market and system levels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Approve fundraising vision, expectations, and goals for the system and market-level Foundations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Provide legal, fiduciary, best-practice fundraising and board recruitment oversight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Ensure accountability of market Foundations by monitoring results and progress toward goals</a:t>
            </a: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Coordinate market Foundation board members and staff in sharing best practices between Foundations to elevate results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Approve operational resources to support all levels of the Foundation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0E1E7C1-1C53-45E2-6214-1FF46D9D1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06761"/>
            <a:ext cx="10515600" cy="1093904"/>
          </a:xfrm>
        </p:spPr>
        <p:txBody>
          <a:bodyPr>
            <a:no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Being a successful board member: </a:t>
            </a:r>
            <a:r>
              <a:rPr lang="en-US" sz="3600" spc="-50" dirty="0">
                <a:solidFill>
                  <a:srgbClr val="009CDE"/>
                </a:solidFill>
              </a:rPr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2303219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gradient&#10;&#10;Description automatically generated">
            <a:extLst>
              <a:ext uri="{FF2B5EF4-FFF2-40B4-BE49-F238E27FC236}">
                <a16:creationId xmlns:a16="http://schemas.microsoft.com/office/drawing/2014/main" id="{60E43671-9D93-A5CB-83B8-F14FAC66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4" name="Picture 3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E8F9CFE6-4B7A-A622-B7E5-D398A8531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0520B5-5FED-ED3A-DE0A-D39865B97490}"/>
              </a:ext>
            </a:extLst>
          </p:cNvPr>
          <p:cNvSpPr txBox="1">
            <a:spLocks/>
          </p:cNvSpPr>
          <p:nvPr/>
        </p:nvSpPr>
        <p:spPr>
          <a:xfrm>
            <a:off x="600456" y="1512567"/>
            <a:ext cx="10789023" cy="3537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009CDE"/>
                </a:solidFill>
              </a:rPr>
              <a:t>Time commitment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Board orientation in Q1 (one hour via Zoom)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Quarterly board meetings (1-2 in person)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Serve on one board committee, with quarterly Zoom meetings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Optional quarterly philanthropy training sessions (Zoom)</a:t>
            </a:r>
          </a:p>
          <a:p>
            <a:pPr>
              <a:spcBef>
                <a:spcPts val="0"/>
              </a:spcBef>
              <a:spcAft>
                <a:spcPts val="600"/>
              </a:spcAft>
              <a:tabLst>
                <a:tab pos="457200" algn="l"/>
              </a:tabLs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</a:rPr>
              <a:t>Serve a term of three years, renewable for three total terms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7ADA27-A696-7383-1FBF-D45D34142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06761"/>
            <a:ext cx="10515600" cy="1093904"/>
          </a:xfrm>
        </p:spPr>
        <p:txBody>
          <a:bodyPr>
            <a:no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Being a successful board member: </a:t>
            </a:r>
            <a:r>
              <a:rPr lang="en-US" sz="3600" spc="-50" dirty="0">
                <a:solidFill>
                  <a:srgbClr val="009CDE"/>
                </a:solidFill>
              </a:rPr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528451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gradient&#10;&#10;Description automatically generated">
            <a:extLst>
              <a:ext uri="{FF2B5EF4-FFF2-40B4-BE49-F238E27FC236}">
                <a16:creationId xmlns:a16="http://schemas.microsoft.com/office/drawing/2014/main" id="{60E43671-9D93-A5CB-83B8-F14FAC66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4" name="Picture 3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E8F9CFE6-4B7A-A622-B7E5-D398A8531B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0520B5-5FED-ED3A-DE0A-D39865B97490}"/>
              </a:ext>
            </a:extLst>
          </p:cNvPr>
          <p:cNvSpPr txBox="1">
            <a:spLocks/>
          </p:cNvSpPr>
          <p:nvPr/>
        </p:nvSpPr>
        <p:spPr>
          <a:xfrm>
            <a:off x="600456" y="1593633"/>
            <a:ext cx="10789023" cy="4218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rgbClr val="009CDE"/>
                </a:solidFill>
              </a:rPr>
              <a:t>Foundation board committees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Stewardship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Monitor budget and financial results to maximize resources</a:t>
            </a: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Recommend funding allocations for programs and capital investments that improve our communities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Philanthropy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Prioritize fundraising needs and articulate a compelling case for philanthropic support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Increase fundraising revenue for ministry-wide needs and multi-market initiatives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Board Engagement &amp; Nominations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Identify and nominate highly qualified board members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Implement strategies to increase board engagement in fundraising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7B52C-CA98-DCFA-AA18-F6A5773C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" y="306761"/>
            <a:ext cx="10515600" cy="1093904"/>
          </a:xfrm>
        </p:spPr>
        <p:txBody>
          <a:bodyPr>
            <a:no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Being a successful board member: </a:t>
            </a:r>
            <a:r>
              <a:rPr lang="en-US" sz="3600" spc="-50" dirty="0">
                <a:solidFill>
                  <a:srgbClr val="009CDE"/>
                </a:solidFill>
              </a:rPr>
              <a:t>Expectations</a:t>
            </a:r>
          </a:p>
        </p:txBody>
      </p:sp>
    </p:spTree>
    <p:extLst>
      <p:ext uri="{BB962C8B-B14F-4D97-AF65-F5344CB8AC3E}">
        <p14:creationId xmlns:p14="http://schemas.microsoft.com/office/powerpoint/2010/main" val="27490721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gradient&#10;&#10;Description automatically generated">
            <a:extLst>
              <a:ext uri="{FF2B5EF4-FFF2-40B4-BE49-F238E27FC236}">
                <a16:creationId xmlns:a16="http://schemas.microsoft.com/office/drawing/2014/main" id="{798CD957-ED96-E58B-3B95-41616F085D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0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7CE183A0-9F26-CF32-D9D1-E0CBA037AC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7B52C-CA98-DCFA-AA18-F6A5773C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10" y="522711"/>
            <a:ext cx="5156093" cy="1044550"/>
          </a:xfrm>
        </p:spPr>
        <p:txBody>
          <a:bodyPr>
            <a:normAutofit/>
          </a:bodyPr>
          <a:lstStyle/>
          <a:p>
            <a:pPr>
              <a:spcAft>
                <a:spcPts val="1800"/>
              </a:spcAft>
            </a:pPr>
            <a:r>
              <a:rPr lang="en-US" sz="3600" dirty="0">
                <a:solidFill>
                  <a:schemeClr val="bg1"/>
                </a:solidFill>
              </a:rPr>
              <a:t>Serve with the best</a:t>
            </a:r>
            <a:br>
              <a:rPr lang="en-US" dirty="0"/>
            </a:br>
            <a:r>
              <a:rPr lang="en-US" sz="2200" dirty="0">
                <a:solidFill>
                  <a:srgbClr val="00B0F0"/>
                </a:solidFill>
              </a:rPr>
              <a:t>2024 Board of Directors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FAC0C7-5CCC-CCC2-0F82-C04CA45E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475" y="2008692"/>
            <a:ext cx="2429664" cy="3774052"/>
          </a:xfrm>
        </p:spPr>
        <p:txBody>
          <a:bodyPr>
            <a:normAutofit/>
          </a:bodyPr>
          <a:lstStyle/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Chair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John H. Harris, III, MEd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Petoskey, MI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Vice Chair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Floyd </a:t>
            </a:r>
            <a:r>
              <a:rPr lang="en-US" sz="13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Trouten</a:t>
            </a:r>
            <a:r>
              <a:rPr lang="en-US" sz="13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, III, CPA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Strongsville, OH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Secretary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Sister Millie Ely, HM, MHA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Niles, OH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ea typeface="Calibri" panose="020F0502020204030204" pitchFamily="34" charset="0"/>
              </a:rPr>
              <a:t>Treasurer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Michael Bice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St. Petersburg, FL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3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77DAF24-0263-941A-C59E-B6A7549AFBF7}"/>
              </a:ext>
            </a:extLst>
          </p:cNvPr>
          <p:cNvSpPr txBox="1">
            <a:spLocks/>
          </p:cNvSpPr>
          <p:nvPr/>
        </p:nvSpPr>
        <p:spPr>
          <a:xfrm>
            <a:off x="5985149" y="2008692"/>
            <a:ext cx="3573380" cy="413893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Lynn 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Hammerstrom</a:t>
            </a:r>
            <a:endParaRPr lang="en-US" sz="13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Temperance, MI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Betsy Lambert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North Olmstead, OH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Robert D. Matthews, MBA, MS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Baltimore, MD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Sister Fran </a:t>
            </a:r>
            <a:r>
              <a:rPr lang="en-US" sz="13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Repka</a:t>
            </a: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PhD, MA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Cincinnati, OH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Steve Savage, MS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Yorktown, VA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John W. Sharp, MS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Cleveland Heights, OH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Jeannine Stephenson-Buffong, MPH, DMD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Teaneck, NJ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3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D88ED8-374F-2A4C-6A67-42C6D3B4214C}"/>
              </a:ext>
            </a:extLst>
          </p:cNvPr>
          <p:cNvSpPr txBox="1">
            <a:spLocks/>
          </p:cNvSpPr>
          <p:nvPr/>
        </p:nvSpPr>
        <p:spPr>
          <a:xfrm>
            <a:off x="8903559" y="2008692"/>
            <a:ext cx="3105561" cy="26776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 Officio</a:t>
            </a:r>
            <a:endParaRPr lang="en-US" sz="13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Chief Legal Officer &amp; 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Executive Leadership Sponsor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Michael Bezney, JD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Bon Secours Mercy Health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Pagosa Springs, CO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Ex Officio</a:t>
            </a:r>
            <a:endParaRPr lang="en-US" sz="13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rgbClr val="00B0F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President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Timothy Koder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Bon Secours Mercy Health Foundation</a:t>
            </a:r>
          </a:p>
          <a:p>
            <a:pPr marL="0" marR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Toledo, OH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13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568D142-A4F1-CC30-79EE-8AEE7D33379D}"/>
              </a:ext>
            </a:extLst>
          </p:cNvPr>
          <p:cNvSpPr txBox="1">
            <a:spLocks/>
          </p:cNvSpPr>
          <p:nvPr/>
        </p:nvSpPr>
        <p:spPr>
          <a:xfrm>
            <a:off x="3023138" y="2008692"/>
            <a:ext cx="2915266" cy="4228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Chair, Board Engagement &amp;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Nominations Committee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Linda Rigsby, JD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Richmond, VA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Chair, Philanthropy Committee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Karen M. Johnson, JD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Los Angeles, CA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Chair, Stewardship Committee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Jennifer Yeagley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300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St. Petersburg, FL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0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John P. Burns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Cincinnati, OH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Sister Pat Eck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i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Marriottsville, MD</a:t>
            </a:r>
            <a:endParaRPr lang="en-US" sz="1300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987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1314B058-93B6-A331-D52E-A296881A3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7" name="Picture 6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151E9D94-9A89-8CE6-B04E-482D815030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07B52C-CA98-DCFA-AA18-F6A5773C2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333" y="501904"/>
            <a:ext cx="10515600" cy="745218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Contact us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FFAC0C7-5CCC-CCC2-0F82-C04CA45E14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16" y="1485918"/>
            <a:ext cx="5233417" cy="4326707"/>
          </a:xfrm>
        </p:spPr>
        <p:txBody>
          <a:bodyPr>
            <a:normAutofit lnSpcReduction="10000"/>
          </a:bodyPr>
          <a:lstStyle/>
          <a:p>
            <a:pPr marL="0" marR="0" indent="0"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Chair </a:t>
            </a:r>
          </a:p>
          <a:p>
            <a:pPr marL="0" marR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John Harris</a:t>
            </a:r>
            <a:br>
              <a:rPr lang="en-US" sz="1300" b="1" i="1" dirty="0">
                <a:solidFill>
                  <a:srgbClr val="009CDE"/>
                </a:solidFill>
                <a:ea typeface="Calibri" panose="020F0502020204030204" pitchFamily="34" charset="0"/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  <a:hlinkClick r:id="rId4"/>
              </a:rPr>
              <a:t>John.h.harris3rd@gmail.com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(419) 704-8712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endParaRPr lang="en-US" sz="800" b="1" dirty="0">
              <a:solidFill>
                <a:srgbClr val="009CDE"/>
              </a:solidFill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President </a:t>
            </a:r>
          </a:p>
          <a:p>
            <a:pPr marL="0" marR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Times New Roman" panose="02020603050405020304" pitchFamily="18" charset="0"/>
              </a:rPr>
              <a:t>Tim </a:t>
            </a:r>
            <a:r>
              <a:rPr lang="en-US" sz="1300" b="1" dirty="0" err="1">
                <a:solidFill>
                  <a:srgbClr val="009CDE"/>
                </a:solidFill>
                <a:effectLst/>
                <a:ea typeface="Times New Roman" panose="02020603050405020304" pitchFamily="18" charset="0"/>
              </a:rPr>
              <a:t>Koder</a:t>
            </a:r>
            <a:br>
              <a:rPr lang="en-US" sz="1300" i="1" dirty="0">
                <a:solidFill>
                  <a:srgbClr val="009CDE"/>
                </a:solidFill>
                <a:ea typeface="Calibri" panose="020F0502020204030204" pitchFamily="34" charset="0"/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  <a:hlinkClick r:id="rId5"/>
              </a:rPr>
              <a:t>tjkoder@mercy.c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  <a:hlinkClick r:id="rId5"/>
              </a:rPr>
              <a:t>om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ea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anose="02020603050405020304" pitchFamily="18" charset="0"/>
              </a:rPr>
              <a:t>(</a:t>
            </a: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anose="02020603050405020304" pitchFamily="18" charset="0"/>
              </a:rPr>
              <a:t>419) 277-0881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 </a:t>
            </a:r>
          </a:p>
          <a:p>
            <a:pPr marL="0" marR="0" indent="0"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Chair, Board Engagement &amp; Nominations Committee </a:t>
            </a:r>
          </a:p>
          <a:p>
            <a:pPr marL="0" marR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Linda Rigsby</a:t>
            </a:r>
            <a:br>
              <a:rPr lang="en-US" sz="1300" b="1" i="1" dirty="0">
                <a:solidFill>
                  <a:srgbClr val="009CDE"/>
                </a:solidFill>
                <a:ea typeface="Calibri" panose="020F0502020204030204" pitchFamily="34" charset="0"/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hlinkClick r:id="rId6"/>
              </a:rPr>
              <a:t>mlrigsby163@comcast.net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(804) 398-8566 </a:t>
            </a:r>
          </a:p>
          <a:p>
            <a:pPr marL="0" marR="0" indent="0">
              <a:spcBef>
                <a:spcPts val="600"/>
              </a:spcBef>
              <a:buNone/>
            </a:pPr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Board Relations </a:t>
            </a:r>
          </a:p>
          <a:p>
            <a:pPr marL="0" marR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Becky </a:t>
            </a:r>
            <a:r>
              <a:rPr lang="en-US" sz="1300" b="1" dirty="0" err="1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Sittason</a:t>
            </a:r>
            <a:br>
              <a:rPr lang="en-US" sz="1300" b="1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</a:b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a typeface="Calibri" panose="020F0502020204030204" pitchFamily="34" charset="0"/>
                <a:hlinkClick r:id="rId7"/>
              </a:rPr>
              <a:t>bsittason@mercy.com</a:t>
            </a:r>
            <a:endParaRPr lang="en-US" sz="1300" dirty="0">
              <a:solidFill>
                <a:schemeClr val="tx1">
                  <a:lumMod val="75000"/>
                  <a:lumOff val="25000"/>
                </a:schemeClr>
              </a:solidFill>
              <a:ea typeface="Calibri" panose="020F0502020204030204" pitchFamily="34" charset="0"/>
            </a:endParaRPr>
          </a:p>
          <a:p>
            <a:pPr marL="0" marR="0" indent="0">
              <a:spcBef>
                <a:spcPts val="600"/>
              </a:spcBef>
              <a:buNone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Calibri" panose="020F0502020204030204" pitchFamily="34" charset="0"/>
              </a:rPr>
              <a:t>(859) 760-7017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EB111-A4BB-51F4-73BF-26C5F292F0F3}"/>
              </a:ext>
            </a:extLst>
          </p:cNvPr>
          <p:cNvSpPr txBox="1"/>
          <p:nvPr/>
        </p:nvSpPr>
        <p:spPr>
          <a:xfrm>
            <a:off x="5506949" y="1474879"/>
            <a:ext cx="5986272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9CDE"/>
                </a:solidFill>
                <a:latin typeface="Arial" panose="020B0604020202020204" pitchFamily="34" charset="0"/>
              </a:rPr>
              <a:t>   Follow the Foundation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  <a:p>
            <a:pPr marL="0" indent="0" defTabSz="574675">
              <a:buNone/>
            </a:pPr>
            <a:r>
              <a:rPr 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	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GiveBSMH.org</a:t>
            </a: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defTabSz="574675">
              <a:buNone/>
            </a:pP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</a:rPr>
              <a:t>	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YouTube.com/@BonSecoursMercyHealthFound</a:t>
            </a: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defTabSz="574675">
              <a:buNone/>
            </a:pP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</a:rPr>
              <a:t>	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https://www.facebook.com/MercyHealthFoundation</a:t>
            </a: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 defTabSz="574675">
              <a:buNone/>
            </a:pP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</a:rPr>
              <a:t>	</a:t>
            </a:r>
            <a:r>
              <a:rPr lang="en-US" sz="1300" dirty="0">
                <a:solidFill>
                  <a:srgbClr val="0070C0"/>
                </a:solidFill>
                <a:latin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Facebook.com/</a:t>
            </a:r>
            <a:r>
              <a:rPr lang="en-US" sz="1300" dirty="0" err="1">
                <a:solidFill>
                  <a:srgbClr val="0070C0"/>
                </a:solidFill>
                <a:latin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BonSecoursFoundation</a:t>
            </a:r>
            <a:endParaRPr lang="en-US" sz="1300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48E8F8AC-712F-21A2-CE2D-42C757220E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0768" y="4846701"/>
            <a:ext cx="3947517" cy="503592"/>
          </a:xfrm>
          <a:prstGeom prst="rect">
            <a:avLst/>
          </a:prstGeom>
        </p:spPr>
      </p:pic>
      <p:pic>
        <p:nvPicPr>
          <p:cNvPr id="10" name="Picture 9" descr="A blue globe with black background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E24CAD78-6C3E-8765-53BA-ACE092D4ED9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4970" y="2789267"/>
            <a:ext cx="322931" cy="312099"/>
          </a:xfrm>
          <a:prstGeom prst="rect">
            <a:avLst/>
          </a:prstGeom>
        </p:spPr>
      </p:pic>
      <p:pic>
        <p:nvPicPr>
          <p:cNvPr id="11" name="Picture 10" descr="A blue globe with black background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2126A33A-A196-E297-539D-22135B675E5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339" y="2012038"/>
            <a:ext cx="374288" cy="329630"/>
          </a:xfrm>
          <a:prstGeom prst="rect">
            <a:avLst/>
          </a:prstGeom>
        </p:spPr>
      </p:pic>
      <p:pic>
        <p:nvPicPr>
          <p:cNvPr id="12" name="Picture 11" descr="A blue globe with black background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A1C985B7-CEEE-3889-9B89-BFC3F07A199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42385" y="2414277"/>
            <a:ext cx="330196" cy="329630"/>
          </a:xfrm>
          <a:prstGeom prst="rect">
            <a:avLst/>
          </a:prstGeom>
        </p:spPr>
      </p:pic>
      <p:pic>
        <p:nvPicPr>
          <p:cNvPr id="13" name="Picture 12" descr="A blue globe with black background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1587BE7-D956-496E-F429-F4E17B9127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4970" y="3188393"/>
            <a:ext cx="322931" cy="31209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99700D5-3F72-C51E-C39F-F5985F128389}"/>
              </a:ext>
            </a:extLst>
          </p:cNvPr>
          <p:cNvSpPr txBox="1"/>
          <p:nvPr/>
        </p:nvSpPr>
        <p:spPr>
          <a:xfrm>
            <a:off x="404659" y="6526753"/>
            <a:ext cx="1321574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009CDE"/>
                </a:solidFill>
                <a:latin typeface="Arial" panose="020B0604020202020204" pitchFamily="34" charset="0"/>
              </a:rPr>
              <a:t>17858BSMFOU (4-24)</a:t>
            </a:r>
          </a:p>
        </p:txBody>
      </p:sp>
    </p:spTree>
    <p:extLst>
      <p:ext uri="{BB962C8B-B14F-4D97-AF65-F5344CB8AC3E}">
        <p14:creationId xmlns:p14="http://schemas.microsoft.com/office/powerpoint/2010/main" val="2584285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ack and white gradient&#10;&#10;Description automatically generated">
            <a:extLst>
              <a:ext uri="{FF2B5EF4-FFF2-40B4-BE49-F238E27FC236}">
                <a16:creationId xmlns:a16="http://schemas.microsoft.com/office/drawing/2014/main" id="{A63C81FC-4F26-10F5-EFAE-132729E5E9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5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BC297-9EE2-C853-DD26-F4EC0A95C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18128"/>
            <a:ext cx="2827478" cy="2887820"/>
          </a:xfrm>
          <a:prstGeom prst="rect">
            <a:avLst/>
          </a:prstGeom>
        </p:spPr>
      </p:pic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96BD90C1-6989-0B95-4627-362D531D2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" t="-356" r="1907" b="42563"/>
          <a:stretch/>
        </p:blipFill>
        <p:spPr>
          <a:xfrm>
            <a:off x="0" y="3722445"/>
            <a:ext cx="12192000" cy="3135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EA04A-CE46-865E-8329-CC76919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29" y="21213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Generous donors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D6C76-30FE-FF0A-7017-D19D16808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6871" y="2277448"/>
            <a:ext cx="7806649" cy="1950720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They saved my life with unexpected open-heart surgery. We can make our community where we live and raised our family a better place by supporting the hospital and health care services for everyone.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rgbClr val="009CDE"/>
                </a:solidFill>
                <a:ea typeface="Calibri" panose="020F0502020204030204" pitchFamily="34" charset="0"/>
              </a:rPr>
              <a:t>Angie &amp; Barry Clark </a:t>
            </a:r>
            <a:br>
              <a:rPr lang="en-US" sz="2000" b="1" dirty="0">
                <a:solidFill>
                  <a:srgbClr val="009CDE"/>
                </a:solidFill>
                <a:ea typeface="Calibri" panose="020F0502020204030204" pitchFamily="34" charset="0"/>
              </a:rPr>
            </a:br>
            <a:r>
              <a:rPr lang="en-US" sz="2000" dirty="0">
                <a:solidFill>
                  <a:srgbClr val="009CDE"/>
                </a:solidFill>
                <a:effectLst/>
                <a:ea typeface="Calibri" panose="020F0502020204030204" pitchFamily="34" charset="0"/>
              </a:rPr>
              <a:t>Lima, OH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401CD3-72E3-B4A3-AC8E-582D7338F063}"/>
              </a:ext>
            </a:extLst>
          </p:cNvPr>
          <p:cNvSpPr txBox="1">
            <a:spLocks/>
          </p:cNvSpPr>
          <p:nvPr/>
        </p:nvSpPr>
        <p:spPr>
          <a:xfrm>
            <a:off x="612060" y="4705773"/>
            <a:ext cx="8490751" cy="1803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00B0F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Fundraising in 2023</a:t>
            </a:r>
          </a:p>
          <a:p>
            <a:pPr marL="173038" indent="-173038">
              <a:lnSpc>
                <a:spcPct val="70000"/>
              </a:lnSpc>
              <a:buFont typeface="Arial" panose="020B0604020202020204" pitchFamily="34" charset="0"/>
              <a:buNone/>
              <a:tabLst>
                <a:tab pos="1138238" algn="ctr"/>
              </a:tabLst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•		$93.5 million given by 16,827 donors</a:t>
            </a:r>
          </a:p>
          <a:p>
            <a:pPr marL="173038" indent="-173038">
              <a:lnSpc>
                <a:spcPct val="70000"/>
              </a:lnSpc>
              <a:buFont typeface="Arial" panose="020B0604020202020204" pitchFamily="34" charset="0"/>
              <a:buNone/>
              <a:tabLst>
                <a:tab pos="1138238" algn="ctr"/>
              </a:tabLst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•	$4.69 return on investment for each dollar spent on fundraising operations </a:t>
            </a:r>
          </a:p>
          <a:p>
            <a:pPr marL="173038" indent="-173038">
              <a:lnSpc>
                <a:spcPct val="70000"/>
              </a:lnSpc>
              <a:buFont typeface="Arial" panose="020B0604020202020204" pitchFamily="34" charset="0"/>
              <a:buNone/>
              <a:tabLst>
                <a:tab pos="1138238" algn="ctr"/>
              </a:tabLst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•		Five-year Association for Healthcare Philanthropy High Performer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0" name="Picture 9" descr="A white circle with green and purple text&#10;&#10;Description automatically generated">
            <a:extLst>
              <a:ext uri="{FF2B5EF4-FFF2-40B4-BE49-F238E27FC236}">
                <a16:creationId xmlns:a16="http://schemas.microsoft.com/office/drawing/2014/main" id="{74CB60B9-BC5A-7D98-56B9-2AAF8F18A6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484" y="4705216"/>
            <a:ext cx="2062315" cy="1803750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BA2C110-75B4-9823-3575-5002E7A3DE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181" y="1837524"/>
            <a:ext cx="1369179" cy="3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and white gradient&#10;&#10;Description automatically generated">
            <a:extLst>
              <a:ext uri="{FF2B5EF4-FFF2-40B4-BE49-F238E27FC236}">
                <a16:creationId xmlns:a16="http://schemas.microsoft.com/office/drawing/2014/main" id="{57E9F75A-14A2-F315-314D-18F3D1AD6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752"/>
            <a:ext cx="12192000" cy="2636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08DDAD-BAE6-32D2-905B-607B73C28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87" y="209298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Saving and transforming countless lives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18C2976-F6F0-FF26-EA9E-9B751765954A}"/>
              </a:ext>
            </a:extLst>
          </p:cNvPr>
          <p:cNvSpPr txBox="1">
            <a:spLocks/>
          </p:cNvSpPr>
          <p:nvPr/>
        </p:nvSpPr>
        <p:spPr>
          <a:xfrm>
            <a:off x="596087" y="3245734"/>
            <a:ext cx="5022393" cy="288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Our donors make a difference that improves and saves lives. Every donation helps: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provide medical services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support outreach programs</a:t>
            </a: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make each community a better, healthier place to call home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In this video, hear directly from people who share why they are grateful for Bon Secours Mercy Health (BSMH) Foundation donors.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33260A3-8025-EE4D-23C5-ED3B4C320904}"/>
              </a:ext>
            </a:extLst>
          </p:cNvPr>
          <p:cNvGrpSpPr/>
          <p:nvPr/>
        </p:nvGrpSpPr>
        <p:grpSpPr>
          <a:xfrm>
            <a:off x="688228" y="1713356"/>
            <a:ext cx="4651868" cy="1308851"/>
            <a:chOff x="688228" y="1606237"/>
            <a:chExt cx="4313116" cy="121354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79FA0A9-5A25-D8A5-A9EC-761C0A0DE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8228" y="1606237"/>
              <a:ext cx="1085155" cy="121354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777F83-E6DB-BD54-89AE-BAD3C921C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09647" y="1618169"/>
              <a:ext cx="1016000" cy="120160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7F3D54-9457-AAB2-D28F-4A99263850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85344" y="1618169"/>
              <a:ext cx="1016000" cy="12016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13E6B93A-245B-4CAF-D162-4AD236A3B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3515" y="1606237"/>
              <a:ext cx="1016000" cy="1213540"/>
            </a:xfrm>
            <a:prstGeom prst="rect">
              <a:avLst/>
            </a:prstGeom>
          </p:spPr>
        </p:pic>
      </p:grpSp>
      <p:pic>
        <p:nvPicPr>
          <p:cNvPr id="3" name="Picture 2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536178C7-F9D0-A1FD-1759-1F32815E93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0" cy="1044550"/>
          </a:xfrm>
          <a:prstGeom prst="rect">
            <a:avLst/>
          </a:prstGeom>
        </p:spPr>
      </p:pic>
      <p:pic>
        <p:nvPicPr>
          <p:cNvPr id="14" name="Online Media 13" title="Bon Secours Mercy Health Foundation - 2023 Impact">
            <a:hlinkClick r:id="" action="ppaction://media"/>
            <a:extLst>
              <a:ext uri="{FF2B5EF4-FFF2-40B4-BE49-F238E27FC236}">
                <a16:creationId xmlns:a16="http://schemas.microsoft.com/office/drawing/2014/main" id="{16AB8FCA-49C9-4824-7A8A-4518FB0CA9B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5627107" y="1699933"/>
            <a:ext cx="6281123" cy="3549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8AED6C-AF3C-4A30-A050-5DD757582B86}"/>
              </a:ext>
            </a:extLst>
          </p:cNvPr>
          <p:cNvSpPr txBox="1"/>
          <p:nvPr/>
        </p:nvSpPr>
        <p:spPr>
          <a:xfrm>
            <a:off x="9917753" y="5315372"/>
            <a:ext cx="208101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800" i="1" dirty="0">
                <a:latin typeface="Arial" panose="020B0604020202020204" pitchFamily="34" charset="0"/>
              </a:rPr>
              <a:t>Internet connection required to play video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84066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59F20689-6AE9-26E9-BEB5-A020F98AAF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" t="-357" r="2503" b="25307"/>
          <a:stretch/>
        </p:blipFill>
        <p:spPr>
          <a:xfrm>
            <a:off x="-1" y="2764156"/>
            <a:ext cx="12192001" cy="40938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9E3756-9BCB-6045-EB10-48AD043509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537" y="3703203"/>
            <a:ext cx="2103783" cy="2789672"/>
          </a:xfrm>
          <a:prstGeom prst="rect">
            <a:avLst/>
          </a:prstGeom>
        </p:spPr>
      </p:pic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9AB2757A-C8B9-82AE-B560-EC7A0D0D98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752"/>
            <a:ext cx="12192000" cy="26361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3EA04A-CE46-865E-8329-CC769192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32" y="206442"/>
            <a:ext cx="10789760" cy="1325563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Committed board members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D6C76-30FE-FF0A-7017-D19D16808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535" y="4346825"/>
            <a:ext cx="8159497" cy="230473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800" dirty="0">
                <a:solidFill>
                  <a:schemeClr val="bg1"/>
                </a:solidFill>
              </a:rPr>
              <a:t>I give and serve on the board because I am overwhelmed by all that our associates do to make medical care accessible and as comfortable as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possible for our communities, especially for those who struggle financially.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 am humbled by the generous support of so many donors. I am a ‘loud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and proud’ Bon Secours Mercy Health cheerleader. </a:t>
            </a:r>
          </a:p>
          <a:p>
            <a:pPr marL="0" indent="0">
              <a:spcBef>
                <a:spcPts val="0"/>
              </a:spcBef>
              <a:buNone/>
            </a:pPr>
            <a:endParaRPr lang="en-US" sz="1800" dirty="0">
              <a:solidFill>
                <a:srgbClr val="009CDE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1800" b="1" dirty="0">
                <a:solidFill>
                  <a:srgbClr val="00B0F0"/>
                </a:solidFill>
              </a:rPr>
              <a:t>Linda Rigsby, JD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800" dirty="0">
                <a:solidFill>
                  <a:srgbClr val="00B0F0"/>
                </a:solidFill>
              </a:rPr>
              <a:t>Richmond, VA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B401CD3-72E3-B4A3-AC8E-582D7338F063}"/>
              </a:ext>
            </a:extLst>
          </p:cNvPr>
          <p:cNvSpPr txBox="1">
            <a:spLocks/>
          </p:cNvSpPr>
          <p:nvPr/>
        </p:nvSpPr>
        <p:spPr>
          <a:xfrm>
            <a:off x="619096" y="1499370"/>
            <a:ext cx="10048903" cy="1896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• 245 Foundation board members (18 system, 227 market)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• 100% charitable giving in 2022 and 2023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• 1,448 strategic engagements with donors/potential donors in 2023</a:t>
            </a:r>
          </a:p>
          <a:p>
            <a:pPr marL="635000" indent="-342900" defTabSz="393700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009CDE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183 gifts totaling $1.5 million influenced by board members</a:t>
            </a:r>
          </a:p>
          <a:p>
            <a:pPr marL="0" indent="0">
              <a:lnSpc>
                <a:spcPct val="70000"/>
              </a:lnSpc>
              <a:buFont typeface="Arial" panose="020B0604020202020204" pitchFamily="34" charset="0"/>
              <a:buNone/>
            </a:pPr>
            <a:endParaRPr lang="en-US" sz="2400" dirty="0">
              <a:solidFill>
                <a:srgbClr val="009CDE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5716265-293E-B78A-1A85-46B66CB38E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3301" y="3858551"/>
            <a:ext cx="1369179" cy="32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199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gradient&#10;&#10;Description automatically generated">
            <a:extLst>
              <a:ext uri="{FF2B5EF4-FFF2-40B4-BE49-F238E27FC236}">
                <a16:creationId xmlns:a16="http://schemas.microsoft.com/office/drawing/2014/main" id="{9358ABD8-0050-DD6A-68F2-A77FB641C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18681"/>
            <a:ext cx="12192000" cy="2636107"/>
          </a:xfrm>
          <a:prstGeom prst="rect">
            <a:avLst/>
          </a:prstGeom>
        </p:spPr>
      </p:pic>
      <p:pic>
        <p:nvPicPr>
          <p:cNvPr id="5" name="Picture 4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50AAA801-1E65-93A9-5284-3F2985804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23AA67-7F4B-891F-7EBF-05AAE1089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8" y="459023"/>
            <a:ext cx="10515600" cy="794964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E58DA4-CB0F-A9E9-6F34-8088CD8B1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854" y="1287300"/>
            <a:ext cx="1097554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400" u="none" strike="noStrike" cap="none" normalizeH="0" baseline="0" dirty="0">
                <a:ln>
                  <a:noFill/>
                </a:ln>
                <a:solidFill>
                  <a:srgbClr val="009CDE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 Philanthropic support for BSMH’s </a:t>
            </a:r>
            <a:r>
              <a:rPr lang="en-US" altLang="en-US" sz="2400" dirty="0">
                <a:solidFill>
                  <a:srgbClr val="009CD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Ministry: </a:t>
            </a:r>
            <a:r>
              <a:rPr kumimoji="0" lang="en-US" altLang="en-US" sz="2400" b="1" u="none" strike="noStrike" cap="none" normalizeH="0" baseline="0" dirty="0">
                <a:ln>
                  <a:noFill/>
                </a:ln>
                <a:solidFill>
                  <a:srgbClr val="00A75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$58.27 million</a:t>
            </a:r>
            <a:endParaRPr kumimoji="0" lang="en-US" altLang="en-US" sz="2400" b="1" u="none" strike="noStrike" cap="none" normalizeH="0" baseline="0" dirty="0">
              <a:ln>
                <a:noFill/>
              </a:ln>
              <a:solidFill>
                <a:srgbClr val="00A756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rgbClr val="009CDE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B3C88C-8AEA-8359-5BE6-C70E6E6328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0" t="-3147" r="-2308" b="-1257"/>
          <a:stretch/>
        </p:blipFill>
        <p:spPr>
          <a:xfrm>
            <a:off x="627174" y="2198573"/>
            <a:ext cx="3335226" cy="3322974"/>
          </a:xfrm>
          <a:prstGeom prst="rect">
            <a:avLst/>
          </a:prstGeom>
          <a:effectLst>
            <a:outerShdw blurRad="416188" dist="183182" dir="8100000" sx="96803" sy="96803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olorful circle with a white center&#10;&#10;Description automatically generated">
            <a:extLst>
              <a:ext uri="{FF2B5EF4-FFF2-40B4-BE49-F238E27FC236}">
                <a16:creationId xmlns:a16="http://schemas.microsoft.com/office/drawing/2014/main" id="{B4419DE3-F61A-4BCE-D3EE-23E3FADD55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972"/>
          <a:stretch/>
        </p:blipFill>
        <p:spPr>
          <a:xfrm>
            <a:off x="4329264" y="2281593"/>
            <a:ext cx="412091" cy="30905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6CC7E6-E33F-EA73-9E1C-A788BE48F7FB}"/>
              </a:ext>
            </a:extLst>
          </p:cNvPr>
          <p:cNvSpPr txBox="1"/>
          <p:nvPr/>
        </p:nvSpPr>
        <p:spPr>
          <a:xfrm>
            <a:off x="4777876" y="2345789"/>
            <a:ext cx="5994400" cy="3027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$20,167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$1,465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Caring for Our Own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$8,652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 Health &amp; Well-Being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$4,835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Ministries &amp; Miscellaneous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$18,544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$1,530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 Assistance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$2,875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Professional Development &amp; Scholarships	</a:t>
            </a:r>
          </a:p>
          <a:p>
            <a:pPr>
              <a:lnSpc>
                <a:spcPts val="2900"/>
              </a:lnSpc>
              <a:tabLst>
                <a:tab pos="1025525" algn="l"/>
              </a:tabLs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$202	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Spiritual Care	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154B8A-E54F-8449-C027-6B96F6356575}"/>
              </a:ext>
            </a:extLst>
          </p:cNvPr>
          <p:cNvSpPr txBox="1"/>
          <p:nvPr/>
        </p:nvSpPr>
        <p:spPr>
          <a:xfrm>
            <a:off x="4777876" y="5460587"/>
            <a:ext cx="198443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(US Dollars in Thousands)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6673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gradient&#10;&#10;Description automatically generated">
            <a:extLst>
              <a:ext uri="{FF2B5EF4-FFF2-40B4-BE49-F238E27FC236}">
                <a16:creationId xmlns:a16="http://schemas.microsoft.com/office/drawing/2014/main" id="{1300E0D2-ACD0-61F2-644C-05420CE74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6" name="Picture 5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1B1D15F6-0C30-13F2-3545-8D04096388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BDC52E-8D6C-0027-5CA3-8F46F9B5E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976" y="417468"/>
            <a:ext cx="10515600" cy="889934"/>
          </a:xfrm>
        </p:spPr>
        <p:txBody>
          <a:bodyPr>
            <a:normAutofit/>
          </a:bodyPr>
          <a:lstStyle/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296" y="1743517"/>
            <a:ext cx="5257800" cy="467089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9CDE"/>
                </a:solidFill>
              </a:rPr>
              <a:t>Mission Outreach Program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sz="2400" b="1" dirty="0">
                <a:solidFill>
                  <a:srgbClr val="00A756"/>
                </a:solidFill>
              </a:rPr>
              <a:t>$5.2 million </a:t>
            </a:r>
            <a:r>
              <a:rPr lang="en-US" sz="2400" dirty="0">
                <a:solidFill>
                  <a:srgbClr val="00A756"/>
                </a:solidFill>
              </a:rPr>
              <a:t>awarded since 2020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9CDE"/>
                </a:solidFill>
              </a:rPr>
              <a:t>Focus of funding: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Address social determinants of health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Improve health outcomes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Create healthy community partnerships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326FA-5EB3-1692-7161-40A51FB94FA2}"/>
              </a:ext>
            </a:extLst>
          </p:cNvPr>
          <p:cNvSpPr txBox="1">
            <a:spLocks/>
          </p:cNvSpPr>
          <p:nvPr/>
        </p:nvSpPr>
        <p:spPr>
          <a:xfrm>
            <a:off x="6253599" y="1724870"/>
            <a:ext cx="5501715" cy="4670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009CDE"/>
                </a:solidFill>
                <a:latin typeface="Arial" panose="020B0604020202020204" pitchFamily="34" charset="0"/>
              </a:rPr>
              <a:t>Recent impacts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Eviction prevention and financial education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Violence response training for fire and EMS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Medication assistance for chronic disease patients in need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Independence for seniors through home safety and balance training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Feminine hygiene kits for students</a:t>
            </a:r>
          </a:p>
        </p:txBody>
      </p:sp>
    </p:spTree>
    <p:extLst>
      <p:ext uri="{BB962C8B-B14F-4D97-AF65-F5344CB8AC3E}">
        <p14:creationId xmlns:p14="http://schemas.microsoft.com/office/powerpoint/2010/main" val="365708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gradient&#10;&#10;Description automatically generated">
            <a:extLst>
              <a:ext uri="{FF2B5EF4-FFF2-40B4-BE49-F238E27FC236}">
                <a16:creationId xmlns:a16="http://schemas.microsoft.com/office/drawing/2014/main" id="{B1C06BCA-7FF9-BC99-A3D8-64AC158E8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15" name="Picture 14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81D235C7-7060-50DB-715D-F46E95A9F7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3" t="-3170" r="2503" b="7247"/>
          <a:stretch/>
        </p:blipFill>
        <p:spPr>
          <a:xfrm>
            <a:off x="-1374" y="1625601"/>
            <a:ext cx="12192001" cy="5232400"/>
          </a:xfrm>
          <a:prstGeom prst="rect">
            <a:avLst/>
          </a:prstGeom>
        </p:spPr>
      </p:pic>
      <p:pic>
        <p:nvPicPr>
          <p:cNvPr id="13" name="Picture 12" descr="A group of people sitting on the floor&#10;&#10;Description automatically generated">
            <a:extLst>
              <a:ext uri="{FF2B5EF4-FFF2-40B4-BE49-F238E27FC236}">
                <a16:creationId xmlns:a16="http://schemas.microsoft.com/office/drawing/2014/main" id="{68D3629E-CD33-ED8C-0CC2-C2F632F64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33" y="1737553"/>
            <a:ext cx="6432653" cy="451084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6E59630-89F2-A281-02F3-A0E2870BFCE8}"/>
              </a:ext>
            </a:extLst>
          </p:cNvPr>
          <p:cNvSpPr txBox="1">
            <a:spLocks/>
          </p:cNvSpPr>
          <p:nvPr/>
        </p:nvSpPr>
        <p:spPr>
          <a:xfrm>
            <a:off x="569976" y="417468"/>
            <a:ext cx="1051560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7360" y="3352101"/>
            <a:ext cx="4268216" cy="299310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Mercy Health – Marcum and Wallace Hospital takes a holistic approach to wellness. Their programs have a lasting impact on people’s health </a:t>
            </a:r>
            <a:b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and wellbeing.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Jessica</a:t>
            </a:r>
            <a:r>
              <a:rPr lang="en-US" sz="1800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Program participant</a:t>
            </a:r>
            <a:br>
              <a:rPr lang="en-US" sz="1800" dirty="0">
                <a:solidFill>
                  <a:srgbClr val="00B0F0"/>
                </a:solidFill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rgbClr val="00B0F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Irvine, KY</a:t>
            </a:r>
          </a:p>
        </p:txBody>
      </p:sp>
      <p:pic>
        <p:nvPicPr>
          <p:cNvPr id="14" name="Picture 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2A86EF-5403-8601-7DA2-138E83587C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1541" y="2818823"/>
            <a:ext cx="1359019" cy="32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3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and white gradient&#10;&#10;Description automatically generated">
            <a:extLst>
              <a:ext uri="{FF2B5EF4-FFF2-40B4-BE49-F238E27FC236}">
                <a16:creationId xmlns:a16="http://schemas.microsoft.com/office/drawing/2014/main" id="{E31E01CD-25CF-042F-EC34-23409ED4D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73" y="0"/>
            <a:ext cx="12192000" cy="2636107"/>
          </a:xfrm>
          <a:prstGeom prst="rect">
            <a:avLst/>
          </a:prstGeom>
        </p:spPr>
      </p:pic>
      <p:pic>
        <p:nvPicPr>
          <p:cNvPr id="7" name="Picture 6" descr="A blue rectangular object with black border&#10;&#10;Description automatically generated">
            <a:extLst>
              <a:ext uri="{FF2B5EF4-FFF2-40B4-BE49-F238E27FC236}">
                <a16:creationId xmlns:a16="http://schemas.microsoft.com/office/drawing/2014/main" id="{9BCC5923-849D-C5EA-732D-43730DCC5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94"/>
          <a:stretch/>
        </p:blipFill>
        <p:spPr>
          <a:xfrm>
            <a:off x="-1" y="5812625"/>
            <a:ext cx="12192001" cy="10445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B27B1F7-6A3B-D148-EA3F-BBBCC03252C4}"/>
              </a:ext>
            </a:extLst>
          </p:cNvPr>
          <p:cNvSpPr txBox="1">
            <a:spLocks/>
          </p:cNvSpPr>
          <p:nvPr/>
        </p:nvSpPr>
        <p:spPr>
          <a:xfrm>
            <a:off x="569976" y="417468"/>
            <a:ext cx="10515600" cy="88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3600" spc="-50" dirty="0">
                <a:solidFill>
                  <a:srgbClr val="005EB8"/>
                </a:solidFill>
              </a:rPr>
              <a:t>Maximizing the impact of giving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A2BCA-A6C2-81AC-17F6-8E0C8D8B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456" y="1724870"/>
            <a:ext cx="10485120" cy="136263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9CDE"/>
                </a:solidFill>
              </a:rPr>
              <a:t>Foundation Awarded Matches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Board allocates an annual budget to provide matching funds for selected market Foundations’ capital fundraising efforts.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42326FA-5EB3-1692-7161-40A51FB94FA2}"/>
              </a:ext>
            </a:extLst>
          </p:cNvPr>
          <p:cNvSpPr txBox="1">
            <a:spLocks/>
          </p:cNvSpPr>
          <p:nvPr/>
        </p:nvSpPr>
        <p:spPr>
          <a:xfrm>
            <a:off x="618744" y="3178348"/>
            <a:ext cx="6065072" cy="2931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756"/>
                </a:solidFill>
                <a:latin typeface="Arial" panose="020B0604020202020204" pitchFamily="34" charset="0"/>
              </a:rPr>
              <a:t>2024 - $500,000 awarded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Hospital lobby renovation – Greenville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Mobile mammography unit – Lorain 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Medical center for violence 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</a:b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response team – Richmond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Cancer care center – Springfield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4FBD375-22BB-9C29-D62E-793AD6DB49A8}"/>
              </a:ext>
            </a:extLst>
          </p:cNvPr>
          <p:cNvSpPr txBox="1">
            <a:spLocks/>
          </p:cNvSpPr>
          <p:nvPr/>
        </p:nvSpPr>
        <p:spPr>
          <a:xfrm>
            <a:off x="5520587" y="3178348"/>
            <a:ext cx="5257800" cy="2931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00A756"/>
                </a:solidFill>
                <a:latin typeface="Arial" panose="020B0604020202020204" pitchFamily="34" charset="0"/>
              </a:rPr>
              <a:t>2023 - $375,000 awarded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Mobile mammography unit – Greenville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New hospital – Hampton Roads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Hospital renovations – Richmond</a:t>
            </a:r>
          </a:p>
        </p:txBody>
      </p:sp>
    </p:spTree>
    <p:extLst>
      <p:ext uri="{BB962C8B-B14F-4D97-AF65-F5344CB8AC3E}">
        <p14:creationId xmlns:p14="http://schemas.microsoft.com/office/powerpoint/2010/main" val="1954171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5D1B47DF78B644B896A24C6F55B857" ma:contentTypeVersion="17" ma:contentTypeDescription="Create a new document." ma:contentTypeScope="" ma:versionID="b6287407716c095033a70d2845e135e2">
  <xsd:schema xmlns:xsd="http://www.w3.org/2001/XMLSchema" xmlns:xs="http://www.w3.org/2001/XMLSchema" xmlns:p="http://schemas.microsoft.com/office/2006/metadata/properties" xmlns:ns2="76cf10ff-9436-41f4-8bcb-114395ab14cd" xmlns:ns3="9a0f551d-6a91-4eaf-b1fb-937a9a15554f" targetNamespace="http://schemas.microsoft.com/office/2006/metadata/properties" ma:root="true" ma:fieldsID="1f780a0b0d8da8fa3c9a4f9a347d0ba0" ns2:_="" ns3:_="">
    <xsd:import namespace="76cf10ff-9436-41f4-8bcb-114395ab14cd"/>
    <xsd:import namespace="9a0f551d-6a91-4eaf-b1fb-937a9a1555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f10ff-9436-41f4-8bcb-114395ab14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a55dbc56-9ccf-4022-aacd-75bdc51dfa1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0f551d-6a91-4eaf-b1fb-937a9a15554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a8242c56-d0fc-4c10-8493-16e699b8e777}" ma:internalName="TaxCatchAll" ma:showField="CatchAllData" ma:web="9a0f551d-6a91-4eaf-b1fb-937a9a15554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cf10ff-9436-41f4-8bcb-114395ab14cd">
      <Terms xmlns="http://schemas.microsoft.com/office/infopath/2007/PartnerControls"/>
    </lcf76f155ced4ddcb4097134ff3c332f>
    <TaxCatchAll xmlns="9a0f551d-6a91-4eaf-b1fb-937a9a15554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81BBBC-AC79-4D73-8638-4F5962B6F7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cf10ff-9436-41f4-8bcb-114395ab14cd"/>
    <ds:schemaRef ds:uri="9a0f551d-6a91-4eaf-b1fb-937a9a1555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51E7009-9B74-4FAA-9F4E-2EFB8C688C09}">
  <ds:schemaRefs>
    <ds:schemaRef ds:uri="http://purl.org/dc/dcmitype/"/>
    <ds:schemaRef ds:uri="http://schemas.microsoft.com/office/2006/metadata/properties"/>
    <ds:schemaRef ds:uri="http://purl.org/dc/elements/1.1/"/>
    <ds:schemaRef ds:uri="9a0f551d-6a91-4eaf-b1fb-937a9a15554f"/>
    <ds:schemaRef ds:uri="http://schemas.openxmlformats.org/package/2006/metadata/core-properties"/>
    <ds:schemaRef ds:uri="76cf10ff-9436-41f4-8bcb-114395ab14cd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0D65CFAD-ED8A-4FD6-BF55-7775E980C2C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5456</TotalTime>
  <Words>1746</Words>
  <Application>Microsoft Office PowerPoint</Application>
  <PresentationFormat>Widescreen</PresentationFormat>
  <Paragraphs>271</Paragraphs>
  <Slides>24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Symbol</vt:lpstr>
      <vt:lpstr>Wingdings</vt:lpstr>
      <vt:lpstr>Office Theme</vt:lpstr>
      <vt:lpstr>First name, we invite you to join our team. </vt:lpstr>
      <vt:lpstr>Through serving, you will</vt:lpstr>
      <vt:lpstr>Generous donors</vt:lpstr>
      <vt:lpstr>Saving and transforming countless lives</vt:lpstr>
      <vt:lpstr>Committed board members</vt:lpstr>
      <vt:lpstr>Maximizing the impact of giving</vt:lpstr>
      <vt:lpstr>Maximizing the impact of giving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future: Our aspirational goals</vt:lpstr>
      <vt:lpstr>The future: Our aspirational goals</vt:lpstr>
      <vt:lpstr>The future: Our aspirational goals</vt:lpstr>
      <vt:lpstr>PowerPoint Presentation</vt:lpstr>
      <vt:lpstr>Who we are</vt:lpstr>
      <vt:lpstr>PowerPoint Presentation</vt:lpstr>
      <vt:lpstr>Being a successful board member: Expectations</vt:lpstr>
      <vt:lpstr>Being a successful board member: Expectations</vt:lpstr>
      <vt:lpstr>Being a successful board member: Expectations</vt:lpstr>
      <vt:lpstr>Being a successful board member: Expectations</vt:lpstr>
      <vt:lpstr>Serve with the best 2024 Board of Directors</vt:lpstr>
      <vt:lpstr>Contact 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Name,  we invite you to join our team.</dc:title>
  <dc:creator>Miller, Tara M</dc:creator>
  <cp:lastModifiedBy>Miller, Tara M</cp:lastModifiedBy>
  <cp:revision>194</cp:revision>
  <dcterms:created xsi:type="dcterms:W3CDTF">2024-03-22T18:36:57Z</dcterms:created>
  <dcterms:modified xsi:type="dcterms:W3CDTF">2024-06-27T16:37:34Z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0x0101003B5D1B47DF78B644B896A24C6F55B857</vt:lpwstr>
  </property>
  <property fmtid="{D5CDD505-2E9C-101B-9397-08002B2CF9AE}" pid="3" name="MediaServiceImageTags">
    <vt:lpwstr/>
  </property>
</Properties>
</file>