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1"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A399E-9907-439A-D557-C8797442E249}" v="20" dt="2024-04-15T14:23:21.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668" autoAdjust="0"/>
  </p:normalViewPr>
  <p:slideViewPr>
    <p:cSldViewPr snapToGrid="0">
      <p:cViewPr varScale="1">
        <p:scale>
          <a:sx n="63" d="100"/>
          <a:sy n="63" d="100"/>
        </p:scale>
        <p:origin x="2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the Give for Good Associate Giving Campaign?</a:t>
            </a:r>
            <a:endParaRPr lang="en-US"/>
          </a:p>
          <a:p>
            <a:endParaRPr lang="en-US"/>
          </a:p>
          <a:p>
            <a:r>
              <a:rPr lang="en-US" sz="1200" kern="1200">
                <a:solidFill>
                  <a:schemeClr val="tx1"/>
                </a:solidFill>
                <a:effectLst/>
                <a:latin typeface="+mn-lt"/>
                <a:ea typeface="+mn-ea"/>
                <a:cs typeface="+mn-cs"/>
              </a:rPr>
              <a:t>The Campaign is an opportunity for our associates to support our mission through a variety of gift options.</a:t>
            </a:r>
            <a:r>
              <a:rPr lang="en-US"/>
              <a:t> Gifts can be directed to your community and to several programs and special projects. </a:t>
            </a:r>
          </a:p>
          <a:p>
            <a:endParaRPr lang="en-US"/>
          </a:p>
          <a:p>
            <a:r>
              <a:rPr lang="en-US" sz="1200" kern="1200">
                <a:solidFill>
                  <a:schemeClr val="tx1"/>
                </a:solidFill>
                <a:effectLst/>
                <a:latin typeface="+mn-lt"/>
                <a:ea typeface="+mn-ea"/>
                <a:cs typeface="+mn-cs"/>
              </a:rPr>
              <a:t>This year’s campaign kicks off on </a:t>
            </a:r>
            <a:r>
              <a:rPr lang="en-US"/>
              <a:t>August 28th</a:t>
            </a:r>
            <a:r>
              <a:rPr lang="en-US" sz="1200" kern="1200">
                <a:solidFill>
                  <a:schemeClr val="tx1"/>
                </a:solidFill>
                <a:effectLst/>
                <a:latin typeface="+mn-lt"/>
                <a:ea typeface="+mn-ea"/>
                <a:cs typeface="+mn-cs"/>
              </a:rPr>
              <a:t> with</a:t>
            </a:r>
            <a:r>
              <a:rPr lang="en-US"/>
              <a:t> our day of giving celebration, THE BIG GIVE</a:t>
            </a:r>
            <a:r>
              <a:rPr lang="en-US" sz="1200" kern="1200">
                <a:solidFill>
                  <a:schemeClr val="tx1"/>
                </a:solidFill>
                <a:effectLst/>
                <a:latin typeface="+mn-lt"/>
                <a:ea typeface="+mn-ea"/>
                <a:cs typeface="+mn-cs"/>
              </a:rPr>
              <a:t>.</a:t>
            </a:r>
            <a:r>
              <a:rPr lang="en-US"/>
              <a:t> </a:t>
            </a:r>
            <a:endParaRPr lang="en-US">
              <a:cs typeface="Calibri"/>
            </a:endParaRPr>
          </a:p>
          <a:p>
            <a:endParaRPr lang="en-US"/>
          </a:p>
          <a:p>
            <a:r>
              <a:rPr lang="en-US" sz="1200" kern="1200">
                <a:solidFill>
                  <a:schemeClr val="tx1"/>
                </a:solidFill>
                <a:effectLst/>
                <a:latin typeface="+mn-lt"/>
                <a:ea typeface="+mn-ea"/>
                <a:cs typeface="+mn-cs"/>
              </a:rPr>
              <a:t>The Campaign will continue through the entire month of September. Associates</a:t>
            </a:r>
            <a:r>
              <a:rPr lang="en-US"/>
              <a:t> will</a:t>
            </a:r>
            <a:r>
              <a:rPr lang="en-US" sz="1200" kern="1200">
                <a:solidFill>
                  <a:schemeClr val="tx1"/>
                </a:solidFill>
                <a:effectLst/>
                <a:latin typeface="+mn-lt"/>
                <a:ea typeface="+mn-ea"/>
                <a:cs typeface="+mn-cs"/>
              </a:rPr>
              <a:t> be receiving campaign information at their home, </a:t>
            </a:r>
            <a:r>
              <a:rPr lang="en-US"/>
              <a:t>by email, and through the Weekly Pulse.</a:t>
            </a:r>
            <a:endParaRPr lang="en-US" sz="1200" kern="1200">
              <a:solidFill>
                <a:schemeClr val="tx1"/>
              </a:solidFill>
              <a:effectLst/>
              <a:latin typeface="+mn-lt"/>
              <a:cs typeface="Calibri"/>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dirty="0">
              <a:solidFill>
                <a:srgbClr val="4472C4"/>
              </a:solidFill>
              <a:effectLst/>
              <a:latin typeface="Calibri"/>
              <a:ea typeface="Calibri"/>
              <a:cs typeface="Calibri"/>
            </a:endParaRPr>
          </a:p>
          <a:p>
            <a:r>
              <a:rPr lang="en-US" dirty="0"/>
              <a:t>Vicki </a:t>
            </a:r>
            <a:r>
              <a:rPr lang="en-US" dirty="0" err="1"/>
              <a:t>Kachmarik</a:t>
            </a:r>
            <a:r>
              <a:rPr lang="en-US" dirty="0"/>
              <a:t> has worked to fulfill the Mercy Health mission for the past four decades.</a:t>
            </a:r>
            <a:endParaRPr lang="en-US" dirty="0">
              <a:ea typeface="Calibri"/>
              <a:cs typeface="Calibri"/>
            </a:endParaRPr>
          </a:p>
          <a:p>
            <a:r>
              <a:rPr lang="en-US" dirty="0"/>
              <a:t> </a:t>
            </a:r>
            <a:endParaRPr lang="en-US" dirty="0">
              <a:ea typeface="Calibri"/>
              <a:cs typeface="Calibri"/>
            </a:endParaRPr>
          </a:p>
          <a:p>
            <a:r>
              <a:rPr lang="en-US" dirty="0"/>
              <a:t>“I’m proud to work at Mercy Health,” she says. “I’ve been here for 43 years, and I believe in our mission and the positive impact we have.”</a:t>
            </a:r>
            <a:endParaRPr lang="en-US" dirty="0">
              <a:ea typeface="Calibri"/>
              <a:cs typeface="Calibri"/>
            </a:endParaRPr>
          </a:p>
          <a:p>
            <a:r>
              <a:rPr lang="en-US" dirty="0"/>
              <a:t> </a:t>
            </a:r>
            <a:endParaRPr lang="en-US" dirty="0">
              <a:ea typeface="Calibri"/>
              <a:cs typeface="Calibri"/>
            </a:endParaRPr>
          </a:p>
          <a:p>
            <a:r>
              <a:rPr lang="en-US" dirty="0"/>
              <a:t>The quality outcomes specialist has given to the Foundation throughout her career, most recently as a Power Hour donor.</a:t>
            </a:r>
            <a:endParaRPr lang="en-US" dirty="0">
              <a:ea typeface="Calibri"/>
              <a:cs typeface="Calibri"/>
            </a:endParaRPr>
          </a:p>
          <a:p>
            <a:r>
              <a:rPr lang="en-US" dirty="0"/>
              <a:t> </a:t>
            </a:r>
            <a:endParaRPr lang="en-US" dirty="0">
              <a:ea typeface="Calibri"/>
              <a:cs typeface="Calibri"/>
            </a:endParaRPr>
          </a:p>
          <a:p>
            <a:r>
              <a:rPr lang="en-US" dirty="0"/>
              <a:t>“I remember sitting on a Mission Services committee with Sister Dorothy where I saw the good that we did for the hospital and community,” she says. “Between the foundation activities out in the community and the funds we use to help employees during hard times, there is a lot we do to help others in times of need.”</a:t>
            </a:r>
            <a:endParaRPr lang="en-US" dirty="0">
              <a:ea typeface="Calibri"/>
              <a:cs typeface="Calibri"/>
            </a:endParaRPr>
          </a:p>
          <a:p>
            <a:r>
              <a:rPr lang="en-US" dirty="0"/>
              <a:t> </a:t>
            </a:r>
            <a:endParaRPr lang="en-US" dirty="0">
              <a:ea typeface="Calibri"/>
              <a:cs typeface="Calibri"/>
            </a:endParaRPr>
          </a:p>
          <a:p>
            <a:r>
              <a:rPr lang="en-US" dirty="0"/>
              <a:t>For Vicki, her pride in being part of the Mercy Health system extends to the Mercy Health Foundation.</a:t>
            </a:r>
            <a:endParaRPr lang="en-US" dirty="0">
              <a:ea typeface="Calibri"/>
              <a:cs typeface="Calibri"/>
            </a:endParaRPr>
          </a:p>
          <a:p>
            <a:r>
              <a:rPr lang="en-US" dirty="0"/>
              <a:t> </a:t>
            </a:r>
            <a:endParaRPr lang="en-US" dirty="0">
              <a:ea typeface="Calibri"/>
              <a:cs typeface="Calibri"/>
            </a:endParaRPr>
          </a:p>
          <a:p>
            <a:r>
              <a:rPr lang="en-US" dirty="0"/>
              <a:t>“The foundation has always been a very positive thing for me,” she says. “I see the good that they do, and I trust them because I know that what they do will benefit the staff and community.”</a:t>
            </a:r>
            <a:endParaRPr lang="en-US" dirty="0">
              <a:ea typeface="Calibri"/>
              <a:cs typeface="Calibri"/>
            </a:endParaRPr>
          </a:p>
          <a:p>
            <a:pPr algn="l"/>
            <a:endParaRPr lang="en-US" b="0" i="0" dirty="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associates give at the Power Hour, Lead for Good, or Half Hour Hero level, they can be eligible for the following rewards:</a:t>
            </a:r>
            <a:endParaRPr lang="en-US">
              <a:ea typeface="+mn-ea"/>
              <a:cs typeface="+mn-cs"/>
            </a:endParaRPr>
          </a:p>
          <a:p>
            <a:pPr lvl="0" rtl="0"/>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POWER HOUR	</a:t>
            </a:r>
            <a:r>
              <a:rPr lang="en-US"/>
              <a:t>1</a:t>
            </a:r>
            <a:r>
              <a:rPr lang="en-US" sz="1200" kern="1200">
                <a:solidFill>
                  <a:schemeClr val="tx1"/>
                </a:solidFill>
                <a:effectLst/>
                <a:latin typeface="+mn-lt"/>
                <a:ea typeface="+mn-ea"/>
                <a:cs typeface="+mn-cs"/>
              </a:rPr>
              <a:t> hour of pay per pay period</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1,200 Called to Shine points</a:t>
            </a:r>
            <a:r>
              <a:rPr lang="en-US"/>
              <a:t> </a:t>
            </a:r>
          </a:p>
          <a:p>
            <a:endParaRPr lang="en-US" b="1">
              <a:ea typeface="Calibri" panose="020F0502020204030204"/>
              <a:cs typeface="Calibri" panose="020F0502020204030204"/>
            </a:endParaRPr>
          </a:p>
          <a:p>
            <a:r>
              <a:rPr lang="en-US" sz="1200" kern="1200">
                <a:solidFill>
                  <a:schemeClr val="tx1"/>
                </a:solidFill>
                <a:effectLst/>
                <a:latin typeface="+mn-lt"/>
                <a:ea typeface="+mn-ea"/>
                <a:cs typeface="+mn-cs"/>
              </a:rPr>
              <a:t>LEAD FOR GOOD $</a:t>
            </a:r>
            <a:r>
              <a:rPr lang="en-US"/>
              <a:t>1,001</a:t>
            </a:r>
            <a:r>
              <a:rPr lang="en-US" sz="1200" kern="1200">
                <a:solidFill>
                  <a:schemeClr val="tx1"/>
                </a:solidFill>
                <a:effectLst/>
                <a:latin typeface="+mn-lt"/>
                <a:ea typeface="+mn-ea"/>
                <a:cs typeface="+mn-cs"/>
              </a:rPr>
              <a:t> gift either one time or spread over 26 pay periods	</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1,000 Called to Shine points</a:t>
            </a:r>
            <a:r>
              <a:rPr lang="en-US"/>
              <a:t> </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HALF HOUR HERO ½ hour of pay per pay period</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600 Called to Shine points</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t>As </a:t>
            </a:r>
            <a:r>
              <a:rPr lang="en-US" sz="1200" kern="1200">
                <a:solidFill>
                  <a:schemeClr val="tx1"/>
                </a:solidFill>
                <a:effectLst/>
                <a:latin typeface="+mn-lt"/>
                <a:ea typeface="+mn-ea"/>
                <a:cs typeface="+mn-cs"/>
              </a:rPr>
              <a:t>a bonus, </a:t>
            </a:r>
            <a:r>
              <a:rPr lang="en-US"/>
              <a:t>if</a:t>
            </a:r>
            <a:r>
              <a:rPr lang="en-US" sz="1200" kern="1200">
                <a:solidFill>
                  <a:schemeClr val="tx1"/>
                </a:solidFill>
                <a:effectLst/>
                <a:latin typeface="+mn-lt"/>
                <a:ea typeface="+mn-ea"/>
                <a:cs typeface="+mn-cs"/>
              </a:rPr>
              <a:t> a gift </a:t>
            </a:r>
            <a:r>
              <a:rPr lang="en-US"/>
              <a:t>at these</a:t>
            </a:r>
            <a:r>
              <a:rPr lang="en-US" sz="1200" kern="1200">
                <a:solidFill>
                  <a:schemeClr val="tx1"/>
                </a:solidFill>
                <a:effectLst/>
                <a:latin typeface="+mn-lt"/>
                <a:ea typeface="+mn-ea"/>
                <a:cs typeface="+mn-cs"/>
              </a:rPr>
              <a:t> levels</a:t>
            </a:r>
            <a:r>
              <a:rPr lang="en-US"/>
              <a:t> is made before midnight August 28th during THE BIG GIVE, donors can be eligible for a free shirt.</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addition to the giving level incentives: </a:t>
            </a:r>
            <a:endParaRPr lang="en-US">
              <a:ea typeface="+mn-ea"/>
              <a:cs typeface="+mn-cs"/>
            </a:endParaRPr>
          </a:p>
          <a:p>
            <a:endParaRPr lang="en-US"/>
          </a:p>
          <a:p>
            <a:r>
              <a:rPr lang="en-US"/>
              <a:t>Donors </a:t>
            </a:r>
            <a:r>
              <a:rPr lang="en-US" b="0" kern="1200">
                <a:effectLst/>
              </a:rPr>
              <a:t>who </a:t>
            </a:r>
            <a:r>
              <a:rPr lang="en-US"/>
              <a:t>make a first-time </a:t>
            </a:r>
            <a:r>
              <a:rPr lang="en-US" b="0" kern="1200">
                <a:effectLst/>
              </a:rPr>
              <a:t>recurring </a:t>
            </a:r>
            <a:r>
              <a:rPr lang="en-US"/>
              <a:t>gift before midnight 8/28/24 </a:t>
            </a:r>
            <a:r>
              <a:rPr lang="en-US" b="0" kern="1200">
                <a:effectLst/>
              </a:rPr>
              <a:t>will </a:t>
            </a:r>
            <a:r>
              <a:rPr lang="en-US"/>
              <a:t>receive 500 </a:t>
            </a:r>
            <a:r>
              <a:rPr lang="en-US" b="0" kern="1200">
                <a:effectLst/>
              </a:rPr>
              <a:t>Called to Shine</a:t>
            </a:r>
            <a:r>
              <a:rPr lang="en-US"/>
              <a:t> Points</a:t>
            </a:r>
            <a:endParaRPr lang="en-US" b="1">
              <a:cs typeface="Calibri" panose="020F0502020204030204"/>
            </a:endParaRPr>
          </a:p>
          <a:p>
            <a:endParaRPr lang="en-US"/>
          </a:p>
          <a:p>
            <a:r>
              <a:rPr lang="en-US"/>
              <a:t>All other recurring gifts will receive 100 Called to Shine Points</a:t>
            </a:r>
            <a:endParaRPr lang="en-US">
              <a:cs typeface="Calibri"/>
            </a:endParaRPr>
          </a:p>
          <a:p>
            <a:pPr lvl="0"/>
            <a:endParaRPr lang="en-US" sz="1200" b="0" kern="1200">
              <a:solidFill>
                <a:schemeClr val="tx1"/>
              </a:solidFill>
              <a:effectLst/>
              <a:latin typeface="+mn-lt"/>
              <a:cs typeface="Calibri"/>
            </a:endParaRPr>
          </a:p>
          <a:p>
            <a:r>
              <a:rPr lang="en-US" sz="1200" b="0" kern="1200">
                <a:solidFill>
                  <a:schemeClr val="tx1"/>
                </a:solidFill>
                <a:effectLst/>
                <a:latin typeface="+mn-lt"/>
                <a:ea typeface="+mn-ea"/>
                <a:cs typeface="+mn-cs"/>
              </a:rPr>
              <a:t>ALL DONORS will receive 75 be well points</a:t>
            </a:r>
            <a:r>
              <a:rPr lang="en-US"/>
              <a:t> </a:t>
            </a:r>
            <a:endParaRPr lang="en-US" sz="1200" b="0" kern="120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369332"/>
          </a:xfrm>
          <a:prstGeom prst="rect">
            <a:avLst/>
          </a:prstGeom>
          <a:noFill/>
        </p:spPr>
        <p:txBody>
          <a:bodyPr wrap="square" lIns="91440" tIns="45720" rIns="91440" bIns="45720" rtlCol="0" anchor="t">
            <a:spAutoFit/>
          </a:bodyPr>
          <a:lstStyle/>
          <a:p>
            <a:pPr algn="ctr"/>
            <a:r>
              <a:rPr lang="en-US" b="1">
                <a:solidFill>
                  <a:srgbClr val="FFFFFF"/>
                </a:solidFill>
                <a:latin typeface="Montserrat"/>
              </a:rPr>
              <a:t>Mercy Health Foundation</a:t>
            </a:r>
            <a:r>
              <a:rPr lang="en-US" sz="1800" b="0" i="0">
                <a:solidFill>
                  <a:srgbClr val="FFFFFF"/>
                </a:solidFill>
                <a:effectLst/>
                <a:latin typeface="Montserrat"/>
              </a:rPr>
              <a:t>​​</a:t>
            </a:r>
            <a:endParaRPr lang="en-US" sz="2400" b="0" i="0">
              <a:solidFill>
                <a:srgbClr val="000000"/>
              </a:solidFill>
              <a:effectLst/>
              <a:latin typeface="Montserrat"/>
              <a:cs typeface="Segoe UI"/>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44766" y="41822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MEET VICKI</a:t>
            </a:r>
            <a:endParaRPr lang="en-US">
              <a:solidFill>
                <a:schemeClr val="bg1"/>
              </a:solidFill>
              <a:ea typeface="Calibri"/>
              <a:cs typeface="Calibri"/>
            </a:endParaRPr>
          </a:p>
        </p:txBody>
      </p:sp>
      <p:sp>
        <p:nvSpPr>
          <p:cNvPr id="4" name="TextBox 3">
            <a:extLst>
              <a:ext uri="{FF2B5EF4-FFF2-40B4-BE49-F238E27FC236}">
                <a16:creationId xmlns:a16="http://schemas.microsoft.com/office/drawing/2014/main" id="{994FC875-0881-8B4C-0A08-2861F2B71D98}"/>
              </a:ext>
            </a:extLst>
          </p:cNvPr>
          <p:cNvSpPr txBox="1"/>
          <p:nvPr/>
        </p:nvSpPr>
        <p:spPr>
          <a:xfrm>
            <a:off x="6629590" y="2848059"/>
            <a:ext cx="51855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Montserrat Classic Bold"/>
                <a:ea typeface="+mn-lt"/>
                <a:cs typeface="+mn-lt"/>
              </a:rPr>
              <a:t>Vicki is proud to work at Mercy Health and to be part of the good that our foundation does in our community.</a:t>
            </a:r>
            <a:endParaRPr lang="en-US" sz="3200" b="1" dirty="0">
              <a:latin typeface="Montserrat Classic Bold"/>
              <a:ea typeface="Calibri" panose="020F0502020204030204"/>
              <a:cs typeface="Calibri" panose="020F0502020204030204"/>
            </a:endParaRPr>
          </a:p>
        </p:txBody>
      </p:sp>
      <p:pic>
        <p:nvPicPr>
          <p:cNvPr id="6" name="Picture 5" descr="A person sitting on a bench&#10;&#10;Description automatically generated">
            <a:extLst>
              <a:ext uri="{FF2B5EF4-FFF2-40B4-BE49-F238E27FC236}">
                <a16:creationId xmlns:a16="http://schemas.microsoft.com/office/drawing/2014/main" id="{F4386378-F1FF-17AE-1241-A0F035578D22}"/>
              </a:ext>
            </a:extLst>
          </p:cNvPr>
          <p:cNvPicPr>
            <a:picLocks noChangeAspect="1"/>
          </p:cNvPicPr>
          <p:nvPr/>
        </p:nvPicPr>
        <p:blipFill rotWithShape="1">
          <a:blip r:embed="rId4"/>
          <a:srcRect l="616" t="41" r="18996" b="-272"/>
          <a:stretch/>
        </p:blipFill>
        <p:spPr>
          <a:xfrm>
            <a:off x="16554" y="1733745"/>
            <a:ext cx="6133695" cy="51439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373948" y="2868127"/>
            <a:ext cx="4724400" cy="1200329"/>
          </a:xfrm>
          <a:prstGeom prst="rect">
            <a:avLst/>
          </a:prstGeom>
          <a:noFill/>
        </p:spPr>
        <p:txBody>
          <a:bodyPr wrap="square" lIns="91440" tIns="45720" rIns="91440" bIns="45720" rtlCol="0" anchor="t">
            <a:spAutoFit/>
          </a:bodyPr>
          <a:lstStyle/>
          <a:p>
            <a:pPr algn="ctr"/>
            <a:r>
              <a:rPr lang="en-US" sz="2400" b="1">
                <a:latin typeface="Montserrat"/>
              </a:rPr>
              <a:t>Lead for Good =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71061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35146"/>
            <a:ext cx="3874947" cy="369332"/>
          </a:xfrm>
          <a:prstGeom prst="rect">
            <a:avLst/>
          </a:prstGeom>
          <a:noFill/>
        </p:spPr>
        <p:txBody>
          <a:bodyPr wrap="square" lIns="91440" tIns="45720" rIns="91440" bIns="45720" rtlCol="0" anchor="t">
            <a:spAutoFit/>
          </a:bodyPr>
          <a:lstStyle/>
          <a:p>
            <a:r>
              <a:rPr lang="en-US">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421160" y="5492605"/>
            <a:ext cx="3349679" cy="369332"/>
          </a:xfrm>
          <a:prstGeom prst="rect">
            <a:avLst/>
          </a:prstGeom>
          <a:noFill/>
        </p:spPr>
        <p:txBody>
          <a:bodyPr wrap="square" lIns="91440" tIns="45720" rIns="91440" bIns="45720" rtlCol="0" anchor="t">
            <a:spAutoFit/>
          </a:bodyPr>
          <a:lstStyle/>
          <a:p>
            <a:r>
              <a:rPr lang="en-US">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a:solidFill>
                  <a:schemeClr val="bg1"/>
                </a:solidFill>
                <a:latin typeface="Montserrat"/>
              </a:rPr>
              <a:t>KEY CONTACT INFORMATION</a:t>
            </a:r>
          </a:p>
        </p:txBody>
      </p:sp>
      <p:sp>
        <p:nvSpPr>
          <p:cNvPr id="2" name="Rectangle 1">
            <a:extLst>
              <a:ext uri="{FF2B5EF4-FFF2-40B4-BE49-F238E27FC236}">
                <a16:creationId xmlns:a16="http://schemas.microsoft.com/office/drawing/2014/main" id="{63610321-C905-FCD8-12F7-70C7C7E2AADD}"/>
              </a:ext>
            </a:extLst>
          </p:cNvPr>
          <p:cNvSpPr/>
          <p:nvPr/>
        </p:nvSpPr>
        <p:spPr>
          <a:xfrm>
            <a:off x="512641" y="2425386"/>
            <a:ext cx="11678442" cy="458587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Montserrat"/>
              </a:rPr>
              <a:t>Jace Welter: </a:t>
            </a:r>
            <a:r>
              <a:rPr lang="en-US" sz="2400" dirty="0">
                <a:latin typeface="Montserrat"/>
              </a:rPr>
              <a:t>BSMH Foundation Event Coordinator</a:t>
            </a:r>
          </a:p>
          <a:p>
            <a:pPr marL="1371600" lvl="2" indent="-457200">
              <a:buFont typeface="Arial" panose="020B0604020202020204" pitchFamily="34" charset="0"/>
              <a:buChar char="•"/>
            </a:pPr>
            <a:r>
              <a:rPr lang="en-US" sz="2400" dirty="0">
                <a:latin typeface="Montserrat"/>
                <a:ea typeface="+mn-lt"/>
                <a:cs typeface="+mn-lt"/>
              </a:rPr>
              <a:t>jwelter@mercy.com</a:t>
            </a:r>
            <a:endParaRPr lang="en-US" sz="2400" dirty="0">
              <a:latin typeface="Montserrat"/>
            </a:endParaRPr>
          </a:p>
          <a:p>
            <a:pPr marL="1371600" lvl="2" indent="-457200">
              <a:buFont typeface="Arial" panose="020B0604020202020204" pitchFamily="34" charset="0"/>
              <a:buChar char="•"/>
            </a:pPr>
            <a:r>
              <a:rPr lang="en-US" sz="2400" dirty="0">
                <a:latin typeface="Montserrat"/>
                <a:ea typeface="Calibri"/>
                <a:cs typeface="Calibri"/>
              </a:rPr>
              <a:t>(567) 938-9429</a:t>
            </a:r>
          </a:p>
          <a:p>
            <a:pPr lvl="2"/>
            <a:endParaRPr lang="en-US" sz="2400">
              <a:latin typeface="Montserrat"/>
              <a:cs typeface="Calibri"/>
            </a:endParaRPr>
          </a:p>
          <a:p>
            <a:r>
              <a:rPr lang="en-US" sz="2400" b="1" dirty="0">
                <a:latin typeface="Montserrat"/>
              </a:rPr>
              <a:t>Clare Gordon: </a:t>
            </a:r>
            <a:r>
              <a:rPr lang="en-US" sz="2400" dirty="0">
                <a:latin typeface="Montserrat"/>
              </a:rPr>
              <a:t>Senior Employee Giving Specialist </a:t>
            </a:r>
            <a:endParaRPr lang="en-US" sz="2400" dirty="0">
              <a:latin typeface="Montserrat" panose="020B0604020202020204" charset="0"/>
            </a:endParaRPr>
          </a:p>
          <a:p>
            <a:pPr marL="1371600" lvl="2" indent="-457200">
              <a:buFont typeface="Arial" panose="020B0604020202020204" pitchFamily="34" charset="0"/>
              <a:buChar char="•"/>
            </a:pPr>
            <a:r>
              <a:rPr lang="en-US" sz="2400" dirty="0">
                <a:latin typeface="Montserrat"/>
                <a:hlinkClick r:id="rId4">
                  <a:extLst>
                    <a:ext uri="{A12FA001-AC4F-418D-AE19-62706E023703}">
                      <ahyp:hlinkClr xmlns:ahyp="http://schemas.microsoft.com/office/drawing/2018/hyperlinkcolor" val="tx"/>
                    </a:ext>
                  </a:extLst>
                </a:hlinkClick>
              </a:rPr>
              <a:t>csgordon@mercy.com</a:t>
            </a:r>
            <a:endParaRPr lang="en-US" sz="2400" dirty="0">
              <a:latin typeface="Montserrat"/>
            </a:endParaRPr>
          </a:p>
          <a:p>
            <a:pPr marL="1371600" lvl="2" indent="-457200">
              <a:buFont typeface="Arial" panose="020B0604020202020204" pitchFamily="34" charset="0"/>
              <a:buChar char="•"/>
            </a:pPr>
            <a:r>
              <a:rPr lang="en-US" sz="2400">
                <a:latin typeface="Montserrat"/>
              </a:rPr>
              <a:t>(513) 638-6811</a:t>
            </a:r>
          </a:p>
          <a:p>
            <a:endParaRPr lang="en-US" sz="2400">
              <a:latin typeface="Montserrat"/>
            </a:endParaRPr>
          </a:p>
          <a:p>
            <a:r>
              <a:rPr lang="en-US" sz="2400" b="1" dirty="0">
                <a:latin typeface="Montserrat"/>
              </a:rPr>
              <a:t>Elisheba Hawkins:</a:t>
            </a:r>
            <a:r>
              <a:rPr lang="en-US" sz="2400" dirty="0">
                <a:latin typeface="Montserrat"/>
              </a:rPr>
              <a:t> Employee Giving Specialist</a:t>
            </a:r>
            <a:endParaRPr lang="en-US" sz="2400" dirty="0">
              <a:ea typeface="Calibri"/>
              <a:cs typeface="Calibri"/>
            </a:endParaRPr>
          </a:p>
          <a:p>
            <a:pPr marL="1371600" lvl="2" indent="-457200">
              <a:buFont typeface="Arial"/>
              <a:buChar char="•"/>
            </a:pPr>
            <a:r>
              <a:rPr lang="en-US" sz="2400" dirty="0">
                <a:latin typeface="Montserrat"/>
              </a:rPr>
              <a:t>ehawkins@mercy.com</a:t>
            </a:r>
          </a:p>
          <a:p>
            <a:pPr marL="1371600" lvl="2" indent="-457200">
              <a:buFont typeface="Arial"/>
              <a:buChar char="•"/>
            </a:pPr>
            <a:r>
              <a:rPr lang="en-US" sz="2400" dirty="0">
                <a:latin typeface="Montserrat"/>
              </a:rPr>
              <a:t>(513) 410-6272</a:t>
            </a:r>
          </a:p>
          <a:p>
            <a:endParaRPr lang="en-US" sz="2800">
              <a:latin typeface="Montserrat"/>
            </a:endParaRP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2479309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2779171F-9096-4E0A-919E-E888BBE5DDB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1225</Words>
  <Application>Microsoft Office PowerPoint</Application>
  <PresentationFormat>Widescreen</PresentationFormat>
  <Paragraphs>129</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12</cp:revision>
  <dcterms:created xsi:type="dcterms:W3CDTF">2022-06-02T16:34:07Z</dcterms:created>
  <dcterms:modified xsi:type="dcterms:W3CDTF">2024-04-24T20:29:58Z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