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1"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19947-0FF7-BC3C-F372-1ED60EE21DD5}" v="20" dt="2024-04-15T14:15:20.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362" autoAdjust="0"/>
  </p:normalViewPr>
  <p:slideViewPr>
    <p:cSldViewPr snapToGrid="0">
      <p:cViewPr varScale="1">
        <p:scale>
          <a:sx n="40" d="100"/>
          <a:sy n="40" d="100"/>
        </p:scale>
        <p:origin x="229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28th with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As an associate with Bon Secours Memorial College of Nursing, Lara Ratliff sees her donations at work every day. Her gifts to the Bon Secours Richmond Health Care Foundation support nursing students and faculty.</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“With my small, but regular gift, I can advance our mission. I know it provides student scholarship support and helps with faculty development. It is part of my engagement to help in a workplace committed to social responsibility,” she says.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Lara’s gift through payroll deduction expands educational opportunities for her students and builds relationships in the community.</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dirty="0">
                <a:effectLst/>
                <a:latin typeface="Calibri" panose="020F0502020204030204" pitchFamily="34" charset="0"/>
                <a:ea typeface="MS Mincho" panose="02020609040205080304" pitchFamily="49" charset="-128"/>
              </a:rPr>
              <a:t>“I can help students graduate with less debt and see them realize their dream of becoming a nurse with a little less stress,” she says. “My gift also helps the faculty to advance knowledge. Ultimately, that contributes to the overall health of our community. It’s about doing my part for an organization committed to making a positive impact.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30th during THE BIG GIVE, donors can be eligible for a free shirt.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ea typeface="+mn-ea"/>
              <a:cs typeface="+mn-cs"/>
            </a:endParaRPr>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8/28/24 </a:t>
            </a:r>
            <a:r>
              <a:rPr lang="en-US" b="0" kern="1200" dirty="0">
                <a:effectLst/>
              </a:rPr>
              <a:t>will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dirty="0"/>
          </a:p>
          <a:p>
            <a:r>
              <a:rPr lang="en-US" dirty="0"/>
              <a:t>All other recurring gifts will receive 100 Called to Shine Points</a:t>
            </a:r>
            <a:endParaRPr lang="en-US" dirty="0">
              <a:cs typeface="Calibri"/>
            </a:endParaRPr>
          </a:p>
          <a:p>
            <a:pPr lvl="0"/>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endParaRPr lang="en-US" sz="1200" b="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ehawkins@mercy.com" TargetMode="External"/><Relationship Id="rId5" Type="http://schemas.openxmlformats.org/officeDocument/2006/relationships/hyperlink" Target="mailto:csgordon@mercy.com" TargetMode="External"/><Relationship Id="rId4" Type="http://schemas.openxmlformats.org/officeDocument/2006/relationships/hyperlink" Target="mailto:cristin_drummond@bshsi.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6" y="1172588"/>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r>
              <a:rPr lang="en-US" sz="1800" b="0" i="0" dirty="0">
                <a:solidFill>
                  <a:srgbClr val="FFFFFF"/>
                </a:solidFill>
                <a:effectLst/>
                <a:latin typeface="Montserrat" panose="00000500000000000000" pitchFamily="2" charset="0"/>
              </a:rPr>
              <a:t>​</a:t>
            </a:r>
            <a:endParaRPr lang="en-US" b="0" i="0" dirty="0">
              <a:solidFill>
                <a:srgbClr val="000000"/>
              </a:solidFill>
              <a:effectLst/>
              <a:latin typeface="Segoe UI" panose="020B0502040204020203" pitchFamily="34" charset="0"/>
            </a:endParaRPr>
          </a:p>
          <a:p>
            <a:pPr algn="ctr" fontAlgn="base"/>
            <a:r>
              <a:rPr lang="en-US" b="1" dirty="0">
                <a:solidFill>
                  <a:srgbClr val="FFFFFF"/>
                </a:solidFill>
                <a:latin typeface="Montserrat"/>
              </a:rPr>
              <a:t>Richmond Health Care Foundation</a:t>
            </a:r>
            <a:endParaRPr lang="en-US" b="0" i="0" dirty="0">
              <a:solidFill>
                <a:srgbClr val="FFFFFF"/>
              </a:solidFill>
              <a:effectLst/>
              <a:latin typeface="Montserrat"/>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590" y="418224"/>
            <a:ext cx="12203321"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LARA</a:t>
            </a:r>
          </a:p>
        </p:txBody>
      </p:sp>
      <p:sp>
        <p:nvSpPr>
          <p:cNvPr id="2" name="TextBox 1">
            <a:extLst>
              <a:ext uri="{FF2B5EF4-FFF2-40B4-BE49-F238E27FC236}">
                <a16:creationId xmlns:a16="http://schemas.microsoft.com/office/drawing/2014/main" id="{2FDF0AB2-5EC9-BC8F-3C5C-C51B3D8F8E84}"/>
              </a:ext>
            </a:extLst>
          </p:cNvPr>
          <p:cNvSpPr txBox="1"/>
          <p:nvPr/>
        </p:nvSpPr>
        <p:spPr>
          <a:xfrm>
            <a:off x="8720666" y="27432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4F898F60-B6DE-5E00-A707-46A9FFCB4084}"/>
              </a:ext>
            </a:extLst>
          </p:cNvPr>
          <p:cNvSpPr txBox="1"/>
          <p:nvPr/>
        </p:nvSpPr>
        <p:spPr>
          <a:xfrm>
            <a:off x="7745136" y="3324211"/>
            <a:ext cx="430884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cs typeface="Calibri"/>
              </a:rPr>
              <a:t>Lara gives to the Foundation to help students become nurses.</a:t>
            </a:r>
          </a:p>
        </p:txBody>
      </p:sp>
      <p:pic>
        <p:nvPicPr>
          <p:cNvPr id="7" name="Picture 6" descr="A person standing in front of a sign&#10;&#10;Description automatically generated">
            <a:extLst>
              <a:ext uri="{FF2B5EF4-FFF2-40B4-BE49-F238E27FC236}">
                <a16:creationId xmlns:a16="http://schemas.microsoft.com/office/drawing/2014/main" id="{E396B90E-09D2-740B-2C8B-0CB6194CD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7908"/>
            <a:ext cx="7745136" cy="51400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3283652"/>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6624134" y="3223364"/>
            <a:ext cx="5477328" cy="830997"/>
          </a:xfrm>
          <a:prstGeom prst="rect">
            <a:avLst/>
          </a:prstGeom>
          <a:noFill/>
        </p:spPr>
        <p:txBody>
          <a:bodyPr wrap="square" lIns="91440" tIns="45720" rIns="91440" bIns="45720" rtlCol="0" anchor="t">
            <a:spAutoFit/>
          </a:bodyPr>
          <a:lstStyle/>
          <a:p>
            <a:pPr algn="ctr"/>
            <a:r>
              <a:rPr lang="en-US" sz="2400" b="1" dirty="0">
                <a:latin typeface="Montserrat"/>
              </a:rPr>
              <a:t>Lead for Good =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31448" y="5177130"/>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710977" y="4060353"/>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7786350" y="4066036"/>
            <a:ext cx="3775161" cy="369332"/>
          </a:xfrm>
          <a:prstGeom prst="rect">
            <a:avLst/>
          </a:prstGeom>
          <a:noFill/>
        </p:spPr>
        <p:txBody>
          <a:bodyPr wrap="square" lIns="91440" tIns="45720" rIns="91440" bIns="45720" rtlCol="0" anchor="t">
            <a:spAutoFit/>
          </a:bodyPr>
          <a:lstStyle/>
          <a:p>
            <a:r>
              <a:rPr lang="en-US"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434129" y="6014206"/>
            <a:ext cx="3363830" cy="369332"/>
          </a:xfrm>
          <a:prstGeom prst="rect">
            <a:avLst/>
          </a:prstGeom>
          <a:noFill/>
        </p:spPr>
        <p:txBody>
          <a:bodyPr wrap="square" lIns="91440" tIns="45720" rIns="91440" bIns="45720" rtlCol="0" anchor="t">
            <a:spAutoFit/>
          </a:bodyPr>
          <a:lstStyle/>
          <a:p>
            <a:r>
              <a:rPr lang="en-US" dirty="0">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dirty="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73447307-275C-3881-55D1-AAE4CC9A8906}"/>
              </a:ext>
            </a:extLst>
          </p:cNvPr>
          <p:cNvSpPr/>
          <p:nvPr/>
        </p:nvSpPr>
        <p:spPr>
          <a:xfrm>
            <a:off x="158855" y="2417403"/>
            <a:ext cx="11678442" cy="477053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Cristin Drummond: </a:t>
            </a:r>
            <a:r>
              <a:rPr lang="en-US" sz="2800" dirty="0">
                <a:latin typeface="Montserrat"/>
              </a:rPr>
              <a:t>BSMH Foundation Event Coordinator</a:t>
            </a:r>
          </a:p>
          <a:p>
            <a:pPr marL="1371600" lvl="2" indent="-457200">
              <a:buFont typeface="Arial" panose="020B0604020202020204" pitchFamily="34" charset="0"/>
              <a:buChar char="•"/>
            </a:pPr>
            <a:r>
              <a:rPr lang="en-US" sz="2800" dirty="0">
                <a:latin typeface="Montserrat"/>
                <a:ea typeface="+mn-lt"/>
                <a:cs typeface="+mn-lt"/>
                <a:hlinkClick r:id="rId4"/>
              </a:rPr>
              <a:t>cristin_drummond@bshi.org</a:t>
            </a:r>
            <a:endParaRPr lang="en-US" sz="2800" dirty="0">
              <a:latin typeface="Montserrat"/>
              <a:ea typeface="+mn-lt"/>
              <a:cs typeface="+mn-lt"/>
            </a:endParaRPr>
          </a:p>
          <a:p>
            <a:pPr marL="1371600" lvl="2" indent="-457200">
              <a:buFont typeface="Arial" panose="020B0604020202020204" pitchFamily="34" charset="0"/>
              <a:buChar char="•"/>
            </a:pPr>
            <a:r>
              <a:rPr lang="en-US" sz="2800" dirty="0">
                <a:latin typeface="Montserrat"/>
                <a:cs typeface="Calibri"/>
              </a:rPr>
              <a:t>(804) 370-7606</a:t>
            </a:r>
          </a:p>
          <a:p>
            <a:pPr lvl="2"/>
            <a:endParaRPr lang="en-US" sz="12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5">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638-6811</a:t>
            </a:r>
          </a:p>
          <a:p>
            <a:endParaRPr lang="en-US" sz="1200" dirty="0">
              <a:latin typeface="Montserrat"/>
            </a:endParaRPr>
          </a:p>
          <a:p>
            <a:r>
              <a:rPr lang="en-US" sz="2800" b="1" dirty="0">
                <a:latin typeface="Montserrat"/>
              </a:rPr>
              <a:t>Elisheba Hawkins:</a:t>
            </a:r>
            <a:r>
              <a:rPr lang="en-US" sz="2800" dirty="0">
                <a:latin typeface="Montserrat"/>
              </a:rPr>
              <a:t> Employee Giving Specialist</a:t>
            </a:r>
          </a:p>
          <a:p>
            <a:pPr marL="1371600" lvl="2" indent="-457200">
              <a:buFont typeface="Arial"/>
              <a:buChar char="•"/>
            </a:pPr>
            <a:r>
              <a:rPr lang="en-US" sz="2800" dirty="0">
                <a:latin typeface="Montserrat"/>
                <a:hlinkClick r:id="rId6"/>
              </a:rPr>
              <a:t>ehawkins@mercy.com</a:t>
            </a:r>
            <a:endParaRPr lang="en-US" sz="2800" dirty="0">
              <a:latin typeface="Montserrat"/>
            </a:endParaRPr>
          </a:p>
          <a:p>
            <a:pPr marL="1371600" lvl="2" indent="-457200">
              <a:buFont typeface="Arial"/>
              <a:buChar char="•"/>
            </a:pPr>
            <a:r>
              <a:rPr lang="en-US" sz="2800" dirty="0">
                <a:latin typeface="Montserrat"/>
              </a:rPr>
              <a:t>(513) 410-6272</a:t>
            </a:r>
          </a:p>
          <a:p>
            <a:endParaRPr lang="en-US" sz="2800" dirty="0">
              <a:latin typeface="Montserrat"/>
            </a:endParaRP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1719395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29B8F1AD-385C-48DA-98BD-BF12BCB58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1186</Words>
  <Application>Microsoft Office PowerPoint</Application>
  <PresentationFormat>Widescreen</PresentationFormat>
  <Paragraphs>125</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Cambria</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131</cp:revision>
  <dcterms:created xsi:type="dcterms:W3CDTF">2022-06-02T16:34:07Z</dcterms:created>
  <dcterms:modified xsi:type="dcterms:W3CDTF">2024-07-25T15:29:32Z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