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1"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496BA-3C12-AD2C-D500-C6F014DCF879}" v="24" dt="2024-04-15T14:13:06.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28th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Strayhorn has been working with Mercy Health Oncology for eight years. Her job is to help patients who have cancer. She talks to them about their illness and makes special plans for their treatment.</a:t>
            </a:r>
          </a:p>
          <a:p>
            <a:r>
              <a:rPr lang="en-US" dirty="0"/>
              <a:t> </a:t>
            </a:r>
            <a:endParaRPr lang="en-US" dirty="0">
              <a:ea typeface="Calibri"/>
              <a:cs typeface="Calibri"/>
            </a:endParaRPr>
          </a:p>
          <a:p>
            <a:r>
              <a:rPr lang="en-US" dirty="0"/>
              <a:t>In this role, Jennifer is often a blessing to her patients. She provides thoughtful and compassionate mentoring during a troubling time. </a:t>
            </a:r>
            <a:endParaRPr lang="en-US" dirty="0">
              <a:ea typeface="Calibri"/>
              <a:cs typeface="Calibri"/>
            </a:endParaRPr>
          </a:p>
          <a:p>
            <a:r>
              <a:rPr lang="en-US" dirty="0"/>
              <a:t> </a:t>
            </a:r>
            <a:endParaRPr lang="en-US" dirty="0">
              <a:ea typeface="Calibri"/>
              <a:cs typeface="Calibri"/>
            </a:endParaRPr>
          </a:p>
          <a:p>
            <a:r>
              <a:rPr lang="en-US" dirty="0"/>
              <a:t>Last year, she saw an opportunity to grow her ability to bless others by becoming a Half Hour Hero donor to the Mercy Health Foundation. Now, by giving one half hour of her pay in each pay period. Jennifer believes that this small act can make a big difference in helping her patients and her community.</a:t>
            </a:r>
            <a:endParaRPr lang="en-US" dirty="0">
              <a:ea typeface="Calibri"/>
              <a:cs typeface="Calibri"/>
            </a:endParaRPr>
          </a:p>
          <a:p>
            <a:endParaRPr lang="en-US" dirty="0">
              <a:ea typeface="Calibri"/>
              <a:cs typeface="Calibri"/>
            </a:endParaRPr>
          </a:p>
          <a:p>
            <a:pPr algn="l"/>
            <a:endParaRPr lang="en-US" sz="1800" dirty="0">
              <a:solidFill>
                <a:srgbClr val="4472C4"/>
              </a:solidFill>
              <a:latin typeface="Calibri"/>
              <a:ea typeface="Calibri"/>
              <a:cs typeface="Calibri"/>
            </a:endParaRPr>
          </a:p>
          <a:p>
            <a:pPr algn="l" rtl="0" fontAlgn="base"/>
            <a:endParaRPr lang="en-US" b="0" i="0" dirty="0">
              <a:solidFill>
                <a:srgbClr val="000000"/>
              </a:solidFill>
              <a:effectLst/>
              <a:latin typeface="Segoe UI" panose="020B0502040204020203" pitchFamily="34" charset="0"/>
            </a:endParaRPr>
          </a:p>
          <a:p>
            <a:pPr algn="l"/>
            <a:endParaRPr lang="en-US" b="0" i="0" dirty="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a:ea typeface="+mn-ea"/>
              <a:cs typeface="+mn-cs"/>
            </a:endParaRPr>
          </a:p>
          <a:p>
            <a:pPr lvl="0" rtl="0"/>
            <a:endParaRPr lang="en-US" sz="1200" b="1"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28th during THE BIG GIVE, donors can be eligible for a free shirt.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ea typeface="+mn-ea"/>
              <a:cs typeface="+mn-cs"/>
            </a:endParaRPr>
          </a:p>
          <a:p>
            <a:endParaRPr lang="en-US"/>
          </a:p>
          <a:p>
            <a:r>
              <a:rPr lang="en-US" dirty="0"/>
              <a:t>Donors </a:t>
            </a:r>
            <a:r>
              <a:rPr lang="en-US" b="0" kern="1200" dirty="0">
                <a:effectLst/>
              </a:rPr>
              <a:t>who </a:t>
            </a:r>
            <a:r>
              <a:rPr lang="en-US" dirty="0"/>
              <a:t>make a first-time </a:t>
            </a:r>
            <a:r>
              <a:rPr lang="en-US" b="0" kern="1200" dirty="0">
                <a:effectLst/>
              </a:rPr>
              <a:t>recurring </a:t>
            </a:r>
            <a:r>
              <a:rPr lang="en-US" dirty="0"/>
              <a:t>gift before midnight 8/28/24 </a:t>
            </a:r>
            <a:r>
              <a:rPr lang="en-US" b="0" kern="1200" dirty="0">
                <a:effectLst/>
              </a:rPr>
              <a:t>will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a:p>
          <a:p>
            <a:r>
              <a:rPr lang="en-US" dirty="0"/>
              <a:t>All other recurring gifts will receive 100 Called to Shine Points</a:t>
            </a:r>
            <a:endParaRPr lang="en-US" dirty="0">
              <a:cs typeface="Calibri"/>
            </a:endParaRPr>
          </a:p>
          <a:p>
            <a:pPr lvl="0"/>
            <a:endParaRPr lang="en-US" sz="1200" b="0" kern="120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Ehawkins@mercy.com" TargetMode="Externa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Lourdes</a:t>
            </a:r>
            <a:endParaRPr lang="en-US" dirty="0"/>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44766" y="41822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MEET JENNIFER</a:t>
            </a:r>
          </a:p>
        </p:txBody>
      </p:sp>
      <p:sp>
        <p:nvSpPr>
          <p:cNvPr id="4" name="TextBox 3">
            <a:extLst>
              <a:ext uri="{FF2B5EF4-FFF2-40B4-BE49-F238E27FC236}">
                <a16:creationId xmlns:a16="http://schemas.microsoft.com/office/drawing/2014/main" id="{7EE7E11B-87E5-4C59-DFE4-CCB39B649A3F}"/>
              </a:ext>
            </a:extLst>
          </p:cNvPr>
          <p:cNvSpPr txBox="1"/>
          <p:nvPr/>
        </p:nvSpPr>
        <p:spPr>
          <a:xfrm>
            <a:off x="7761111" y="3241926"/>
            <a:ext cx="42905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Montserrat"/>
                <a:ea typeface="+mn-lt"/>
                <a:cs typeface="+mn-lt"/>
              </a:rPr>
              <a:t>Being a Half Hour Hero allows Jennifer to support her patients and community. </a:t>
            </a:r>
            <a:endParaRPr lang="en-US" sz="2400" b="1" dirty="0">
              <a:latin typeface="Montserrat"/>
              <a:cs typeface="Calibri"/>
            </a:endParaRPr>
          </a:p>
        </p:txBody>
      </p:sp>
      <p:pic>
        <p:nvPicPr>
          <p:cNvPr id="3" name="Picture 2" descr="A person with braces smiling&#10;&#10;Description automatically generated">
            <a:extLst>
              <a:ext uri="{FF2B5EF4-FFF2-40B4-BE49-F238E27FC236}">
                <a16:creationId xmlns:a16="http://schemas.microsoft.com/office/drawing/2014/main" id="{676E36BE-2FBE-35F6-BE86-951740F80287}"/>
              </a:ext>
            </a:extLst>
          </p:cNvPr>
          <p:cNvPicPr>
            <a:picLocks noChangeAspect="1"/>
          </p:cNvPicPr>
          <p:nvPr/>
        </p:nvPicPr>
        <p:blipFill>
          <a:blip r:embed="rId4"/>
          <a:stretch>
            <a:fillRect/>
          </a:stretch>
        </p:blipFill>
        <p:spPr>
          <a:xfrm>
            <a:off x="0" y="1714500"/>
            <a:ext cx="7665356"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8744" y="2330009"/>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292147" y="3164794"/>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376906" y="2999564"/>
            <a:ext cx="4724400" cy="1200329"/>
          </a:xfrm>
          <a:prstGeom prst="rect">
            <a:avLst/>
          </a:prstGeom>
          <a:noFill/>
        </p:spPr>
        <p:txBody>
          <a:bodyPr wrap="square" lIns="91440" tIns="45720" rIns="91440" bIns="45720" rtlCol="0" anchor="t">
            <a:spAutoFit/>
          </a:bodyPr>
          <a:lstStyle/>
          <a:p>
            <a:pPr algn="ctr"/>
            <a:r>
              <a:rPr lang="en-US" sz="2400" b="1" dirty="0">
                <a:latin typeface="Montserrat"/>
              </a:rPr>
              <a:t>Lead for Good =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940658"/>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915486" y="4006154"/>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047666" y="4198666"/>
            <a:ext cx="3376018" cy="369332"/>
          </a:xfrm>
          <a:prstGeom prst="rect">
            <a:avLst/>
          </a:prstGeom>
          <a:noFill/>
        </p:spPr>
        <p:txBody>
          <a:bodyPr wrap="square" lIns="91440" tIns="45720" rIns="91440" bIns="45720" rtlCol="0" anchor="t">
            <a:spAutoFit/>
          </a:bodyPr>
          <a:lstStyle/>
          <a:p>
            <a:r>
              <a:rPr lang="en-US"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391405" y="5767311"/>
            <a:ext cx="3427330" cy="369332"/>
          </a:xfrm>
          <a:prstGeom prst="rect">
            <a:avLst/>
          </a:prstGeom>
          <a:noFill/>
        </p:spPr>
        <p:txBody>
          <a:bodyPr wrap="square" lIns="91440" tIns="45720" rIns="91440" bIns="45720" rtlCol="0" anchor="t">
            <a:spAutoFit/>
          </a:bodyPr>
          <a:lstStyle/>
          <a:p>
            <a:r>
              <a:rPr lang="en-US" dirty="0">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dirty="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9B33FF0F-0E13-4394-FC3C-919559703807}"/>
              </a:ext>
            </a:extLst>
          </p:cNvPr>
          <p:cNvSpPr/>
          <p:nvPr/>
        </p:nvSpPr>
        <p:spPr>
          <a:xfrm>
            <a:off x="131641" y="2453689"/>
            <a:ext cx="11678442" cy="440120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Quincy Booker: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rPr>
              <a:t>qbooker@mercy.com</a:t>
            </a:r>
            <a:endParaRPr lang="en-US" sz="2800" u="sng" dirty="0">
              <a:latin typeface="Montserrat"/>
              <a:ea typeface="+mn-lt"/>
              <a:cs typeface="+mn-lt"/>
            </a:endParaRPr>
          </a:p>
          <a:p>
            <a:pPr marL="1371600" lvl="2" indent="-457200">
              <a:buFont typeface="Arial" panose="020B0604020202020204" pitchFamily="34" charset="0"/>
              <a:buChar char="•"/>
            </a:pPr>
            <a:r>
              <a:rPr lang="en-US" sz="2800" dirty="0">
                <a:latin typeface="Montserrat"/>
                <a:ea typeface="+mn-lt"/>
                <a:cs typeface="+mn-lt"/>
              </a:rPr>
              <a:t>(567) 259-9212</a:t>
            </a:r>
          </a:p>
          <a:p>
            <a:pPr lvl="2"/>
            <a:endParaRPr lang="en-US" sz="1400" dirty="0">
              <a:latin typeface="Calibri"/>
              <a:ea typeface="+mn-lt"/>
              <a:cs typeface="+mn-lt"/>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hlinkClick r:id="rId4">
                  <a:extLst>
                    <a:ext uri="{A12FA001-AC4F-418D-AE19-62706E023703}">
                      <ahyp:hlinkClr xmlns:ahyp="http://schemas.microsoft.com/office/drawing/2018/hyperlinkcolor" val="tx"/>
                    </a:ext>
                  </a:extLst>
                </a:hlinkClick>
              </a:rPr>
              <a:t>csgordon@mercy.com</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rPr>
              <a:t>(513) 638-6811</a:t>
            </a:r>
          </a:p>
          <a:p>
            <a:endParaRPr lang="en-US" sz="1400" dirty="0">
              <a:latin typeface="Montserrat"/>
            </a:endParaRPr>
          </a:p>
          <a:p>
            <a:r>
              <a:rPr lang="en-US" sz="2800" b="1" dirty="0">
                <a:latin typeface="Montserrat"/>
              </a:rPr>
              <a:t>Elisheba Hawkins:</a:t>
            </a:r>
            <a:r>
              <a:rPr lang="en-US" sz="2800" dirty="0">
                <a:latin typeface="Montserrat"/>
              </a:rPr>
              <a:t> Employee Giving Specialist</a:t>
            </a:r>
            <a:endParaRPr lang="en-US" sz="2800" dirty="0">
              <a:latin typeface="Montserrat" panose="020B0604020202020204" charset="0"/>
            </a:endParaRPr>
          </a:p>
          <a:p>
            <a:pPr marL="1371600" lvl="2" indent="-457200">
              <a:buFont typeface="Arial"/>
              <a:buChar char="•"/>
            </a:pPr>
            <a:r>
              <a:rPr lang="en-US" sz="2800" dirty="0">
                <a:latin typeface="Montserrat"/>
                <a:hlinkClick r:id="rId5"/>
              </a:rPr>
              <a:t>ehawkins@mercy.com</a:t>
            </a:r>
            <a:endParaRPr lang="en-US" sz="2800" dirty="0">
              <a:latin typeface="Montserrat" panose="020B0604020202020204" charset="0"/>
            </a:endParaRPr>
          </a:p>
          <a:p>
            <a:pPr marL="1371600" lvl="2" indent="-457200">
              <a:buFont typeface="Arial"/>
              <a:buChar char="•"/>
            </a:pPr>
            <a:r>
              <a:rPr lang="en-US" sz="2800" dirty="0">
                <a:latin typeface="Montserrat"/>
              </a:rPr>
              <a:t>(513)410-6272</a:t>
            </a:r>
            <a:endParaRPr lang="en-US" sz="2800" dirty="0">
              <a:latin typeface="Montserrat" panose="020B0604020202020204" charset="0"/>
            </a:endParaRP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581935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E1278C-4D22-44AF-B102-AFBF83094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1136</Words>
  <Application>Microsoft Office PowerPoint</Application>
  <PresentationFormat>Widescreen</PresentationFormat>
  <Paragraphs>124</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113</cp:revision>
  <dcterms:created xsi:type="dcterms:W3CDTF">2022-06-02T16:34:07Z</dcterms:created>
  <dcterms:modified xsi:type="dcterms:W3CDTF">2024-04-24T20:20:22Z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