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4"/>
    <p:sldMasterId id="2147483648" r:id="rId5"/>
  </p:sldMasterIdLst>
  <p:notesMasterIdLst>
    <p:notesMasterId r:id="rId15"/>
  </p:notesMasterIdLst>
  <p:sldIdLst>
    <p:sldId id="257" r:id="rId6"/>
    <p:sldId id="267" r:id="rId7"/>
    <p:sldId id="258" r:id="rId8"/>
    <p:sldId id="266" r:id="rId9"/>
    <p:sldId id="275" r:id="rId10"/>
    <p:sldId id="272" r:id="rId11"/>
    <p:sldId id="265" r:id="rId12"/>
    <p:sldId id="277" r:id="rId13"/>
    <p:sldId id="276"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ordon, Clare S" initials="GCS" lastIdx="1" clrIdx="0">
    <p:extLst>
      <p:ext uri="{19B8F6BF-5375-455C-9EA6-DF929625EA0E}">
        <p15:presenceInfo xmlns:p15="http://schemas.microsoft.com/office/powerpoint/2012/main" userId="S::CSGordon@mercy.com::ab9b1770-956e-43eb-a380-b8eb45f89e1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6639" autoAdjust="0"/>
  </p:normalViewPr>
  <p:slideViewPr>
    <p:cSldViewPr snapToGrid="0">
      <p:cViewPr varScale="1">
        <p:scale>
          <a:sx n="64" d="100"/>
          <a:sy n="64" d="100"/>
        </p:scale>
        <p:origin x="235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39EBED-2E3B-4076-B394-4BB6AF259A6D}" type="datetimeFigureOut">
              <a:rPr lang="en-US" smtClean="0"/>
              <a:t>4/24/2024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813B2F-CD79-4DBA-92D9-B3DC07AA3552}" type="slidenum">
              <a:rPr lang="en-US" smtClean="0"/>
              <a:t>‹#›</a:t>
            </a:fld>
            <a:endParaRPr lang="en-US"/>
          </a:p>
        </p:txBody>
      </p:sp>
    </p:spTree>
    <p:extLst>
      <p:ext uri="{BB962C8B-B14F-4D97-AF65-F5344CB8AC3E}">
        <p14:creationId xmlns:p14="http://schemas.microsoft.com/office/powerpoint/2010/main" val="3119434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u="sng" dirty="0"/>
              <a:t>These presentation notes have been designed to be read verbatim by the leader</a:t>
            </a:r>
            <a:endParaRPr lang="en-US" dirty="0"/>
          </a:p>
          <a:p>
            <a:endParaRPr lang="en-US" dirty="0"/>
          </a:p>
          <a:p>
            <a:r>
              <a:rPr lang="en-US" dirty="0"/>
              <a:t>Today we will be reviewing the upcoming </a:t>
            </a:r>
            <a:r>
              <a:rPr lang="en-US" kern="1200" dirty="0">
                <a:effectLst/>
              </a:rPr>
              <a:t>Bon Secours Mercy Health Associate Campaign</a:t>
            </a:r>
            <a:r>
              <a:rPr lang="en-US" dirty="0"/>
              <a:t>! </a:t>
            </a:r>
          </a:p>
        </p:txBody>
      </p:sp>
      <p:sp>
        <p:nvSpPr>
          <p:cNvPr id="4" name="Slide Number Placeholder 3"/>
          <p:cNvSpPr>
            <a:spLocks noGrp="1"/>
          </p:cNvSpPr>
          <p:nvPr>
            <p:ph type="sldNum" sz="quarter" idx="5"/>
          </p:nvPr>
        </p:nvSpPr>
        <p:spPr/>
        <p:txBody>
          <a:bodyPr/>
          <a:lstStyle/>
          <a:p>
            <a:fld id="{449F3A0A-ED59-4BB5-818F-752D1FE78868}" type="slidenum">
              <a:rPr lang="en-US" smtClean="0"/>
              <a:t>1</a:t>
            </a:fld>
            <a:endParaRPr lang="en-US"/>
          </a:p>
        </p:txBody>
      </p:sp>
    </p:spTree>
    <p:extLst>
      <p:ext uri="{BB962C8B-B14F-4D97-AF65-F5344CB8AC3E}">
        <p14:creationId xmlns:p14="http://schemas.microsoft.com/office/powerpoint/2010/main" val="40144714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kern="1200" dirty="0">
                <a:effectLst/>
              </a:rPr>
              <a:t>What is the Give for Good Associate Giving Campaign?</a:t>
            </a:r>
            <a:endParaRPr lang="en-US" dirty="0"/>
          </a:p>
          <a:p>
            <a:endParaRPr lang="en-US" dirty="0"/>
          </a:p>
          <a:p>
            <a:r>
              <a:rPr lang="en-US" kern="1200" dirty="0">
                <a:effectLst/>
              </a:rPr>
              <a:t>The Campaign is an opportunity for our associates to support our mission through a variety of gift options.</a:t>
            </a:r>
            <a:r>
              <a:rPr lang="en-US" dirty="0"/>
              <a:t> Gifts can be directed to your community and to several programs and special projects. </a:t>
            </a:r>
            <a:endParaRPr lang="en-US" dirty="0">
              <a:cs typeface="Calibri" panose="020F0502020204030204"/>
            </a:endParaRPr>
          </a:p>
          <a:p>
            <a:endParaRPr lang="en-US" dirty="0"/>
          </a:p>
          <a:p>
            <a:r>
              <a:rPr lang="en-US" kern="1200" dirty="0">
                <a:effectLst/>
              </a:rPr>
              <a:t>This year’s campaign kicks off on </a:t>
            </a:r>
            <a:r>
              <a:rPr lang="en-US" dirty="0"/>
              <a:t>August 28th</a:t>
            </a:r>
            <a:r>
              <a:rPr lang="en-US" kern="1200" dirty="0">
                <a:effectLst/>
              </a:rPr>
              <a:t> with</a:t>
            </a:r>
            <a:r>
              <a:rPr lang="en-US" dirty="0"/>
              <a:t> our day of giving celebration, THE BIG GIVE</a:t>
            </a:r>
            <a:r>
              <a:rPr lang="en-US" kern="1200" dirty="0">
                <a:effectLst/>
              </a:rPr>
              <a:t>.</a:t>
            </a:r>
            <a:r>
              <a:rPr lang="en-US" dirty="0"/>
              <a:t> </a:t>
            </a:r>
            <a:endParaRPr lang="en-US" dirty="0">
              <a:cs typeface="Calibri" panose="020F0502020204030204"/>
            </a:endParaRPr>
          </a:p>
          <a:p>
            <a:endParaRPr lang="en-US" dirty="0"/>
          </a:p>
          <a:p>
            <a:r>
              <a:rPr lang="en-US" kern="1200" dirty="0">
                <a:effectLst/>
              </a:rPr>
              <a:t>The Campaign will continue through the entire month of September. </a:t>
            </a:r>
            <a:r>
              <a:rPr lang="en-US" dirty="0"/>
              <a:t>You will</a:t>
            </a:r>
            <a:r>
              <a:rPr lang="en-US" kern="1200" dirty="0">
                <a:effectLst/>
              </a:rPr>
              <a:t> be receiving campaign information </a:t>
            </a:r>
            <a:r>
              <a:rPr lang="en-US" dirty="0"/>
              <a:t>through mail</a:t>
            </a:r>
            <a:r>
              <a:rPr lang="en-US" kern="1200" dirty="0">
                <a:effectLst/>
              </a:rPr>
              <a:t>, </a:t>
            </a:r>
            <a:r>
              <a:rPr lang="en-US" dirty="0"/>
              <a:t>by email, and the Weekly Pulse.</a:t>
            </a:r>
          </a:p>
          <a:p>
            <a:pPr lvl="1"/>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449F3A0A-ED59-4BB5-818F-752D1FE78868}" type="slidenum">
              <a:rPr lang="en-US" smtClean="0"/>
              <a:t>2</a:t>
            </a:fld>
            <a:endParaRPr lang="en-US"/>
          </a:p>
        </p:txBody>
      </p:sp>
    </p:spTree>
    <p:extLst>
      <p:ext uri="{BB962C8B-B14F-4D97-AF65-F5344CB8AC3E}">
        <p14:creationId xmlns:p14="http://schemas.microsoft.com/office/powerpoint/2010/main" val="33387172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0" i="0" u="none" strike="noStrike" dirty="0">
                <a:solidFill>
                  <a:srgbClr val="000000"/>
                </a:solidFill>
                <a:effectLst/>
                <a:latin typeface="Calibri" panose="020F0502020204030204" pitchFamily="34" charset="0"/>
              </a:rPr>
              <a:t>I feel blessed to work with a health care organization that lives their mission,” says Beth Dille, Director of Operations for Primary Care, Lorain.  “I see every day how decisions are made, from top leadership down to the local office, and they always align with our mission to help those in need.” </a:t>
            </a:r>
            <a:r>
              <a:rPr lang="en-US" b="0" i="0" dirty="0">
                <a:solidFill>
                  <a:srgbClr val="444444"/>
                </a:solidFill>
                <a:effectLst/>
                <a:latin typeface="Calibri" panose="020F0502020204030204" pitchFamily="34" charset="0"/>
              </a:rPr>
              <a:t>​</a:t>
            </a:r>
          </a:p>
          <a:p>
            <a:pPr algn="l" rtl="0" fontAlgn="base"/>
            <a:r>
              <a:rPr lang="en-US" b="0" i="0" u="none" strike="noStrike" dirty="0">
                <a:solidFill>
                  <a:srgbClr val="000000"/>
                </a:solidFill>
                <a:effectLst/>
                <a:latin typeface="Calibri" panose="020F0502020204030204" pitchFamily="34" charset="0"/>
              </a:rPr>
              <a:t> </a:t>
            </a:r>
            <a:r>
              <a:rPr lang="en-US" b="0" i="0" dirty="0">
                <a:solidFill>
                  <a:srgbClr val="444444"/>
                </a:solidFill>
                <a:effectLst/>
                <a:latin typeface="Calibri" panose="020F0502020204030204" pitchFamily="34" charset="0"/>
              </a:rPr>
              <a:t>​</a:t>
            </a:r>
          </a:p>
          <a:p>
            <a:pPr algn="l" rtl="0" fontAlgn="base"/>
            <a:r>
              <a:rPr lang="en-US" b="0" i="0" u="none" strike="noStrike" dirty="0">
                <a:solidFill>
                  <a:srgbClr val="000000"/>
                </a:solidFill>
                <a:effectLst/>
                <a:latin typeface="Calibri" panose="020F0502020204030204" pitchFamily="34" charset="0"/>
              </a:rPr>
              <a:t>Beth sees those same values in the Mercy Health Foundation – Lorain and she’s been a “Lead for Good” donor for three years. </a:t>
            </a:r>
            <a:r>
              <a:rPr lang="en-US" b="0" i="0" dirty="0">
                <a:solidFill>
                  <a:srgbClr val="444444"/>
                </a:solidFill>
                <a:effectLst/>
                <a:latin typeface="Calibri" panose="020F0502020204030204" pitchFamily="34" charset="0"/>
              </a:rPr>
              <a:t>​</a:t>
            </a:r>
          </a:p>
          <a:p>
            <a:pPr algn="l" rtl="0" fontAlgn="base"/>
            <a:r>
              <a:rPr lang="en-US" b="0" i="0" u="none" strike="noStrike" dirty="0">
                <a:solidFill>
                  <a:srgbClr val="000000"/>
                </a:solidFill>
                <a:effectLst/>
                <a:latin typeface="Calibri" panose="020F0502020204030204" pitchFamily="34" charset="0"/>
              </a:rPr>
              <a:t> </a:t>
            </a:r>
            <a:r>
              <a:rPr lang="en-US" b="0" i="0" dirty="0">
                <a:solidFill>
                  <a:srgbClr val="444444"/>
                </a:solidFill>
                <a:effectLst/>
                <a:latin typeface="Calibri" panose="020F0502020204030204" pitchFamily="34" charset="0"/>
              </a:rPr>
              <a:t>​</a:t>
            </a:r>
          </a:p>
          <a:p>
            <a:pPr algn="l" rtl="0" fontAlgn="base"/>
            <a:r>
              <a:rPr lang="en-US" b="0" i="0" u="none" strike="noStrike" dirty="0">
                <a:solidFill>
                  <a:srgbClr val="000000"/>
                </a:solidFill>
                <a:effectLst/>
                <a:latin typeface="Calibri" panose="020F0502020204030204" pitchFamily="34" charset="0"/>
              </a:rPr>
              <a:t>“We find a way to provide care that is needed,” says Beth. </a:t>
            </a:r>
            <a:r>
              <a:rPr lang="en-US" b="0" i="0" dirty="0">
                <a:solidFill>
                  <a:srgbClr val="444444"/>
                </a:solidFill>
                <a:effectLst/>
                <a:latin typeface="Calibri" panose="020F0502020204030204" pitchFamily="34" charset="0"/>
              </a:rPr>
              <a:t>​</a:t>
            </a:r>
          </a:p>
          <a:p>
            <a:pPr algn="l" rtl="0" fontAlgn="base"/>
            <a:r>
              <a:rPr lang="en-US" b="0" i="0" u="none" strike="noStrike" dirty="0">
                <a:solidFill>
                  <a:srgbClr val="000000"/>
                </a:solidFill>
                <a:effectLst/>
                <a:latin typeface="Calibri" panose="020F0502020204030204" pitchFamily="34" charset="0"/>
              </a:rPr>
              <a:t> </a:t>
            </a:r>
            <a:r>
              <a:rPr lang="en-US" b="0" i="0" dirty="0">
                <a:solidFill>
                  <a:srgbClr val="444444"/>
                </a:solidFill>
                <a:effectLst/>
                <a:latin typeface="Calibri" panose="020F0502020204030204" pitchFamily="34" charset="0"/>
              </a:rPr>
              <a:t>​</a:t>
            </a:r>
          </a:p>
          <a:p>
            <a:pPr algn="l" rtl="0" fontAlgn="base"/>
            <a:r>
              <a:rPr lang="en-US" b="0" i="0" u="none" strike="noStrike" dirty="0">
                <a:solidFill>
                  <a:srgbClr val="000000"/>
                </a:solidFill>
                <a:effectLst/>
                <a:latin typeface="Calibri" panose="020F0502020204030204" pitchFamily="34" charset="0"/>
              </a:rPr>
              <a:t>“Our team works closely with the Resource Mothers and Faith-Based Community Nursing programs. My donation might help a high-risk young mother have a healthy baby or bring vaccines and lab services to a community where patient care is limited.”</a:t>
            </a:r>
            <a:r>
              <a:rPr lang="en-US" b="0" i="0" dirty="0">
                <a:solidFill>
                  <a:srgbClr val="444444"/>
                </a:solidFill>
                <a:effectLst/>
                <a:latin typeface="Calibri" panose="020F0502020204030204" pitchFamily="34" charset="0"/>
              </a:rPr>
              <a:t>​</a:t>
            </a:r>
          </a:p>
          <a:p>
            <a:pPr algn="l" rtl="0" fontAlgn="base"/>
            <a:r>
              <a:rPr lang="en-US" b="0" i="0" u="none" strike="noStrike" dirty="0">
                <a:solidFill>
                  <a:srgbClr val="000000"/>
                </a:solidFill>
                <a:effectLst/>
                <a:latin typeface="Calibri" panose="020F0502020204030204" pitchFamily="34" charset="0"/>
              </a:rPr>
              <a:t> </a:t>
            </a:r>
            <a:r>
              <a:rPr lang="en-US" b="0" i="0" dirty="0">
                <a:solidFill>
                  <a:srgbClr val="444444"/>
                </a:solidFill>
                <a:effectLst/>
                <a:latin typeface="Calibri" panose="020F0502020204030204" pitchFamily="34" charset="0"/>
              </a:rPr>
              <a:t>​</a:t>
            </a:r>
          </a:p>
          <a:p>
            <a:pPr algn="l" rtl="0" fontAlgn="base"/>
            <a:r>
              <a:rPr lang="en-US" b="0" i="0" u="none" strike="noStrike" dirty="0">
                <a:solidFill>
                  <a:srgbClr val="000000"/>
                </a:solidFill>
                <a:effectLst/>
                <a:latin typeface="Calibri" panose="020F0502020204030204" pitchFamily="34" charset="0"/>
              </a:rPr>
              <a:t>Beth urges her associates to look for opportunities to get involved with Foundation programs. </a:t>
            </a:r>
            <a:r>
              <a:rPr lang="en-US" b="0" i="0" dirty="0">
                <a:solidFill>
                  <a:srgbClr val="444444"/>
                </a:solidFill>
                <a:effectLst/>
                <a:latin typeface="Calibri" panose="020F0502020204030204" pitchFamily="34" charset="0"/>
              </a:rPr>
              <a:t>​</a:t>
            </a:r>
          </a:p>
          <a:p>
            <a:pPr algn="l" rtl="0" fontAlgn="base"/>
            <a:r>
              <a:rPr lang="en-US" b="0" i="0" u="none" strike="noStrike" dirty="0">
                <a:solidFill>
                  <a:srgbClr val="000000"/>
                </a:solidFill>
                <a:effectLst/>
                <a:latin typeface="Calibri" panose="020F0502020204030204" pitchFamily="34" charset="0"/>
              </a:rPr>
              <a:t> </a:t>
            </a:r>
            <a:r>
              <a:rPr lang="en-US" b="0" i="0" dirty="0">
                <a:solidFill>
                  <a:srgbClr val="444444"/>
                </a:solidFill>
                <a:effectLst/>
                <a:latin typeface="Calibri" panose="020F0502020204030204" pitchFamily="34" charset="0"/>
              </a:rPr>
              <a:t>​</a:t>
            </a:r>
          </a:p>
          <a:p>
            <a:pPr algn="l" rtl="0" fontAlgn="base"/>
            <a:r>
              <a:rPr lang="en-US" b="1" i="0" u="none" strike="noStrike" dirty="0">
                <a:solidFill>
                  <a:srgbClr val="000000"/>
                </a:solidFill>
                <a:effectLst/>
                <a:latin typeface="Calibri" panose="020F0502020204030204" pitchFamily="34" charset="0"/>
              </a:rPr>
              <a:t>“We are all called to participate, and we need to respond with action.”</a:t>
            </a:r>
            <a:r>
              <a:rPr lang="en-US" b="0" i="0" dirty="0">
                <a:solidFill>
                  <a:srgbClr val="444444"/>
                </a:solidFill>
                <a:effectLst/>
                <a:latin typeface="Calibri" panose="020F0502020204030204" pitchFamily="34" charset="0"/>
              </a:rPr>
              <a:t>​</a:t>
            </a:r>
          </a:p>
          <a:p>
            <a:pPr algn="l" rtl="0" fontAlgn="base"/>
            <a:r>
              <a:rPr lang="en-US" b="0" i="0" dirty="0">
                <a:solidFill>
                  <a:srgbClr val="444444"/>
                </a:solidFill>
                <a:effectLst/>
                <a:latin typeface="Calibri" panose="020F0502020204030204" pitchFamily="34" charset="0"/>
              </a:rPr>
              <a:t>​</a:t>
            </a:r>
          </a:p>
          <a:p>
            <a:pPr algn="l"/>
            <a:endParaRPr lang="en-US" b="0" i="0" dirty="0">
              <a:solidFill>
                <a:srgbClr val="000000"/>
              </a:solidFill>
              <a:effectLst/>
              <a:latin typeface="Segoe UI" panose="020B0502040204020203" pitchFamily="34" charset="0"/>
              <a:cs typeface="Segoe UI"/>
            </a:endParaRPr>
          </a:p>
          <a:p>
            <a:pPr algn="l"/>
            <a:endParaRPr lang="en-US" b="0" i="0" dirty="0">
              <a:solidFill>
                <a:srgbClr val="000000"/>
              </a:solidFill>
              <a:effectLst/>
              <a:latin typeface="Segoe UI" panose="020B0502040204020203" pitchFamily="34" charset="0"/>
              <a:cs typeface="Segoe UI"/>
            </a:endParaRPr>
          </a:p>
        </p:txBody>
      </p:sp>
      <p:sp>
        <p:nvSpPr>
          <p:cNvPr id="4" name="Slide Number Placeholder 3"/>
          <p:cNvSpPr>
            <a:spLocks noGrp="1"/>
          </p:cNvSpPr>
          <p:nvPr>
            <p:ph type="sldNum" sz="quarter" idx="5"/>
          </p:nvPr>
        </p:nvSpPr>
        <p:spPr/>
        <p:txBody>
          <a:bodyPr/>
          <a:lstStyle/>
          <a:p>
            <a:fld id="{449F3A0A-ED59-4BB5-818F-752D1FE78868}" type="slidenum">
              <a:rPr lang="en-US" smtClean="0"/>
              <a:t>3</a:t>
            </a:fld>
            <a:endParaRPr lang="en-US"/>
          </a:p>
        </p:txBody>
      </p:sp>
    </p:spTree>
    <p:extLst>
      <p:ext uri="{BB962C8B-B14F-4D97-AF65-F5344CB8AC3E}">
        <p14:creationId xmlns:p14="http://schemas.microsoft.com/office/powerpoint/2010/main" val="32866258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year, THE BIG GIVE </a:t>
            </a:r>
            <a:r>
              <a:rPr lang="en-US" b="0" dirty="0"/>
              <a:t>will take place on </a:t>
            </a:r>
            <a:r>
              <a:rPr lang="en-US" dirty="0"/>
              <a:t>August 28th and will launch </a:t>
            </a:r>
            <a:r>
              <a:rPr lang="en-US" b="0" dirty="0"/>
              <a:t>this year’s campaign.</a:t>
            </a:r>
            <a:r>
              <a:rPr lang="en-US" dirty="0"/>
              <a:t> </a:t>
            </a:r>
          </a:p>
          <a:p>
            <a:endParaRPr lang="en-US" dirty="0"/>
          </a:p>
          <a:p>
            <a:r>
              <a:rPr lang="en-US" dirty="0"/>
              <a:t>This is a call to action for everyone to make their gift in the first 24 hours of the Give for Good campaign and engage in activities in celebration of the kick-off of Give for Good.</a:t>
            </a:r>
            <a:endParaRPr lang="en-US" dirty="0">
              <a:cs typeface="Calibri"/>
            </a:endParaRPr>
          </a:p>
          <a:p>
            <a:endParaRPr lang="en-US" dirty="0"/>
          </a:p>
          <a:p>
            <a:r>
              <a:rPr lang="en-US" b="0" dirty="0"/>
              <a:t>There will be fun giveaway items and </a:t>
            </a:r>
            <a:r>
              <a:rPr lang="en-US" dirty="0"/>
              <a:t>specific THE BIG GIVE incentives for associates who give at the Power</a:t>
            </a:r>
            <a:r>
              <a:rPr lang="en-US" b="0" dirty="0"/>
              <a:t> Hour, Half Hour Hero, and Lead for Good </a:t>
            </a:r>
            <a:r>
              <a:rPr lang="en-US" dirty="0"/>
              <a:t>levels</a:t>
            </a:r>
            <a:r>
              <a:rPr lang="en-US" b="0" dirty="0"/>
              <a:t>.</a:t>
            </a:r>
            <a:r>
              <a:rPr lang="en-US" dirty="0"/>
              <a:t> </a:t>
            </a:r>
            <a:endParaRPr lang="en-US" b="0" dirty="0">
              <a:cs typeface="Calibri"/>
            </a:endParaRPr>
          </a:p>
          <a:p>
            <a:pPr algn="l"/>
            <a:endParaRPr lang="en-US" b="0" dirty="0"/>
          </a:p>
          <a:p>
            <a:r>
              <a:rPr lang="en-US" dirty="0"/>
              <a:t>Make sure to</a:t>
            </a:r>
            <a:r>
              <a:rPr lang="en-US" b="0" dirty="0"/>
              <a:t> </a:t>
            </a:r>
            <a:r>
              <a:rPr lang="en-US" dirty="0"/>
              <a:t>make your gift before midnight on 8/28! </a:t>
            </a:r>
            <a:endParaRPr lang="en-US" b="0" dirty="0">
              <a:cs typeface="Calibri" panose="020F0502020204030204"/>
            </a:endParaRPr>
          </a:p>
          <a:p>
            <a:pPr algn="l"/>
            <a:endParaRPr lang="en-US" b="0" dirty="0"/>
          </a:p>
          <a:p>
            <a:r>
              <a:rPr lang="en-US" b="0" dirty="0"/>
              <a:t>Donors who have recurring gifts do not need to renew</a:t>
            </a:r>
            <a:r>
              <a:rPr lang="en-US" dirty="0"/>
              <a:t> and will be eligible for THE BIG GIVE incentives. </a:t>
            </a:r>
            <a:endParaRPr lang="en-US" b="0" dirty="0">
              <a:cs typeface="Calibri" panose="020F0502020204030204"/>
            </a:endParaRPr>
          </a:p>
          <a:p>
            <a:pPr algn="l"/>
            <a:endParaRPr lang="en-US" sz="1200" b="0" dirty="0">
              <a:latin typeface="Montserrat" panose="020B0604020202020204" charset="0"/>
            </a:endParaRPr>
          </a:p>
          <a:p>
            <a:pPr lvl="1"/>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449F3A0A-ED59-4BB5-818F-752D1FE78868}" type="slidenum">
              <a:rPr lang="en-US" smtClean="0"/>
              <a:t>4</a:t>
            </a:fld>
            <a:endParaRPr lang="en-US"/>
          </a:p>
        </p:txBody>
      </p:sp>
    </p:spTree>
    <p:extLst>
      <p:ext uri="{BB962C8B-B14F-4D97-AF65-F5344CB8AC3E}">
        <p14:creationId xmlns:p14="http://schemas.microsoft.com/office/powerpoint/2010/main" val="4388447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many different ways you can choose to make a gift. </a:t>
            </a:r>
          </a:p>
          <a:p>
            <a:pPr lvl="0"/>
            <a:endParaRPr lang="en-US" kern="1200" dirty="0">
              <a:effectLst/>
            </a:endParaRPr>
          </a:p>
          <a:p>
            <a:r>
              <a:rPr lang="en-US" dirty="0"/>
              <a:t>Per pay period deductions that will take place the first pay period of 2025. </a:t>
            </a:r>
          </a:p>
          <a:p>
            <a:endParaRPr lang="en-US" dirty="0"/>
          </a:p>
          <a:p>
            <a:r>
              <a:rPr lang="en-US" dirty="0"/>
              <a:t>You can choose to do a per pay period deduction at the Power Hour level, which is one hour of pay per pay period, Lead for Good, a $1,001 pledge for the year that can be deducted evenly throughout the year or in one deduction, Half Hour Hero, a gift of a half hour of pay per pay period, or at any preferred amount . </a:t>
            </a:r>
            <a:endParaRPr lang="en-US" kern="1200" dirty="0">
              <a:effectLst/>
              <a:cs typeface="Calibri" panose="020F0502020204030204"/>
            </a:endParaRPr>
          </a:p>
          <a:p>
            <a:endParaRPr lang="en-US" dirty="0"/>
          </a:p>
          <a:p>
            <a:r>
              <a:rPr lang="en-US" dirty="0"/>
              <a:t>There is also an opportunity to do a one-time payroll deduction that will take place in November. One-time gifts made by cash and credit card are also accepted. </a:t>
            </a:r>
            <a:endParaRPr lang="en-US" dirty="0">
              <a:cs typeface="Calibri" panose="020F0502020204030204"/>
            </a:endParaRPr>
          </a:p>
          <a:p>
            <a:endParaRPr lang="en-US" dirty="0"/>
          </a:p>
          <a:p>
            <a:r>
              <a:rPr lang="en-US" dirty="0"/>
              <a:t>Hourly associates are able to donate unused PTO </a:t>
            </a:r>
            <a:r>
              <a:rPr lang="en-US" i="1" u="sng" dirty="0"/>
              <a:t>(only hourly due to HR policy, if asked.)</a:t>
            </a:r>
            <a:endParaRPr lang="en-US" i="1" u="sng" dirty="0">
              <a:cs typeface="Calibri"/>
            </a:endParaRPr>
          </a:p>
          <a:p>
            <a:endParaRPr lang="en-US" dirty="0"/>
          </a:p>
          <a:p>
            <a:r>
              <a:rPr lang="en-US" dirty="0"/>
              <a:t>Gifts can be made by simply filling out a form online at bsmhgiveforgood.com or returning the brochure received at each associate's home. </a:t>
            </a:r>
          </a:p>
          <a:p>
            <a:endParaRPr lang="en-US" dirty="0"/>
          </a:p>
          <a:p>
            <a:endParaRPr lang="en-US" dirty="0">
              <a:cs typeface="Calibri" panose="020F0502020204030204"/>
            </a:endParaRPr>
          </a:p>
          <a:p>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449F3A0A-ED59-4BB5-818F-752D1FE78868}" type="slidenum">
              <a:rPr lang="en-US" smtClean="0"/>
              <a:t>5</a:t>
            </a:fld>
            <a:endParaRPr lang="en-US"/>
          </a:p>
        </p:txBody>
      </p:sp>
    </p:spTree>
    <p:extLst>
      <p:ext uri="{BB962C8B-B14F-4D97-AF65-F5344CB8AC3E}">
        <p14:creationId xmlns:p14="http://schemas.microsoft.com/office/powerpoint/2010/main" val="9587127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If you give at the Power Hour, Lead for Good, or Half Hour Hero level, you can be eligible for the following rewards:</a:t>
            </a:r>
            <a:endParaRPr lang="en-US" dirty="0"/>
          </a:p>
          <a:p>
            <a:pPr lvl="0"/>
            <a:endParaRPr lang="en-US" kern="1200" dirty="0">
              <a:effectLst/>
              <a:ea typeface="+mn-ea"/>
              <a:cs typeface="+mn-cs"/>
            </a:endParaRPr>
          </a:p>
          <a:p>
            <a:r>
              <a:rPr lang="en-US" kern="1200" dirty="0">
                <a:effectLst/>
              </a:rPr>
              <a:t>POWER HOUR</a:t>
            </a:r>
            <a:r>
              <a:rPr lang="en-US" dirty="0"/>
              <a:t> 1</a:t>
            </a:r>
            <a:r>
              <a:rPr lang="en-US" kern="1200" dirty="0">
                <a:effectLst/>
              </a:rPr>
              <a:t> hour of pay per pay period</a:t>
            </a:r>
          </a:p>
          <a:p>
            <a:r>
              <a:rPr lang="en-US" kern="1200" dirty="0">
                <a:effectLst/>
              </a:rPr>
              <a:t>1,200 Called to Shine points</a:t>
            </a:r>
            <a:r>
              <a:rPr lang="en-US" dirty="0"/>
              <a:t> </a:t>
            </a:r>
            <a:endParaRPr lang="en-US" kern="1200" dirty="0">
              <a:effectLst/>
              <a:ea typeface="+mn-ea"/>
              <a:cs typeface="+mn-cs"/>
            </a:endParaRPr>
          </a:p>
          <a:p>
            <a:endParaRPr lang="en-US" kern="1200" dirty="0">
              <a:effectLst/>
              <a:ea typeface="+mn-ea"/>
              <a:cs typeface="+mn-cs"/>
            </a:endParaRPr>
          </a:p>
          <a:p>
            <a:r>
              <a:rPr lang="en-US" kern="1200" dirty="0">
                <a:effectLst/>
              </a:rPr>
              <a:t>LEAD FOR GOOD $1,001 gift either one time or spread over 26 pay periods</a:t>
            </a:r>
            <a:r>
              <a:rPr lang="en-US" dirty="0"/>
              <a:t> </a:t>
            </a:r>
            <a:endParaRPr lang="en-US" kern="1200" dirty="0">
              <a:effectLst/>
            </a:endParaRPr>
          </a:p>
          <a:p>
            <a:pPr>
              <a:defRPr/>
            </a:pPr>
            <a:r>
              <a:rPr lang="en-US" kern="1200" dirty="0">
                <a:effectLst/>
              </a:rPr>
              <a:t>1,000 Called to Shine points</a:t>
            </a:r>
            <a:r>
              <a:rPr lang="en-US" dirty="0"/>
              <a:t> </a:t>
            </a:r>
            <a:endParaRPr lang="en-US" kern="1200" dirty="0">
              <a:effectLst/>
              <a:ea typeface="+mn-ea"/>
              <a:cs typeface="+mn-cs"/>
            </a:endParaRPr>
          </a:p>
          <a:p>
            <a:pPr marL="0" marR="0" lvl="0" indent="0" algn="l" defTabSz="914400">
              <a:lnSpc>
                <a:spcPct val="100000"/>
              </a:lnSpc>
              <a:spcBef>
                <a:spcPts val="0"/>
              </a:spcBef>
              <a:spcAft>
                <a:spcPts val="0"/>
              </a:spcAft>
              <a:buNone/>
              <a:tabLst/>
              <a:defRPr/>
            </a:pPr>
            <a:endParaRPr lang="en-US" kern="1200" dirty="0">
              <a:effectLst/>
              <a:ea typeface="+mn-ea"/>
              <a:cs typeface="+mn-cs"/>
            </a:endParaRPr>
          </a:p>
          <a:p>
            <a:pPr>
              <a:defRPr/>
            </a:pPr>
            <a:r>
              <a:rPr lang="en-US" kern="1200" dirty="0">
                <a:effectLst/>
              </a:rPr>
              <a:t>HALF HOUR HERO ½ hour of pay per pay period</a:t>
            </a:r>
          </a:p>
          <a:p>
            <a:pPr marL="0" marR="0" lvl="0" indent="0" algn="l" defTabSz="914400">
              <a:lnSpc>
                <a:spcPct val="100000"/>
              </a:lnSpc>
              <a:spcBef>
                <a:spcPts val="0"/>
              </a:spcBef>
              <a:spcAft>
                <a:spcPts val="0"/>
              </a:spcAft>
              <a:buNone/>
              <a:tabLst/>
              <a:defRPr/>
            </a:pPr>
            <a:r>
              <a:rPr lang="en-US" kern="1200" dirty="0">
                <a:effectLst/>
              </a:rPr>
              <a:t>600 Called to Shine points</a:t>
            </a:r>
          </a:p>
          <a:p>
            <a:pPr marL="0" marR="0" lvl="0" indent="0" algn="l" defTabSz="914400">
              <a:lnSpc>
                <a:spcPct val="100000"/>
              </a:lnSpc>
              <a:spcBef>
                <a:spcPts val="0"/>
              </a:spcBef>
              <a:spcAft>
                <a:spcPts val="0"/>
              </a:spcAft>
              <a:buNone/>
              <a:tabLst/>
              <a:defRPr/>
            </a:pPr>
            <a:endParaRPr lang="en-US" kern="1200" dirty="0">
              <a:effectLst/>
              <a:ea typeface="+mn-ea"/>
              <a:cs typeface="+mn-cs"/>
            </a:endParaRPr>
          </a:p>
          <a:p>
            <a:pPr>
              <a:defRPr/>
            </a:pPr>
            <a:r>
              <a:rPr lang="en-US" dirty="0"/>
              <a:t>As </a:t>
            </a:r>
            <a:r>
              <a:rPr lang="en-US" kern="1200" dirty="0">
                <a:effectLst/>
              </a:rPr>
              <a:t>a bonus, </a:t>
            </a:r>
            <a:r>
              <a:rPr lang="en-US" dirty="0"/>
              <a:t>if</a:t>
            </a:r>
            <a:r>
              <a:rPr lang="en-US" kern="1200" dirty="0">
                <a:effectLst/>
              </a:rPr>
              <a:t> a gift </a:t>
            </a:r>
            <a:r>
              <a:rPr lang="en-US" dirty="0"/>
              <a:t>at these</a:t>
            </a:r>
            <a:r>
              <a:rPr lang="en-US" kern="1200" dirty="0">
                <a:effectLst/>
              </a:rPr>
              <a:t> levels</a:t>
            </a:r>
            <a:r>
              <a:rPr lang="en-US" dirty="0"/>
              <a:t> is made before midnight August 28th during THE BIG GIVE, donors can be eligible for a free shirt.</a:t>
            </a:r>
          </a:p>
        </p:txBody>
      </p:sp>
      <p:sp>
        <p:nvSpPr>
          <p:cNvPr id="4" name="Slide Number Placeholder 3"/>
          <p:cNvSpPr>
            <a:spLocks noGrp="1"/>
          </p:cNvSpPr>
          <p:nvPr>
            <p:ph type="sldNum" sz="quarter" idx="5"/>
          </p:nvPr>
        </p:nvSpPr>
        <p:spPr/>
        <p:txBody>
          <a:bodyPr/>
          <a:lstStyle/>
          <a:p>
            <a:fld id="{449F3A0A-ED59-4BB5-818F-752D1FE78868}" type="slidenum">
              <a:rPr lang="en-US" smtClean="0"/>
              <a:t>6</a:t>
            </a:fld>
            <a:endParaRPr lang="en-US"/>
          </a:p>
        </p:txBody>
      </p:sp>
    </p:spTree>
    <p:extLst>
      <p:ext uri="{BB962C8B-B14F-4D97-AF65-F5344CB8AC3E}">
        <p14:creationId xmlns:p14="http://schemas.microsoft.com/office/powerpoint/2010/main" val="23765626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 addition to the giving level incentives: </a:t>
            </a:r>
            <a:endParaRPr lang="en-US" dirty="0"/>
          </a:p>
          <a:p>
            <a:endParaRPr lang="en-US" dirty="0"/>
          </a:p>
          <a:p>
            <a:r>
              <a:rPr lang="en-US" dirty="0"/>
              <a:t>Donors </a:t>
            </a:r>
            <a:r>
              <a:rPr lang="en-US" b="0" kern="1200" dirty="0">
                <a:effectLst/>
              </a:rPr>
              <a:t>who </a:t>
            </a:r>
            <a:r>
              <a:rPr lang="en-US" dirty="0"/>
              <a:t>make a first-time </a:t>
            </a:r>
            <a:r>
              <a:rPr lang="en-US" b="0" kern="1200" dirty="0">
                <a:effectLst/>
              </a:rPr>
              <a:t>recurring </a:t>
            </a:r>
            <a:r>
              <a:rPr lang="en-US" dirty="0"/>
              <a:t>gift before midnight 8/28/24 </a:t>
            </a:r>
            <a:r>
              <a:rPr lang="en-US" b="0" kern="1200" dirty="0">
                <a:effectLst/>
              </a:rPr>
              <a:t>will </a:t>
            </a:r>
            <a:r>
              <a:rPr lang="en-US" dirty="0"/>
              <a:t>receive 500 </a:t>
            </a:r>
            <a:r>
              <a:rPr lang="en-US" b="0" kern="1200" dirty="0">
                <a:effectLst/>
              </a:rPr>
              <a:t>Called to Shine</a:t>
            </a:r>
            <a:r>
              <a:rPr lang="en-US" dirty="0"/>
              <a:t> Points</a:t>
            </a:r>
          </a:p>
          <a:p>
            <a:endParaRPr lang="en-US" dirty="0"/>
          </a:p>
          <a:p>
            <a:r>
              <a:rPr lang="en-US" dirty="0"/>
              <a:t>All other recurring gifts will receive 100 Called to Shine Points</a:t>
            </a:r>
          </a:p>
          <a:p>
            <a:pPr lvl="0"/>
            <a:endParaRPr lang="en-US" b="0" kern="1200" dirty="0">
              <a:effectLst/>
            </a:endParaRPr>
          </a:p>
          <a:p>
            <a:r>
              <a:rPr lang="en-US" b="0" kern="1200" dirty="0">
                <a:effectLst/>
              </a:rPr>
              <a:t>ALL DONORS will receive 75 be well points</a:t>
            </a:r>
            <a:r>
              <a:rPr lang="en-US" dirty="0"/>
              <a:t> </a:t>
            </a:r>
            <a:endParaRPr lang="en-US" dirty="0">
              <a:ea typeface="+mn-ea"/>
              <a:cs typeface="+mn-cs"/>
            </a:endParaRPr>
          </a:p>
          <a:p>
            <a:pPr lvl="1"/>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449F3A0A-ED59-4BB5-818F-752D1FE78868}" type="slidenum">
              <a:rPr lang="en-US" smtClean="0"/>
              <a:t>7</a:t>
            </a:fld>
            <a:endParaRPr lang="en-US"/>
          </a:p>
        </p:txBody>
      </p:sp>
    </p:spTree>
    <p:extLst>
      <p:ext uri="{BB962C8B-B14F-4D97-AF65-F5344CB8AC3E}">
        <p14:creationId xmlns:p14="http://schemas.microsoft.com/office/powerpoint/2010/main" val="18006318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449F3A0A-ED59-4BB5-818F-752D1FE78868}" type="slidenum">
              <a:rPr lang="en-US" smtClean="0"/>
              <a:t>8</a:t>
            </a:fld>
            <a:endParaRPr lang="en-US"/>
          </a:p>
        </p:txBody>
      </p:sp>
    </p:spTree>
    <p:extLst>
      <p:ext uri="{BB962C8B-B14F-4D97-AF65-F5344CB8AC3E}">
        <p14:creationId xmlns:p14="http://schemas.microsoft.com/office/powerpoint/2010/main" val="13477011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rtl="0"/>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Thousands of Bon Secours Mercy Health Associates support the </a:t>
            </a:r>
            <a:r>
              <a:rPr lang="en-US" dirty="0"/>
              <a:t>Foundation's giving campaign </a:t>
            </a:r>
            <a:r>
              <a:rPr lang="en-US" sz="1200" kern="1200" dirty="0">
                <a:solidFill>
                  <a:schemeClr val="tx1"/>
                </a:solidFill>
                <a:effectLst/>
                <a:latin typeface="+mn-lt"/>
                <a:ea typeface="+mn-ea"/>
                <a:cs typeface="+mn-cs"/>
              </a:rPr>
              <a:t>each year.</a:t>
            </a:r>
            <a:r>
              <a:rPr lang="en-US" dirty="0"/>
              <a:t> Many programs and services that help our patients and associates depend on your donations.</a:t>
            </a:r>
            <a:endParaRPr lang="en-US" sz="1200" kern="1200" dirty="0">
              <a:solidFill>
                <a:schemeClr val="tx1"/>
              </a:solidFill>
              <a:effectLst/>
              <a:latin typeface="+mn-lt"/>
              <a:cs typeface="Calibri"/>
            </a:endParaRPr>
          </a:p>
          <a:p>
            <a:pPr lvl="0"/>
            <a:endParaRPr lang="en-US" sz="1200" kern="1200" dirty="0">
              <a:solidFill>
                <a:schemeClr val="tx1"/>
              </a:solidFill>
              <a:effectLst/>
              <a:latin typeface="+mn-lt"/>
              <a:cs typeface="Calibri"/>
            </a:endParaRPr>
          </a:p>
          <a:p>
            <a:r>
              <a:rPr lang="en-US" sz="1200" kern="1200" dirty="0">
                <a:solidFill>
                  <a:schemeClr val="tx1"/>
                </a:solidFill>
                <a:effectLst/>
                <a:latin typeface="+mn-lt"/>
                <a:ea typeface="+mn-ea"/>
                <a:cs typeface="+mn-cs"/>
              </a:rPr>
              <a:t>You will receive a letter and brochure with giving options for our market </a:t>
            </a:r>
            <a:r>
              <a:rPr lang="en-US" dirty="0"/>
              <a:t>at home </a:t>
            </a:r>
            <a:r>
              <a:rPr lang="en-US" sz="1200" kern="1200" dirty="0">
                <a:solidFill>
                  <a:schemeClr val="tx1"/>
                </a:solidFill>
                <a:effectLst/>
                <a:latin typeface="+mn-lt"/>
                <a:ea typeface="+mn-ea"/>
                <a:cs typeface="+mn-cs"/>
              </a:rPr>
              <a:t>in August. Please read through the brochure and consider a gift to </a:t>
            </a:r>
            <a:r>
              <a:rPr lang="en-US" dirty="0"/>
              <a:t>programs</a:t>
            </a:r>
            <a:r>
              <a:rPr lang="en-US" sz="1200" kern="1200" dirty="0">
                <a:solidFill>
                  <a:schemeClr val="tx1"/>
                </a:solidFill>
                <a:effectLst/>
                <a:latin typeface="+mn-lt"/>
                <a:ea typeface="+mn-ea"/>
                <a:cs typeface="+mn-cs"/>
              </a:rPr>
              <a:t> that mean the most to you.</a:t>
            </a:r>
            <a:r>
              <a:rPr lang="en-US" dirty="0"/>
              <a:t> </a:t>
            </a:r>
            <a:endParaRPr lang="en-US" sz="1200" kern="1200" dirty="0">
              <a:solidFill>
                <a:schemeClr val="tx1"/>
              </a:solidFill>
              <a:effectLst/>
              <a:latin typeface="+mn-lt"/>
              <a:ea typeface="+mn-ea"/>
              <a:cs typeface="+mn-cs"/>
            </a:endParaRPr>
          </a:p>
          <a:p>
            <a:pPr lvl="0" rtl="0"/>
            <a:endParaRPr lang="en-US" sz="1200" kern="1200" dirty="0">
              <a:solidFill>
                <a:schemeClr val="tx1"/>
              </a:solidFill>
              <a:effectLst/>
              <a:latin typeface="+mn-lt"/>
              <a:ea typeface="+mn-ea"/>
              <a:cs typeface="+mn-cs"/>
            </a:endParaRPr>
          </a:p>
          <a:p>
            <a:r>
              <a:rPr lang="en-US" dirty="0"/>
              <a:t>The fastest and easiest way to give is online at </a:t>
            </a:r>
            <a:r>
              <a:rPr lang="en-US" sz="1200" kern="1200" dirty="0">
                <a:solidFill>
                  <a:schemeClr val="tx1"/>
                </a:solidFill>
                <a:effectLst/>
                <a:latin typeface="+mn-lt"/>
                <a:ea typeface="+mn-ea"/>
                <a:cs typeface="+mn-cs"/>
              </a:rPr>
              <a:t>BSMHgiveforgood.com</a:t>
            </a:r>
            <a:r>
              <a:rPr lang="en-US" dirty="0"/>
              <a:t>. </a:t>
            </a:r>
            <a:endParaRPr lang="en-US" sz="1200" kern="1200" dirty="0">
              <a:solidFill>
                <a:schemeClr val="tx1"/>
              </a:solidFill>
              <a:effectLst/>
              <a:latin typeface="+mn-lt"/>
              <a:ea typeface="Calibri"/>
              <a:cs typeface="Calibri"/>
            </a:endParaRPr>
          </a:p>
          <a:p>
            <a:endParaRPr lang="en-US" sz="1200" kern="1200" dirty="0">
              <a:solidFill>
                <a:schemeClr val="tx1"/>
              </a:solidFill>
              <a:effectLst/>
              <a:latin typeface="+mn-lt"/>
              <a:ea typeface="Calibri"/>
              <a:cs typeface="Calibri"/>
            </a:endParaRPr>
          </a:p>
          <a:p>
            <a:r>
              <a:rPr lang="en-US" dirty="0">
                <a:ea typeface="Calibri"/>
                <a:cs typeface="Calibri"/>
              </a:rPr>
              <a:t>Thank you!</a:t>
            </a: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449F3A0A-ED59-4BB5-818F-752D1FE78868}" type="slidenum">
              <a:rPr lang="en-US" smtClean="0"/>
              <a:t>9</a:t>
            </a:fld>
            <a:endParaRPr lang="en-US" dirty="0"/>
          </a:p>
        </p:txBody>
      </p:sp>
    </p:spTree>
    <p:extLst>
      <p:ext uri="{BB962C8B-B14F-4D97-AF65-F5344CB8AC3E}">
        <p14:creationId xmlns:p14="http://schemas.microsoft.com/office/powerpoint/2010/main" val="28638534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4/24/2024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697782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4/24/2024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2884701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4/24/2024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5250586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C5035-7FE2-4FE0-9D9D-723FC3E3F16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D6C2F50-87C5-494E-9375-504711197B5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F7822DF-C2C3-4F79-BD10-A8FAD02E470D}"/>
              </a:ext>
            </a:extLst>
          </p:cNvPr>
          <p:cNvSpPr>
            <a:spLocks noGrp="1"/>
          </p:cNvSpPr>
          <p:nvPr>
            <p:ph type="dt" sz="half" idx="10"/>
          </p:nvPr>
        </p:nvSpPr>
        <p:spPr/>
        <p:txBody>
          <a:bodyPr/>
          <a:lstStyle/>
          <a:p>
            <a:fld id="{D09C76AB-56F1-461D-BA6D-70F521D6FE4E}" type="datetimeFigureOut">
              <a:rPr lang="en-US" smtClean="0"/>
              <a:t>4/24/2024</a:t>
            </a:fld>
            <a:endParaRPr lang="en-US" dirty="0"/>
          </a:p>
        </p:txBody>
      </p:sp>
      <p:sp>
        <p:nvSpPr>
          <p:cNvPr id="5" name="Footer Placeholder 4">
            <a:extLst>
              <a:ext uri="{FF2B5EF4-FFF2-40B4-BE49-F238E27FC236}">
                <a16:creationId xmlns:a16="http://schemas.microsoft.com/office/drawing/2014/main" id="{719E7549-1955-41C3-9881-ACA201C7D9D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3BBB13B-CE86-48A7-8685-F698C2B8617F}"/>
              </a:ext>
            </a:extLst>
          </p:cNvPr>
          <p:cNvSpPr>
            <a:spLocks noGrp="1"/>
          </p:cNvSpPr>
          <p:nvPr>
            <p:ph type="sldNum" sz="quarter" idx="12"/>
          </p:nvPr>
        </p:nvSpPr>
        <p:spPr/>
        <p:txBody>
          <a:bodyPr/>
          <a:lstStyle/>
          <a:p>
            <a:fld id="{8C41E300-339B-44A8-B342-E282D81E6C31}" type="slidenum">
              <a:rPr lang="en-US" smtClean="0"/>
              <a:t>‹#›</a:t>
            </a:fld>
            <a:endParaRPr lang="en-US" dirty="0"/>
          </a:p>
        </p:txBody>
      </p:sp>
    </p:spTree>
    <p:extLst>
      <p:ext uri="{BB962C8B-B14F-4D97-AF65-F5344CB8AC3E}">
        <p14:creationId xmlns:p14="http://schemas.microsoft.com/office/powerpoint/2010/main" val="18332516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D69BB-5A24-4658-8188-B570C9B8AE5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5603A6F-2014-4306-94AC-93CF7380C4D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08C7F1-FFFF-4196-9B18-6F6F10E4FD5D}"/>
              </a:ext>
            </a:extLst>
          </p:cNvPr>
          <p:cNvSpPr>
            <a:spLocks noGrp="1"/>
          </p:cNvSpPr>
          <p:nvPr>
            <p:ph type="dt" sz="half" idx="10"/>
          </p:nvPr>
        </p:nvSpPr>
        <p:spPr/>
        <p:txBody>
          <a:bodyPr/>
          <a:lstStyle/>
          <a:p>
            <a:fld id="{D09C76AB-56F1-461D-BA6D-70F521D6FE4E}" type="datetimeFigureOut">
              <a:rPr lang="en-US" smtClean="0"/>
              <a:t>4/24/2024</a:t>
            </a:fld>
            <a:endParaRPr lang="en-US" dirty="0"/>
          </a:p>
        </p:txBody>
      </p:sp>
      <p:sp>
        <p:nvSpPr>
          <p:cNvPr id="5" name="Footer Placeholder 4">
            <a:extLst>
              <a:ext uri="{FF2B5EF4-FFF2-40B4-BE49-F238E27FC236}">
                <a16:creationId xmlns:a16="http://schemas.microsoft.com/office/drawing/2014/main" id="{7D66A6F5-F2A5-43C5-A2CA-13E0B199C14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EF3F4F9-C32F-4174-B572-B0C79D6130AE}"/>
              </a:ext>
            </a:extLst>
          </p:cNvPr>
          <p:cNvSpPr>
            <a:spLocks noGrp="1"/>
          </p:cNvSpPr>
          <p:nvPr>
            <p:ph type="sldNum" sz="quarter" idx="12"/>
          </p:nvPr>
        </p:nvSpPr>
        <p:spPr/>
        <p:txBody>
          <a:bodyPr/>
          <a:lstStyle/>
          <a:p>
            <a:fld id="{8C41E300-339B-44A8-B342-E282D81E6C31}" type="slidenum">
              <a:rPr lang="en-US" smtClean="0"/>
              <a:t>‹#›</a:t>
            </a:fld>
            <a:endParaRPr lang="en-US" dirty="0"/>
          </a:p>
        </p:txBody>
      </p:sp>
    </p:spTree>
    <p:extLst>
      <p:ext uri="{BB962C8B-B14F-4D97-AF65-F5344CB8AC3E}">
        <p14:creationId xmlns:p14="http://schemas.microsoft.com/office/powerpoint/2010/main" val="16977534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187C4-ACB5-497F-AECF-E8E54733E70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AD55F5E-B19F-4BAE-84DF-7DA57959F70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5FE0B8C-AB99-41DC-84FA-DCF7A56994F6}"/>
              </a:ext>
            </a:extLst>
          </p:cNvPr>
          <p:cNvSpPr>
            <a:spLocks noGrp="1"/>
          </p:cNvSpPr>
          <p:nvPr>
            <p:ph type="dt" sz="half" idx="10"/>
          </p:nvPr>
        </p:nvSpPr>
        <p:spPr/>
        <p:txBody>
          <a:bodyPr/>
          <a:lstStyle/>
          <a:p>
            <a:fld id="{D09C76AB-56F1-461D-BA6D-70F521D6FE4E}" type="datetimeFigureOut">
              <a:rPr lang="en-US" smtClean="0"/>
              <a:t>4/24/2024</a:t>
            </a:fld>
            <a:endParaRPr lang="en-US" dirty="0"/>
          </a:p>
        </p:txBody>
      </p:sp>
      <p:sp>
        <p:nvSpPr>
          <p:cNvPr id="5" name="Footer Placeholder 4">
            <a:extLst>
              <a:ext uri="{FF2B5EF4-FFF2-40B4-BE49-F238E27FC236}">
                <a16:creationId xmlns:a16="http://schemas.microsoft.com/office/drawing/2014/main" id="{6AFED0BA-D6CD-4852-8B9A-37F39576F82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55CD8A4-4787-4E4A-8CAF-8EC2825ED0EF}"/>
              </a:ext>
            </a:extLst>
          </p:cNvPr>
          <p:cNvSpPr>
            <a:spLocks noGrp="1"/>
          </p:cNvSpPr>
          <p:nvPr>
            <p:ph type="sldNum" sz="quarter" idx="12"/>
          </p:nvPr>
        </p:nvSpPr>
        <p:spPr/>
        <p:txBody>
          <a:bodyPr/>
          <a:lstStyle/>
          <a:p>
            <a:fld id="{8C41E300-339B-44A8-B342-E282D81E6C31}" type="slidenum">
              <a:rPr lang="en-US" smtClean="0"/>
              <a:t>‹#›</a:t>
            </a:fld>
            <a:endParaRPr lang="en-US" dirty="0"/>
          </a:p>
        </p:txBody>
      </p:sp>
    </p:spTree>
    <p:extLst>
      <p:ext uri="{BB962C8B-B14F-4D97-AF65-F5344CB8AC3E}">
        <p14:creationId xmlns:p14="http://schemas.microsoft.com/office/powerpoint/2010/main" val="29638381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ED952-C897-44F8-B2C6-1359B8504DE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391B3F5-231A-4364-9356-32F2B7B0B57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B9C8AFC-1B28-4A40-B223-872B216B0BC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6BE226D-5E4B-45C8-A7BC-608115285224}"/>
              </a:ext>
            </a:extLst>
          </p:cNvPr>
          <p:cNvSpPr>
            <a:spLocks noGrp="1"/>
          </p:cNvSpPr>
          <p:nvPr>
            <p:ph type="dt" sz="half" idx="10"/>
          </p:nvPr>
        </p:nvSpPr>
        <p:spPr/>
        <p:txBody>
          <a:bodyPr/>
          <a:lstStyle/>
          <a:p>
            <a:fld id="{D09C76AB-56F1-461D-BA6D-70F521D6FE4E}" type="datetimeFigureOut">
              <a:rPr lang="en-US" smtClean="0"/>
              <a:t>4/24/2024</a:t>
            </a:fld>
            <a:endParaRPr lang="en-US" dirty="0"/>
          </a:p>
        </p:txBody>
      </p:sp>
      <p:sp>
        <p:nvSpPr>
          <p:cNvPr id="6" name="Footer Placeholder 5">
            <a:extLst>
              <a:ext uri="{FF2B5EF4-FFF2-40B4-BE49-F238E27FC236}">
                <a16:creationId xmlns:a16="http://schemas.microsoft.com/office/drawing/2014/main" id="{6AFE9630-AA3E-46D8-A475-60AA4F33B5D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8B27845-459C-446E-924D-B2BD50A323BF}"/>
              </a:ext>
            </a:extLst>
          </p:cNvPr>
          <p:cNvSpPr>
            <a:spLocks noGrp="1"/>
          </p:cNvSpPr>
          <p:nvPr>
            <p:ph type="sldNum" sz="quarter" idx="12"/>
          </p:nvPr>
        </p:nvSpPr>
        <p:spPr/>
        <p:txBody>
          <a:bodyPr/>
          <a:lstStyle/>
          <a:p>
            <a:fld id="{8C41E300-339B-44A8-B342-E282D81E6C31}" type="slidenum">
              <a:rPr lang="en-US" smtClean="0"/>
              <a:t>‹#›</a:t>
            </a:fld>
            <a:endParaRPr lang="en-US" dirty="0"/>
          </a:p>
        </p:txBody>
      </p:sp>
    </p:spTree>
    <p:extLst>
      <p:ext uri="{BB962C8B-B14F-4D97-AF65-F5344CB8AC3E}">
        <p14:creationId xmlns:p14="http://schemas.microsoft.com/office/powerpoint/2010/main" val="11122540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EFBE6-AC85-43CA-85C8-2187770C12F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FF5E45F-9415-4183-AE87-B23F3AF3133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BDD80D9-C937-4988-9889-5F864FF195F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484C959-0241-4760-941C-C76C2B623A7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F41D218-E2F0-4E2C-A62B-19C9BDBFDFC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CCAD2CE-6ABB-419C-AEE3-5E3A302AF87B}"/>
              </a:ext>
            </a:extLst>
          </p:cNvPr>
          <p:cNvSpPr>
            <a:spLocks noGrp="1"/>
          </p:cNvSpPr>
          <p:nvPr>
            <p:ph type="dt" sz="half" idx="10"/>
          </p:nvPr>
        </p:nvSpPr>
        <p:spPr/>
        <p:txBody>
          <a:bodyPr/>
          <a:lstStyle/>
          <a:p>
            <a:fld id="{D09C76AB-56F1-461D-BA6D-70F521D6FE4E}" type="datetimeFigureOut">
              <a:rPr lang="en-US" smtClean="0"/>
              <a:t>4/24/2024</a:t>
            </a:fld>
            <a:endParaRPr lang="en-US" dirty="0"/>
          </a:p>
        </p:txBody>
      </p:sp>
      <p:sp>
        <p:nvSpPr>
          <p:cNvPr id="8" name="Footer Placeholder 7">
            <a:extLst>
              <a:ext uri="{FF2B5EF4-FFF2-40B4-BE49-F238E27FC236}">
                <a16:creationId xmlns:a16="http://schemas.microsoft.com/office/drawing/2014/main" id="{BBDC6DA9-C2A3-41FD-8937-1860C4B4590B}"/>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2228871E-DCFC-4040-BC5D-4D81A6C0E06A}"/>
              </a:ext>
            </a:extLst>
          </p:cNvPr>
          <p:cNvSpPr>
            <a:spLocks noGrp="1"/>
          </p:cNvSpPr>
          <p:nvPr>
            <p:ph type="sldNum" sz="quarter" idx="12"/>
          </p:nvPr>
        </p:nvSpPr>
        <p:spPr/>
        <p:txBody>
          <a:bodyPr/>
          <a:lstStyle/>
          <a:p>
            <a:fld id="{8C41E300-339B-44A8-B342-E282D81E6C31}" type="slidenum">
              <a:rPr lang="en-US" smtClean="0"/>
              <a:t>‹#›</a:t>
            </a:fld>
            <a:endParaRPr lang="en-US" dirty="0"/>
          </a:p>
        </p:txBody>
      </p:sp>
    </p:spTree>
    <p:extLst>
      <p:ext uri="{BB962C8B-B14F-4D97-AF65-F5344CB8AC3E}">
        <p14:creationId xmlns:p14="http://schemas.microsoft.com/office/powerpoint/2010/main" val="4327120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2E5995-87F5-4270-BF31-38C9B9A91C5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31AF66A-69D3-4E94-88CA-E798BC0F9BFB}"/>
              </a:ext>
            </a:extLst>
          </p:cNvPr>
          <p:cNvSpPr>
            <a:spLocks noGrp="1"/>
          </p:cNvSpPr>
          <p:nvPr>
            <p:ph type="dt" sz="half" idx="10"/>
          </p:nvPr>
        </p:nvSpPr>
        <p:spPr/>
        <p:txBody>
          <a:bodyPr/>
          <a:lstStyle/>
          <a:p>
            <a:fld id="{D09C76AB-56F1-461D-BA6D-70F521D6FE4E}" type="datetimeFigureOut">
              <a:rPr lang="en-US" smtClean="0"/>
              <a:t>4/24/2024</a:t>
            </a:fld>
            <a:endParaRPr lang="en-US" dirty="0"/>
          </a:p>
        </p:txBody>
      </p:sp>
      <p:sp>
        <p:nvSpPr>
          <p:cNvPr id="4" name="Footer Placeholder 3">
            <a:extLst>
              <a:ext uri="{FF2B5EF4-FFF2-40B4-BE49-F238E27FC236}">
                <a16:creationId xmlns:a16="http://schemas.microsoft.com/office/drawing/2014/main" id="{DD811C46-8432-46EC-92A1-98BB9AB4BD87}"/>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3446CD5C-FF65-4F9C-AC51-8C7B3739B356}"/>
              </a:ext>
            </a:extLst>
          </p:cNvPr>
          <p:cNvSpPr>
            <a:spLocks noGrp="1"/>
          </p:cNvSpPr>
          <p:nvPr>
            <p:ph type="sldNum" sz="quarter" idx="12"/>
          </p:nvPr>
        </p:nvSpPr>
        <p:spPr/>
        <p:txBody>
          <a:bodyPr/>
          <a:lstStyle/>
          <a:p>
            <a:fld id="{8C41E300-339B-44A8-B342-E282D81E6C31}" type="slidenum">
              <a:rPr lang="en-US" smtClean="0"/>
              <a:t>‹#›</a:t>
            </a:fld>
            <a:endParaRPr lang="en-US" dirty="0"/>
          </a:p>
        </p:txBody>
      </p:sp>
    </p:spTree>
    <p:extLst>
      <p:ext uri="{BB962C8B-B14F-4D97-AF65-F5344CB8AC3E}">
        <p14:creationId xmlns:p14="http://schemas.microsoft.com/office/powerpoint/2010/main" val="36148305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E4BCEF0-97D4-4F66-B635-5FFABDECB365}"/>
              </a:ext>
            </a:extLst>
          </p:cNvPr>
          <p:cNvSpPr>
            <a:spLocks noGrp="1"/>
          </p:cNvSpPr>
          <p:nvPr>
            <p:ph type="dt" sz="half" idx="10"/>
          </p:nvPr>
        </p:nvSpPr>
        <p:spPr/>
        <p:txBody>
          <a:bodyPr/>
          <a:lstStyle/>
          <a:p>
            <a:fld id="{D09C76AB-56F1-461D-BA6D-70F521D6FE4E}" type="datetimeFigureOut">
              <a:rPr lang="en-US" smtClean="0"/>
              <a:t>4/24/2024</a:t>
            </a:fld>
            <a:endParaRPr lang="en-US" dirty="0"/>
          </a:p>
        </p:txBody>
      </p:sp>
      <p:sp>
        <p:nvSpPr>
          <p:cNvPr id="3" name="Footer Placeholder 2">
            <a:extLst>
              <a:ext uri="{FF2B5EF4-FFF2-40B4-BE49-F238E27FC236}">
                <a16:creationId xmlns:a16="http://schemas.microsoft.com/office/drawing/2014/main" id="{A18F3AD0-7818-405E-BD81-3D91D98DFA8D}"/>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93EA0E80-5143-4F59-B19B-4222F9456E6B}"/>
              </a:ext>
            </a:extLst>
          </p:cNvPr>
          <p:cNvSpPr>
            <a:spLocks noGrp="1"/>
          </p:cNvSpPr>
          <p:nvPr>
            <p:ph type="sldNum" sz="quarter" idx="12"/>
          </p:nvPr>
        </p:nvSpPr>
        <p:spPr/>
        <p:txBody>
          <a:bodyPr/>
          <a:lstStyle/>
          <a:p>
            <a:fld id="{8C41E300-339B-44A8-B342-E282D81E6C31}" type="slidenum">
              <a:rPr lang="en-US" smtClean="0"/>
              <a:t>‹#›</a:t>
            </a:fld>
            <a:endParaRPr lang="en-US" dirty="0"/>
          </a:p>
        </p:txBody>
      </p:sp>
    </p:spTree>
    <p:extLst>
      <p:ext uri="{BB962C8B-B14F-4D97-AF65-F5344CB8AC3E}">
        <p14:creationId xmlns:p14="http://schemas.microsoft.com/office/powerpoint/2010/main" val="28037030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BE211-5618-4334-B8FD-C68BBFAA15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72EA867-972F-4125-974D-3121E166E1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254DF3B-B75C-4017-AEB7-A56908FDA8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EE851FA-E0D8-4394-A0D1-D3603E3EBA5A}"/>
              </a:ext>
            </a:extLst>
          </p:cNvPr>
          <p:cNvSpPr>
            <a:spLocks noGrp="1"/>
          </p:cNvSpPr>
          <p:nvPr>
            <p:ph type="dt" sz="half" idx="10"/>
          </p:nvPr>
        </p:nvSpPr>
        <p:spPr/>
        <p:txBody>
          <a:bodyPr/>
          <a:lstStyle/>
          <a:p>
            <a:fld id="{D09C76AB-56F1-461D-BA6D-70F521D6FE4E}" type="datetimeFigureOut">
              <a:rPr lang="en-US" smtClean="0"/>
              <a:t>4/24/2024</a:t>
            </a:fld>
            <a:endParaRPr lang="en-US" dirty="0"/>
          </a:p>
        </p:txBody>
      </p:sp>
      <p:sp>
        <p:nvSpPr>
          <p:cNvPr id="6" name="Footer Placeholder 5">
            <a:extLst>
              <a:ext uri="{FF2B5EF4-FFF2-40B4-BE49-F238E27FC236}">
                <a16:creationId xmlns:a16="http://schemas.microsoft.com/office/drawing/2014/main" id="{3B3C639D-3D9D-41EC-8E77-E57580145DE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7062152-3D21-4FFC-98DD-290B4A45BAED}"/>
              </a:ext>
            </a:extLst>
          </p:cNvPr>
          <p:cNvSpPr>
            <a:spLocks noGrp="1"/>
          </p:cNvSpPr>
          <p:nvPr>
            <p:ph type="sldNum" sz="quarter" idx="12"/>
          </p:nvPr>
        </p:nvSpPr>
        <p:spPr/>
        <p:txBody>
          <a:bodyPr/>
          <a:lstStyle/>
          <a:p>
            <a:fld id="{8C41E300-339B-44A8-B342-E282D81E6C31}" type="slidenum">
              <a:rPr lang="en-US" smtClean="0"/>
              <a:t>‹#›</a:t>
            </a:fld>
            <a:endParaRPr lang="en-US" dirty="0"/>
          </a:p>
        </p:txBody>
      </p:sp>
    </p:spTree>
    <p:extLst>
      <p:ext uri="{BB962C8B-B14F-4D97-AF65-F5344CB8AC3E}">
        <p14:creationId xmlns:p14="http://schemas.microsoft.com/office/powerpoint/2010/main" val="26765338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4/24/2024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2187328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524E0-8999-480E-B27D-2D5B799B685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EC76280-2CB4-46BE-8474-D77C7070B44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1CB9D83D-9B33-46B9-9042-688AB58314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4EE9150-640F-4DD5-85F5-761F9E084670}"/>
              </a:ext>
            </a:extLst>
          </p:cNvPr>
          <p:cNvSpPr>
            <a:spLocks noGrp="1"/>
          </p:cNvSpPr>
          <p:nvPr>
            <p:ph type="dt" sz="half" idx="10"/>
          </p:nvPr>
        </p:nvSpPr>
        <p:spPr/>
        <p:txBody>
          <a:bodyPr/>
          <a:lstStyle/>
          <a:p>
            <a:fld id="{D09C76AB-56F1-461D-BA6D-70F521D6FE4E}" type="datetimeFigureOut">
              <a:rPr lang="en-US" smtClean="0"/>
              <a:t>4/24/2024</a:t>
            </a:fld>
            <a:endParaRPr lang="en-US" dirty="0"/>
          </a:p>
        </p:txBody>
      </p:sp>
      <p:sp>
        <p:nvSpPr>
          <p:cNvPr id="6" name="Footer Placeholder 5">
            <a:extLst>
              <a:ext uri="{FF2B5EF4-FFF2-40B4-BE49-F238E27FC236}">
                <a16:creationId xmlns:a16="http://schemas.microsoft.com/office/drawing/2014/main" id="{0B928835-78B0-42C9-8E68-EB8FC967642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5684E23-5236-4E1B-8268-49402B84E2EF}"/>
              </a:ext>
            </a:extLst>
          </p:cNvPr>
          <p:cNvSpPr>
            <a:spLocks noGrp="1"/>
          </p:cNvSpPr>
          <p:nvPr>
            <p:ph type="sldNum" sz="quarter" idx="12"/>
          </p:nvPr>
        </p:nvSpPr>
        <p:spPr/>
        <p:txBody>
          <a:bodyPr/>
          <a:lstStyle/>
          <a:p>
            <a:fld id="{8C41E300-339B-44A8-B342-E282D81E6C31}" type="slidenum">
              <a:rPr lang="en-US" smtClean="0"/>
              <a:t>‹#›</a:t>
            </a:fld>
            <a:endParaRPr lang="en-US" dirty="0"/>
          </a:p>
        </p:txBody>
      </p:sp>
    </p:spTree>
    <p:extLst>
      <p:ext uri="{BB962C8B-B14F-4D97-AF65-F5344CB8AC3E}">
        <p14:creationId xmlns:p14="http://schemas.microsoft.com/office/powerpoint/2010/main" val="27702461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BCCF6-CE7D-43D1-BFA5-6BE8BCDABFB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08D28FB-121D-4BCF-A633-ABA074DCA9E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F72B8C-92CB-4933-8E19-FFE9D00BE577}"/>
              </a:ext>
            </a:extLst>
          </p:cNvPr>
          <p:cNvSpPr>
            <a:spLocks noGrp="1"/>
          </p:cNvSpPr>
          <p:nvPr>
            <p:ph type="dt" sz="half" idx="10"/>
          </p:nvPr>
        </p:nvSpPr>
        <p:spPr/>
        <p:txBody>
          <a:bodyPr/>
          <a:lstStyle/>
          <a:p>
            <a:fld id="{D09C76AB-56F1-461D-BA6D-70F521D6FE4E}" type="datetimeFigureOut">
              <a:rPr lang="en-US" smtClean="0"/>
              <a:t>4/24/2024</a:t>
            </a:fld>
            <a:endParaRPr lang="en-US" dirty="0"/>
          </a:p>
        </p:txBody>
      </p:sp>
      <p:sp>
        <p:nvSpPr>
          <p:cNvPr id="5" name="Footer Placeholder 4">
            <a:extLst>
              <a:ext uri="{FF2B5EF4-FFF2-40B4-BE49-F238E27FC236}">
                <a16:creationId xmlns:a16="http://schemas.microsoft.com/office/drawing/2014/main" id="{00F1813E-D608-43F8-A8FA-3C369793E14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0498DC3-50F9-4503-AB69-9CF054CE46B6}"/>
              </a:ext>
            </a:extLst>
          </p:cNvPr>
          <p:cNvSpPr>
            <a:spLocks noGrp="1"/>
          </p:cNvSpPr>
          <p:nvPr>
            <p:ph type="sldNum" sz="quarter" idx="12"/>
          </p:nvPr>
        </p:nvSpPr>
        <p:spPr/>
        <p:txBody>
          <a:bodyPr/>
          <a:lstStyle/>
          <a:p>
            <a:fld id="{8C41E300-339B-44A8-B342-E282D81E6C31}" type="slidenum">
              <a:rPr lang="en-US" smtClean="0"/>
              <a:t>‹#›</a:t>
            </a:fld>
            <a:endParaRPr lang="en-US" dirty="0"/>
          </a:p>
        </p:txBody>
      </p:sp>
    </p:spTree>
    <p:extLst>
      <p:ext uri="{BB962C8B-B14F-4D97-AF65-F5344CB8AC3E}">
        <p14:creationId xmlns:p14="http://schemas.microsoft.com/office/powerpoint/2010/main" val="29145380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2948D0C-9A05-4107-9841-8704D0CC7D5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6FBC3B3-7E4A-4438-B664-160B25B52F8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A5DA3E-7DEA-4630-961D-CE0908C9AA71}"/>
              </a:ext>
            </a:extLst>
          </p:cNvPr>
          <p:cNvSpPr>
            <a:spLocks noGrp="1"/>
          </p:cNvSpPr>
          <p:nvPr>
            <p:ph type="dt" sz="half" idx="10"/>
          </p:nvPr>
        </p:nvSpPr>
        <p:spPr/>
        <p:txBody>
          <a:bodyPr/>
          <a:lstStyle/>
          <a:p>
            <a:fld id="{D09C76AB-56F1-461D-BA6D-70F521D6FE4E}" type="datetimeFigureOut">
              <a:rPr lang="en-US" smtClean="0"/>
              <a:t>4/24/2024</a:t>
            </a:fld>
            <a:endParaRPr lang="en-US" dirty="0"/>
          </a:p>
        </p:txBody>
      </p:sp>
      <p:sp>
        <p:nvSpPr>
          <p:cNvPr id="5" name="Footer Placeholder 4">
            <a:extLst>
              <a:ext uri="{FF2B5EF4-FFF2-40B4-BE49-F238E27FC236}">
                <a16:creationId xmlns:a16="http://schemas.microsoft.com/office/drawing/2014/main" id="{358AFC75-BC74-4495-AA59-670F8E7C8D8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3E702F7-602E-4961-AB21-C571A780A74A}"/>
              </a:ext>
            </a:extLst>
          </p:cNvPr>
          <p:cNvSpPr>
            <a:spLocks noGrp="1"/>
          </p:cNvSpPr>
          <p:nvPr>
            <p:ph type="sldNum" sz="quarter" idx="12"/>
          </p:nvPr>
        </p:nvSpPr>
        <p:spPr/>
        <p:txBody>
          <a:bodyPr/>
          <a:lstStyle/>
          <a:p>
            <a:fld id="{8C41E300-339B-44A8-B342-E282D81E6C31}" type="slidenum">
              <a:rPr lang="en-US" smtClean="0"/>
              <a:t>‹#›</a:t>
            </a:fld>
            <a:endParaRPr lang="en-US" dirty="0"/>
          </a:p>
        </p:txBody>
      </p:sp>
    </p:spTree>
    <p:extLst>
      <p:ext uri="{BB962C8B-B14F-4D97-AF65-F5344CB8AC3E}">
        <p14:creationId xmlns:p14="http://schemas.microsoft.com/office/powerpoint/2010/main" val="27192789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4/24/2024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0053972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4/24/2024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5856962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4/24/2024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1172429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4/24/2024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0080539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4/24/2024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3159262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4/24/2024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2822675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4/24/2024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5821479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4/24/2024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2167971307"/>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6BA3B52-020D-4D4B-808F-7790A600CD0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0AAD25B-377B-45A9-8DA7-77B379E8E84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DE4C66-B88C-4AB0-9CFC-C2B90CD336E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9C76AB-56F1-461D-BA6D-70F521D6FE4E}" type="datetimeFigureOut">
              <a:rPr lang="en-US" smtClean="0"/>
              <a:t>4/24/2024</a:t>
            </a:fld>
            <a:endParaRPr lang="en-US" dirty="0"/>
          </a:p>
        </p:txBody>
      </p:sp>
      <p:sp>
        <p:nvSpPr>
          <p:cNvPr id="5" name="Footer Placeholder 4">
            <a:extLst>
              <a:ext uri="{FF2B5EF4-FFF2-40B4-BE49-F238E27FC236}">
                <a16:creationId xmlns:a16="http://schemas.microsoft.com/office/drawing/2014/main" id="{A1D21C6A-4B89-4FEF-8220-F6DA34C943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78E6288B-D5A3-43EF-A371-291F7A9ABE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41E300-339B-44A8-B342-E282D81E6C31}" type="slidenum">
              <a:rPr lang="en-US" smtClean="0"/>
              <a:t>‹#›</a:t>
            </a:fld>
            <a:endParaRPr lang="en-US" dirty="0"/>
          </a:p>
        </p:txBody>
      </p:sp>
    </p:spTree>
    <p:extLst>
      <p:ext uri="{BB962C8B-B14F-4D97-AF65-F5344CB8AC3E}">
        <p14:creationId xmlns:p14="http://schemas.microsoft.com/office/powerpoint/2010/main" val="35355728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hyperlink" Target="mailto:ehawkins@mercy.com" TargetMode="External"/><Relationship Id="rId4" Type="http://schemas.openxmlformats.org/officeDocument/2006/relationships/hyperlink" Target="mailto:csgordon@mercy.co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8.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DAD76E7-FA45-D943-A3E5-5E3D7587C95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5400000">
            <a:off x="-1164491" y="1172309"/>
            <a:ext cx="6858000" cy="4513383"/>
          </a:xfrm>
          <a:prstGeom prst="rect">
            <a:avLst/>
          </a:prstGeom>
          <a:ln>
            <a:noFill/>
          </a:ln>
        </p:spPr>
      </p:pic>
      <p:pic>
        <p:nvPicPr>
          <p:cNvPr id="8" name="Picture 7" descr="A picture containing drawing&#10;&#10;Description automatically generated">
            <a:extLst>
              <a:ext uri="{FF2B5EF4-FFF2-40B4-BE49-F238E27FC236}">
                <a16:creationId xmlns:a16="http://schemas.microsoft.com/office/drawing/2014/main" id="{F24306EB-1002-42CC-BEA4-E5AE6A17946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38939" y="1069106"/>
            <a:ext cx="3851139" cy="2820337"/>
          </a:xfrm>
          <a:prstGeom prst="rect">
            <a:avLst/>
          </a:prstGeom>
        </p:spPr>
      </p:pic>
      <p:sp>
        <p:nvSpPr>
          <p:cNvPr id="4" name="TextBox 3">
            <a:extLst>
              <a:ext uri="{FF2B5EF4-FFF2-40B4-BE49-F238E27FC236}">
                <a16:creationId xmlns:a16="http://schemas.microsoft.com/office/drawing/2014/main" id="{376ADA97-0F34-44D4-972B-9235159BAB4A}"/>
              </a:ext>
            </a:extLst>
          </p:cNvPr>
          <p:cNvSpPr txBox="1"/>
          <p:nvPr/>
        </p:nvSpPr>
        <p:spPr>
          <a:xfrm>
            <a:off x="466623" y="4727390"/>
            <a:ext cx="3589564" cy="646331"/>
          </a:xfrm>
          <a:prstGeom prst="rect">
            <a:avLst/>
          </a:prstGeom>
          <a:noFill/>
        </p:spPr>
        <p:txBody>
          <a:bodyPr wrap="square" lIns="91440" tIns="45720" rIns="91440" bIns="45720" rtlCol="0" anchor="t">
            <a:spAutoFit/>
          </a:bodyPr>
          <a:lstStyle/>
          <a:p>
            <a:pPr algn="ctr"/>
            <a:r>
              <a:rPr lang="en-US" b="1" dirty="0">
                <a:solidFill>
                  <a:srgbClr val="FFFFFF"/>
                </a:solidFill>
                <a:latin typeface="Montserrat"/>
              </a:rPr>
              <a:t>Mercy Health Foundation Lorain</a:t>
            </a:r>
            <a:endParaRPr lang="en-US" dirty="0"/>
          </a:p>
        </p:txBody>
      </p:sp>
      <p:pic>
        <p:nvPicPr>
          <p:cNvPr id="11" name="Picture 10">
            <a:extLst>
              <a:ext uri="{FF2B5EF4-FFF2-40B4-BE49-F238E27FC236}">
                <a16:creationId xmlns:a16="http://schemas.microsoft.com/office/drawing/2014/main" id="{03A0F57A-BC75-4A3F-8B84-296B931862E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514993" y="-820"/>
            <a:ext cx="7659078" cy="68580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DAD76E7-FA45-D943-A3E5-5E3D7587C95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
            <a:ext cx="12211877" cy="2565400"/>
          </a:xfrm>
          <a:prstGeom prst="rect">
            <a:avLst/>
          </a:prstGeom>
          <a:ln>
            <a:noFill/>
          </a:ln>
        </p:spPr>
      </p:pic>
      <p:sp>
        <p:nvSpPr>
          <p:cNvPr id="2" name="TextBox 2"/>
          <p:cNvSpPr txBox="1"/>
          <p:nvPr/>
        </p:nvSpPr>
        <p:spPr>
          <a:xfrm>
            <a:off x="497823" y="275470"/>
            <a:ext cx="11176477" cy="1222322"/>
          </a:xfrm>
          <a:prstGeom prst="rect">
            <a:avLst/>
          </a:prstGeom>
        </p:spPr>
        <p:txBody>
          <a:bodyPr lIns="0" tIns="0" rIns="0" bIns="0" rtlCol="0" anchor="t">
            <a:spAutoFit/>
          </a:bodyPr>
          <a:lstStyle/>
          <a:p>
            <a:pPr algn="ctr">
              <a:lnSpc>
                <a:spcPts val="10561"/>
              </a:lnSpc>
            </a:pPr>
            <a:r>
              <a:rPr lang="en-US" sz="6400">
                <a:solidFill>
                  <a:schemeClr val="bg1"/>
                </a:solidFill>
                <a:latin typeface="Montserrat"/>
              </a:rPr>
              <a:t>WHAT IS GIVE FOR GOOD?</a:t>
            </a:r>
          </a:p>
        </p:txBody>
      </p:sp>
      <p:sp>
        <p:nvSpPr>
          <p:cNvPr id="4" name="TextBox 4"/>
          <p:cNvSpPr txBox="1"/>
          <p:nvPr/>
        </p:nvSpPr>
        <p:spPr>
          <a:xfrm>
            <a:off x="623128" y="1382287"/>
            <a:ext cx="10925865" cy="451149"/>
          </a:xfrm>
          <a:prstGeom prst="rect">
            <a:avLst/>
          </a:prstGeom>
        </p:spPr>
        <p:txBody>
          <a:bodyPr wrap="square" lIns="0" tIns="0" rIns="0" bIns="0" rtlCol="0" anchor="t">
            <a:spAutoFit/>
          </a:bodyPr>
          <a:lstStyle/>
          <a:p>
            <a:pPr algn="ctr">
              <a:lnSpc>
                <a:spcPts val="3920"/>
              </a:lnSpc>
            </a:pPr>
            <a:r>
              <a:rPr lang="en-US" sz="2400" b="1">
                <a:solidFill>
                  <a:srgbClr val="00BC50"/>
                </a:solidFill>
                <a:latin typeface="Montserrat"/>
              </a:rPr>
              <a:t>OUR ANNUAL ASSOCIATE GIVING CAMPAIGN</a:t>
            </a:r>
          </a:p>
        </p:txBody>
      </p:sp>
      <p:sp>
        <p:nvSpPr>
          <p:cNvPr id="3" name="TextBox 2">
            <a:extLst>
              <a:ext uri="{FF2B5EF4-FFF2-40B4-BE49-F238E27FC236}">
                <a16:creationId xmlns:a16="http://schemas.microsoft.com/office/drawing/2014/main" id="{2BA8B557-B296-4671-A868-6237A6EE173A}"/>
              </a:ext>
            </a:extLst>
          </p:cNvPr>
          <p:cNvSpPr txBox="1"/>
          <p:nvPr/>
        </p:nvSpPr>
        <p:spPr>
          <a:xfrm>
            <a:off x="899064" y="2882255"/>
            <a:ext cx="10414000" cy="3416320"/>
          </a:xfrm>
          <a:prstGeom prst="rect">
            <a:avLst/>
          </a:prstGeom>
          <a:noFill/>
        </p:spPr>
        <p:txBody>
          <a:bodyPr wrap="square" lIns="91440" tIns="45720" rIns="91440" bIns="45720" rtlCol="0" anchor="t">
            <a:spAutoFit/>
          </a:bodyPr>
          <a:lstStyle/>
          <a:p>
            <a:pPr algn="ctr"/>
            <a:r>
              <a:rPr lang="en-US" sz="3600">
                <a:latin typeface="Montserrat"/>
              </a:rPr>
              <a:t>The Campaign is an opportunity for Associates to support the mission of Bon Secours Mercy Health through a variety of gift options that benefit our patients, associates, and the local communities we serve. </a:t>
            </a:r>
            <a:endParaRPr lang="en-US" sz="3600">
              <a:latin typeface="Montserrat" panose="020B0604020202020204" charset="0"/>
            </a:endParaRPr>
          </a:p>
        </p:txBody>
      </p:sp>
    </p:spTree>
    <p:extLst>
      <p:ext uri="{BB962C8B-B14F-4D97-AF65-F5344CB8AC3E}">
        <p14:creationId xmlns:p14="http://schemas.microsoft.com/office/powerpoint/2010/main" val="8103400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4BE2B2A-5567-EC44-98DA-16F23D69440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
            <a:ext cx="12211877" cy="1717907"/>
          </a:xfrm>
          <a:prstGeom prst="rect">
            <a:avLst/>
          </a:prstGeom>
          <a:ln>
            <a:noFill/>
          </a:ln>
        </p:spPr>
      </p:pic>
      <p:sp>
        <p:nvSpPr>
          <p:cNvPr id="5" name="TextBox 5"/>
          <p:cNvSpPr txBox="1"/>
          <p:nvPr/>
        </p:nvSpPr>
        <p:spPr>
          <a:xfrm>
            <a:off x="44766" y="418224"/>
            <a:ext cx="12012822" cy="882678"/>
          </a:xfrm>
          <a:prstGeom prst="rect">
            <a:avLst/>
          </a:prstGeom>
        </p:spPr>
        <p:txBody>
          <a:bodyPr lIns="0" tIns="0" rIns="0" bIns="0" rtlCol="0" anchor="t">
            <a:spAutoFit/>
          </a:bodyPr>
          <a:lstStyle/>
          <a:p>
            <a:pPr algn="ctr">
              <a:lnSpc>
                <a:spcPts val="7280"/>
              </a:lnSpc>
            </a:pPr>
            <a:r>
              <a:rPr lang="en-US" sz="5300" dirty="0">
                <a:solidFill>
                  <a:schemeClr val="bg1"/>
                </a:solidFill>
                <a:latin typeface="Montserrat"/>
              </a:rPr>
              <a:t>MEET BETH</a:t>
            </a:r>
          </a:p>
        </p:txBody>
      </p:sp>
      <p:sp>
        <p:nvSpPr>
          <p:cNvPr id="2" name="TextBox 1">
            <a:extLst>
              <a:ext uri="{FF2B5EF4-FFF2-40B4-BE49-F238E27FC236}">
                <a16:creationId xmlns:a16="http://schemas.microsoft.com/office/drawing/2014/main" id="{9E4A6B94-58C1-DBD0-B26B-AC63117D19EC}"/>
              </a:ext>
            </a:extLst>
          </p:cNvPr>
          <p:cNvSpPr txBox="1"/>
          <p:nvPr/>
        </p:nvSpPr>
        <p:spPr>
          <a:xfrm>
            <a:off x="8109017" y="2496666"/>
            <a:ext cx="3689964" cy="38472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rtl="0" fontAlgn="base"/>
            <a:r>
              <a:rPr lang="en-US" sz="2800" b="1" i="0" u="none" strike="noStrike" dirty="0">
                <a:solidFill>
                  <a:srgbClr val="000000"/>
                </a:solidFill>
                <a:effectLst/>
                <a:latin typeface="Montserrat" panose="00000500000000000000" pitchFamily="2" charset="0"/>
              </a:rPr>
              <a:t>Beth sees the value in </a:t>
            </a:r>
          </a:p>
          <a:p>
            <a:pPr algn="ctr" rtl="0" fontAlgn="base"/>
            <a:r>
              <a:rPr lang="en-US" sz="2800" b="1" i="0" u="none" strike="noStrike" dirty="0">
                <a:solidFill>
                  <a:srgbClr val="000000"/>
                </a:solidFill>
                <a:effectLst/>
                <a:latin typeface="Montserrat" panose="00000500000000000000" pitchFamily="2" charset="0"/>
              </a:rPr>
              <a:t>the Mercy Health Foundation – Lorain and she’s been a “Lead for Good” donor for three years.</a:t>
            </a:r>
            <a:r>
              <a:rPr lang="en-US" sz="2800" b="0" i="0" dirty="0">
                <a:solidFill>
                  <a:srgbClr val="000000"/>
                </a:solidFill>
                <a:effectLst/>
                <a:latin typeface="Montserrat" panose="00000500000000000000" pitchFamily="2" charset="0"/>
              </a:rPr>
              <a:t>​</a:t>
            </a:r>
            <a:endParaRPr lang="en-US" sz="2800" b="0" i="0" dirty="0">
              <a:solidFill>
                <a:srgbClr val="000000"/>
              </a:solidFill>
              <a:effectLst/>
              <a:latin typeface="Segoe UI" panose="020B0502040204020203" pitchFamily="34" charset="0"/>
            </a:endParaRPr>
          </a:p>
          <a:p>
            <a:pPr algn="ctr" rtl="0" fontAlgn="base"/>
            <a:r>
              <a:rPr lang="en-US" sz="2000" b="0" i="0" dirty="0">
                <a:solidFill>
                  <a:srgbClr val="000000"/>
                </a:solidFill>
                <a:effectLst/>
                <a:latin typeface="Montserrat" panose="00000500000000000000" pitchFamily="2" charset="0"/>
              </a:rPr>
              <a:t>​</a:t>
            </a:r>
            <a:endParaRPr lang="en-US" sz="2800" b="0" i="0" dirty="0">
              <a:solidFill>
                <a:srgbClr val="000000"/>
              </a:solidFill>
              <a:effectLst/>
              <a:latin typeface="Segoe UI" panose="020B0502040204020203" pitchFamily="34" charset="0"/>
            </a:endParaRPr>
          </a:p>
        </p:txBody>
      </p:sp>
      <p:pic>
        <p:nvPicPr>
          <p:cNvPr id="1026" name="Picture 2" descr="A person standing in front of a building&#10;&#10;Description automatically generated">
            <a:extLst>
              <a:ext uri="{FF2B5EF4-FFF2-40B4-BE49-F238E27FC236}">
                <a16:creationId xmlns:a16="http://schemas.microsoft.com/office/drawing/2014/main" id="{DA6B0B8D-FB77-7B87-58F2-477A87794FE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402" y="1717908"/>
            <a:ext cx="7715524" cy="514009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BA8B557-B296-4671-A868-6237A6EE173A}"/>
              </a:ext>
            </a:extLst>
          </p:cNvPr>
          <p:cNvSpPr txBox="1"/>
          <p:nvPr/>
        </p:nvSpPr>
        <p:spPr>
          <a:xfrm>
            <a:off x="116348" y="2302452"/>
            <a:ext cx="11947617" cy="3626380"/>
          </a:xfrm>
          <a:prstGeom prst="rect">
            <a:avLst/>
          </a:prstGeom>
        </p:spPr>
        <p:txBody>
          <a:bodyPr vert="horz" lIns="91440" tIns="45720" rIns="91440" bIns="45720" rtlCol="0" anchor="ctr">
            <a:normAutofit/>
          </a:bodyPr>
          <a:lstStyle/>
          <a:p>
            <a:pPr>
              <a:lnSpc>
                <a:spcPct val="90000"/>
              </a:lnSpc>
              <a:spcAft>
                <a:spcPts val="600"/>
              </a:spcAft>
            </a:pPr>
            <a:r>
              <a:rPr lang="en-US" sz="1700" b="1" dirty="0">
                <a:latin typeface="Montserrat"/>
                <a:ea typeface="+mn-lt"/>
                <a:cs typeface="+mn-lt"/>
              </a:rPr>
              <a:t>WHAT is THE BIG GIVE? </a:t>
            </a:r>
            <a:endParaRPr lang="en-US" b="1" dirty="0">
              <a:latin typeface="Montserrat"/>
              <a:ea typeface="+mn-lt"/>
              <a:cs typeface="+mn-lt"/>
            </a:endParaRPr>
          </a:p>
          <a:p>
            <a:pPr>
              <a:lnSpc>
                <a:spcPct val="90000"/>
              </a:lnSpc>
              <a:spcAft>
                <a:spcPts val="600"/>
              </a:spcAft>
            </a:pPr>
            <a:r>
              <a:rPr lang="en-US" sz="1700" dirty="0">
                <a:latin typeface="Montserrat"/>
                <a:ea typeface="+mn-lt"/>
                <a:cs typeface="+mn-lt"/>
              </a:rPr>
              <a:t>The 24-hour fundraising event to kick-off the Give for Good Campaign.</a:t>
            </a:r>
          </a:p>
          <a:p>
            <a:pPr>
              <a:lnSpc>
                <a:spcPct val="90000"/>
              </a:lnSpc>
              <a:spcAft>
                <a:spcPts val="600"/>
              </a:spcAft>
            </a:pPr>
            <a:endParaRPr lang="en-US" sz="1700" dirty="0">
              <a:latin typeface="Montserrat"/>
              <a:ea typeface="+mn-lt"/>
              <a:cs typeface="+mn-lt"/>
            </a:endParaRPr>
          </a:p>
          <a:p>
            <a:pPr>
              <a:lnSpc>
                <a:spcPct val="90000"/>
              </a:lnSpc>
              <a:spcAft>
                <a:spcPts val="600"/>
              </a:spcAft>
            </a:pPr>
            <a:r>
              <a:rPr lang="en-US" sz="1700" b="1" dirty="0">
                <a:latin typeface="Montserrat"/>
                <a:ea typeface="+mn-lt"/>
                <a:cs typeface="+mn-lt"/>
              </a:rPr>
              <a:t>HOW </a:t>
            </a:r>
            <a:r>
              <a:rPr kumimoji="0" lang="en-US" sz="1700" b="1" i="0" u="none" strike="noStrike" cap="none" spc="0" normalizeH="0" baseline="0" noProof="0" dirty="0">
                <a:ln>
                  <a:noFill/>
                </a:ln>
                <a:effectLst/>
                <a:uLnTx/>
                <a:uFillTx/>
                <a:latin typeface="Montserrat"/>
                <a:ea typeface="+mn-lt"/>
                <a:cs typeface="+mn-lt"/>
              </a:rPr>
              <a:t>can </a:t>
            </a:r>
            <a:r>
              <a:rPr lang="en-US" sz="1700" b="1" dirty="0">
                <a:latin typeface="Montserrat"/>
                <a:ea typeface="+mn-lt"/>
                <a:cs typeface="+mn-lt"/>
              </a:rPr>
              <a:t>I celebrate THE BIG GIVE? </a:t>
            </a:r>
            <a:endParaRPr lang="en-US" b="1" dirty="0">
              <a:latin typeface="Montserrat"/>
              <a:ea typeface="+mn-lt"/>
              <a:cs typeface="+mn-lt"/>
            </a:endParaRPr>
          </a:p>
          <a:p>
            <a:pPr>
              <a:lnSpc>
                <a:spcPct val="90000"/>
              </a:lnSpc>
              <a:spcAft>
                <a:spcPts val="600"/>
              </a:spcAft>
            </a:pPr>
            <a:r>
              <a:rPr lang="en-US" sz="1700" dirty="0">
                <a:latin typeface="Montserrat"/>
                <a:ea typeface="+mn-lt"/>
                <a:cs typeface="+mn-lt"/>
              </a:rPr>
              <a:t>Watch for emails for more details.</a:t>
            </a:r>
          </a:p>
          <a:p>
            <a:pPr>
              <a:lnSpc>
                <a:spcPct val="90000"/>
              </a:lnSpc>
              <a:spcAft>
                <a:spcPts val="600"/>
              </a:spcAft>
            </a:pPr>
            <a:endParaRPr lang="en-US" sz="1700" dirty="0">
              <a:latin typeface="Montserrat"/>
              <a:ea typeface="+mn-lt"/>
              <a:cs typeface="+mn-lt"/>
            </a:endParaRPr>
          </a:p>
          <a:p>
            <a:pPr>
              <a:lnSpc>
                <a:spcPct val="90000"/>
              </a:lnSpc>
              <a:spcAft>
                <a:spcPts val="600"/>
              </a:spcAft>
            </a:pPr>
            <a:r>
              <a:rPr lang="en-US" sz="1700" b="1" dirty="0">
                <a:latin typeface="Montserrat"/>
                <a:ea typeface="+mn-lt"/>
                <a:cs typeface="+mn-lt"/>
              </a:rPr>
              <a:t>WHY should I participate? </a:t>
            </a:r>
            <a:endParaRPr lang="en-US" b="1" dirty="0">
              <a:latin typeface="Montserrat"/>
              <a:ea typeface="+mn-lt"/>
              <a:cs typeface="+mn-lt"/>
            </a:endParaRPr>
          </a:p>
          <a:p>
            <a:pPr>
              <a:lnSpc>
                <a:spcPct val="90000"/>
              </a:lnSpc>
              <a:spcAft>
                <a:spcPts val="600"/>
              </a:spcAft>
            </a:pPr>
            <a:r>
              <a:rPr lang="en-US" sz="1700" dirty="0">
                <a:latin typeface="Montserrat"/>
                <a:ea typeface="+mn-lt"/>
                <a:cs typeface="+mn-lt"/>
              </a:rPr>
              <a:t>Every contribution adds up </a:t>
            </a:r>
            <a:r>
              <a:rPr kumimoji="0" lang="en-US" sz="1700" b="0" i="0" u="none" strike="noStrike" cap="none" spc="0" normalizeH="0" baseline="0" noProof="0" dirty="0">
                <a:ln>
                  <a:noFill/>
                </a:ln>
                <a:effectLst/>
                <a:uLnTx/>
                <a:uFillTx/>
                <a:latin typeface="Montserrat"/>
                <a:ea typeface="+mn-lt"/>
                <a:cs typeface="+mn-lt"/>
              </a:rPr>
              <a:t>and </a:t>
            </a:r>
            <a:r>
              <a:rPr lang="en-US" sz="1700" dirty="0">
                <a:latin typeface="Montserrat"/>
                <a:ea typeface="+mn-lt"/>
                <a:cs typeface="+mn-lt"/>
              </a:rPr>
              <a:t>can make a difference for those we serve</a:t>
            </a:r>
            <a:r>
              <a:rPr kumimoji="0" lang="en-US" sz="1700" b="0" i="0" u="none" strike="noStrike" cap="none" spc="0" normalizeH="0" baseline="0" noProof="0" dirty="0">
                <a:ln>
                  <a:noFill/>
                </a:ln>
                <a:effectLst/>
                <a:uLnTx/>
                <a:uFillTx/>
                <a:latin typeface="Montserrat"/>
                <a:ea typeface="+mn-lt"/>
                <a:cs typeface="+mn-lt"/>
              </a:rPr>
              <a:t>.</a:t>
            </a:r>
            <a:r>
              <a:rPr lang="en-US" sz="1700" dirty="0">
                <a:latin typeface="Montserrat"/>
                <a:ea typeface="+mn-lt"/>
                <a:cs typeface="+mn-lt"/>
              </a:rPr>
              <a:t> You can become eligible for rewards and counted in THE BIG GIVE efforts if you give NOW until 8/28/24.</a:t>
            </a:r>
            <a:endParaRPr lang="en-US" dirty="0">
              <a:latin typeface="Montserrat"/>
              <a:ea typeface="+mn-lt"/>
              <a:cs typeface="+mn-lt"/>
            </a:endParaRPr>
          </a:p>
          <a:p>
            <a:pPr>
              <a:lnSpc>
                <a:spcPct val="90000"/>
              </a:lnSpc>
              <a:spcAft>
                <a:spcPts val="600"/>
              </a:spcAft>
            </a:pPr>
            <a:endParaRPr lang="en-US" sz="1700" dirty="0">
              <a:latin typeface="Montserrat"/>
              <a:ea typeface="+mn-lt"/>
              <a:cs typeface="+mn-lt"/>
            </a:endParaRPr>
          </a:p>
          <a:p>
            <a:pPr>
              <a:lnSpc>
                <a:spcPct val="90000"/>
              </a:lnSpc>
              <a:spcAft>
                <a:spcPts val="600"/>
              </a:spcAft>
            </a:pPr>
            <a:r>
              <a:rPr lang="en-US" sz="1700" dirty="0">
                <a:latin typeface="Montserrat"/>
                <a:ea typeface="+mn-lt"/>
                <a:cs typeface="+mn-lt"/>
              </a:rPr>
              <a:t>Current recurring gift donors will be counted and eligible for incentives.</a:t>
            </a:r>
            <a:endParaRPr lang="en-US" dirty="0">
              <a:latin typeface="Montserrat"/>
              <a:ea typeface="+mn-lt"/>
              <a:cs typeface="+mn-lt"/>
            </a:endParaRPr>
          </a:p>
        </p:txBody>
      </p:sp>
      <p:pic>
        <p:nvPicPr>
          <p:cNvPr id="4" name="Picture 6" descr="A picture containing diagram&#10;&#10;Description automatically generated">
            <a:extLst>
              <a:ext uri="{FF2B5EF4-FFF2-40B4-BE49-F238E27FC236}">
                <a16:creationId xmlns:a16="http://schemas.microsoft.com/office/drawing/2014/main" id="{A6003AAF-872E-E131-DC67-F6ABBDA1373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13510" y="252532"/>
            <a:ext cx="6397456" cy="1621775"/>
          </a:xfrm>
          <a:prstGeom prst="rect">
            <a:avLst/>
          </a:prstGeom>
        </p:spPr>
      </p:pic>
    </p:spTree>
    <p:extLst>
      <p:ext uri="{BB962C8B-B14F-4D97-AF65-F5344CB8AC3E}">
        <p14:creationId xmlns:p14="http://schemas.microsoft.com/office/powerpoint/2010/main" val="31779273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4BE2B2A-5567-EC44-98DA-16F23D69440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
            <a:ext cx="12211877" cy="1717907"/>
          </a:xfrm>
          <a:prstGeom prst="rect">
            <a:avLst/>
          </a:prstGeom>
          <a:ln>
            <a:noFill/>
          </a:ln>
        </p:spPr>
      </p:pic>
      <p:sp>
        <p:nvSpPr>
          <p:cNvPr id="5" name="TextBox 5"/>
          <p:cNvSpPr txBox="1"/>
          <p:nvPr/>
        </p:nvSpPr>
        <p:spPr>
          <a:xfrm>
            <a:off x="89590" y="414074"/>
            <a:ext cx="12012822" cy="882678"/>
          </a:xfrm>
          <a:prstGeom prst="rect">
            <a:avLst/>
          </a:prstGeom>
        </p:spPr>
        <p:txBody>
          <a:bodyPr lIns="0" tIns="0" rIns="0" bIns="0" rtlCol="0" anchor="t">
            <a:spAutoFit/>
          </a:bodyPr>
          <a:lstStyle/>
          <a:p>
            <a:pPr algn="ctr">
              <a:lnSpc>
                <a:spcPts val="7280"/>
              </a:lnSpc>
            </a:pPr>
            <a:r>
              <a:rPr lang="en-US" sz="5300">
                <a:solidFill>
                  <a:schemeClr val="bg1"/>
                </a:solidFill>
                <a:latin typeface="Montserrat"/>
              </a:rPr>
              <a:t>WAYS TO GIVE</a:t>
            </a:r>
          </a:p>
        </p:txBody>
      </p:sp>
      <p:sp>
        <p:nvSpPr>
          <p:cNvPr id="14" name="TextBox 13">
            <a:extLst>
              <a:ext uri="{FF2B5EF4-FFF2-40B4-BE49-F238E27FC236}">
                <a16:creationId xmlns:a16="http://schemas.microsoft.com/office/drawing/2014/main" id="{F261F78A-503E-4E79-AF32-445DE55ED6C2}"/>
              </a:ext>
            </a:extLst>
          </p:cNvPr>
          <p:cNvSpPr txBox="1"/>
          <p:nvPr/>
        </p:nvSpPr>
        <p:spPr>
          <a:xfrm>
            <a:off x="6096000" y="2151787"/>
            <a:ext cx="4724400" cy="543675"/>
          </a:xfrm>
          <a:prstGeom prst="rect">
            <a:avLst/>
          </a:prstGeom>
          <a:noFill/>
        </p:spPr>
        <p:txBody>
          <a:bodyPr wrap="square" rtlCol="0">
            <a:spAutoFit/>
          </a:bodyPr>
          <a:lstStyle/>
          <a:p>
            <a:endParaRPr lang="en-US" sz="2933" b="1">
              <a:latin typeface="Montserrat" panose="020B0604020202020204" charset="0"/>
            </a:endParaRPr>
          </a:p>
        </p:txBody>
      </p:sp>
      <p:sp>
        <p:nvSpPr>
          <p:cNvPr id="2" name="TextBox 1">
            <a:extLst>
              <a:ext uri="{FF2B5EF4-FFF2-40B4-BE49-F238E27FC236}">
                <a16:creationId xmlns:a16="http://schemas.microsoft.com/office/drawing/2014/main" id="{FB45F1D2-3FB5-FAAB-D630-F5A167EF2FDB}"/>
              </a:ext>
            </a:extLst>
          </p:cNvPr>
          <p:cNvSpPr txBox="1"/>
          <p:nvPr/>
        </p:nvSpPr>
        <p:spPr>
          <a:xfrm>
            <a:off x="255198" y="1894729"/>
            <a:ext cx="10288026" cy="35394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2800">
                <a:latin typeface="Montserrat"/>
                <a:cs typeface="Calibri" panose="020F0502020204030204"/>
              </a:rPr>
              <a:t>Per Pay Period Deductions </a:t>
            </a:r>
          </a:p>
          <a:p>
            <a:pPr marL="742950" lvl="1" indent="-285750">
              <a:buFont typeface="Arial"/>
              <a:buChar char="•"/>
            </a:pPr>
            <a:r>
              <a:rPr lang="en-US" sz="2800">
                <a:latin typeface="Montserrat"/>
                <a:cs typeface="Calibri" panose="020F0502020204030204"/>
              </a:rPr>
              <a:t>Power Hour </a:t>
            </a:r>
          </a:p>
          <a:p>
            <a:pPr marL="742950" lvl="1" indent="-285750">
              <a:buFont typeface="Arial"/>
              <a:buChar char="•"/>
            </a:pPr>
            <a:r>
              <a:rPr lang="en-US" sz="2800">
                <a:latin typeface="Montserrat"/>
                <a:cs typeface="Calibri" panose="020F0502020204030204"/>
              </a:rPr>
              <a:t>Lead for Good </a:t>
            </a:r>
          </a:p>
          <a:p>
            <a:pPr marL="742950" lvl="1" indent="-285750">
              <a:buFont typeface="Arial"/>
              <a:buChar char="•"/>
            </a:pPr>
            <a:r>
              <a:rPr lang="en-US" sz="2800">
                <a:latin typeface="Montserrat"/>
                <a:cs typeface="Calibri" panose="020F0502020204030204"/>
              </a:rPr>
              <a:t>Half Hour Hero</a:t>
            </a:r>
          </a:p>
          <a:p>
            <a:pPr marL="742950" lvl="1" indent="-285750">
              <a:buFont typeface="Arial"/>
              <a:buChar char="•"/>
            </a:pPr>
            <a:r>
              <a:rPr lang="en-US" sz="2800">
                <a:latin typeface="Montserrat"/>
                <a:cs typeface="Calibri" panose="020F0502020204030204"/>
              </a:rPr>
              <a:t>Other chosen amount </a:t>
            </a:r>
          </a:p>
          <a:p>
            <a:pPr marL="285750" indent="-285750">
              <a:buFont typeface="Arial"/>
              <a:buChar char="•"/>
            </a:pPr>
            <a:r>
              <a:rPr lang="en-US" sz="2800">
                <a:latin typeface="Montserrat"/>
                <a:cs typeface="Calibri" panose="020F0502020204030204"/>
              </a:rPr>
              <a:t>One-time gifts: cash, credit card, payroll deduction</a:t>
            </a:r>
          </a:p>
          <a:p>
            <a:pPr marL="285750" indent="-285750">
              <a:buFont typeface="Arial"/>
              <a:buChar char="•"/>
            </a:pPr>
            <a:r>
              <a:rPr lang="en-US" sz="2800">
                <a:latin typeface="Montserrat"/>
                <a:cs typeface="Calibri" panose="020F0502020204030204"/>
              </a:rPr>
              <a:t>PTO</a:t>
            </a:r>
          </a:p>
          <a:p>
            <a:pPr marL="742950" lvl="1" indent="-285750">
              <a:buFont typeface="Arial"/>
              <a:buChar char="•"/>
            </a:pPr>
            <a:r>
              <a:rPr lang="en-US" sz="2800">
                <a:latin typeface="Montserrat"/>
                <a:cs typeface="Calibri" panose="020F0502020204030204"/>
              </a:rPr>
              <a:t>Hourly associates</a:t>
            </a:r>
          </a:p>
        </p:txBody>
      </p:sp>
      <p:sp>
        <p:nvSpPr>
          <p:cNvPr id="3" name="TextBox 2">
            <a:extLst>
              <a:ext uri="{FF2B5EF4-FFF2-40B4-BE49-F238E27FC236}">
                <a16:creationId xmlns:a16="http://schemas.microsoft.com/office/drawing/2014/main" id="{3532ED40-3D12-7E50-2359-687CDD73A545}"/>
              </a:ext>
            </a:extLst>
          </p:cNvPr>
          <p:cNvSpPr txBox="1"/>
          <p:nvPr/>
        </p:nvSpPr>
        <p:spPr>
          <a:xfrm>
            <a:off x="259214" y="5609737"/>
            <a:ext cx="9171334"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a:latin typeface="Montserrat"/>
                <a:cs typeface="Calibri"/>
              </a:rPr>
              <a:t>Visit bsmhgiveforgood.com or scan the QR Code to make your gift today!</a:t>
            </a:r>
            <a:endParaRPr lang="en-US" b="1">
              <a:latin typeface="Montserrat"/>
            </a:endParaRPr>
          </a:p>
        </p:txBody>
      </p:sp>
      <p:pic>
        <p:nvPicPr>
          <p:cNvPr id="7" name="Picture 9" descr="Qr code&#10;&#10;Description automatically generated">
            <a:extLst>
              <a:ext uri="{FF2B5EF4-FFF2-40B4-BE49-F238E27FC236}">
                <a16:creationId xmlns:a16="http://schemas.microsoft.com/office/drawing/2014/main" id="{D5E1EF77-082C-4664-DF5B-EC79F348A9E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363635" y="4769223"/>
            <a:ext cx="2026024" cy="2026024"/>
          </a:xfrm>
          <a:prstGeom prst="rect">
            <a:avLst/>
          </a:prstGeom>
        </p:spPr>
      </p:pic>
    </p:spTree>
    <p:extLst>
      <p:ext uri="{BB962C8B-B14F-4D97-AF65-F5344CB8AC3E}">
        <p14:creationId xmlns:p14="http://schemas.microsoft.com/office/powerpoint/2010/main" val="23256231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4BE2B2A-5567-EC44-98DA-16F23D69440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
            <a:ext cx="12211877" cy="1717907"/>
          </a:xfrm>
          <a:prstGeom prst="rect">
            <a:avLst/>
          </a:prstGeom>
          <a:ln>
            <a:noFill/>
          </a:ln>
        </p:spPr>
      </p:pic>
      <p:sp>
        <p:nvSpPr>
          <p:cNvPr id="5" name="TextBox 5"/>
          <p:cNvSpPr txBox="1"/>
          <p:nvPr/>
        </p:nvSpPr>
        <p:spPr>
          <a:xfrm>
            <a:off x="89590" y="492515"/>
            <a:ext cx="12012822" cy="882678"/>
          </a:xfrm>
          <a:prstGeom prst="rect">
            <a:avLst/>
          </a:prstGeom>
        </p:spPr>
        <p:txBody>
          <a:bodyPr lIns="0" tIns="0" rIns="0" bIns="0" rtlCol="0" anchor="t">
            <a:spAutoFit/>
          </a:bodyPr>
          <a:lstStyle/>
          <a:p>
            <a:pPr algn="ctr">
              <a:lnSpc>
                <a:spcPts val="7280"/>
              </a:lnSpc>
            </a:pPr>
            <a:r>
              <a:rPr lang="en-US" sz="5300" dirty="0">
                <a:solidFill>
                  <a:schemeClr val="bg1"/>
                </a:solidFill>
                <a:latin typeface="Montserrat"/>
              </a:rPr>
              <a:t>INCENTIVES</a:t>
            </a:r>
            <a:endParaRPr lang="en-US" dirty="0">
              <a:solidFill>
                <a:schemeClr val="bg1"/>
              </a:solidFill>
              <a:latin typeface="Montserrat"/>
            </a:endParaRPr>
          </a:p>
        </p:txBody>
      </p:sp>
      <p:sp>
        <p:nvSpPr>
          <p:cNvPr id="14" name="TextBox 13">
            <a:extLst>
              <a:ext uri="{FF2B5EF4-FFF2-40B4-BE49-F238E27FC236}">
                <a16:creationId xmlns:a16="http://schemas.microsoft.com/office/drawing/2014/main" id="{F261F78A-503E-4E79-AF32-445DE55ED6C2}"/>
              </a:ext>
            </a:extLst>
          </p:cNvPr>
          <p:cNvSpPr txBox="1"/>
          <p:nvPr/>
        </p:nvSpPr>
        <p:spPr>
          <a:xfrm>
            <a:off x="6096000" y="2151787"/>
            <a:ext cx="4724400" cy="543675"/>
          </a:xfrm>
          <a:prstGeom prst="rect">
            <a:avLst/>
          </a:prstGeom>
          <a:noFill/>
        </p:spPr>
        <p:txBody>
          <a:bodyPr wrap="square" rtlCol="0">
            <a:spAutoFit/>
          </a:bodyPr>
          <a:lstStyle/>
          <a:p>
            <a:endParaRPr lang="en-US" sz="2933" b="1">
              <a:latin typeface="Montserrat" panose="020B0604020202020204" charset="0"/>
            </a:endParaRPr>
          </a:p>
        </p:txBody>
      </p:sp>
      <p:sp>
        <p:nvSpPr>
          <p:cNvPr id="6" name="TextBox 5">
            <a:extLst>
              <a:ext uri="{FF2B5EF4-FFF2-40B4-BE49-F238E27FC236}">
                <a16:creationId xmlns:a16="http://schemas.microsoft.com/office/drawing/2014/main" id="{33872DB2-80BB-4AF7-97B3-90F5F8CBC92B}"/>
              </a:ext>
            </a:extLst>
          </p:cNvPr>
          <p:cNvSpPr txBox="1"/>
          <p:nvPr/>
        </p:nvSpPr>
        <p:spPr>
          <a:xfrm>
            <a:off x="89590" y="2865781"/>
            <a:ext cx="4724400" cy="830997"/>
          </a:xfrm>
          <a:prstGeom prst="rect">
            <a:avLst/>
          </a:prstGeom>
          <a:noFill/>
        </p:spPr>
        <p:txBody>
          <a:bodyPr wrap="square" lIns="91440" tIns="45720" rIns="91440" bIns="45720" rtlCol="0" anchor="t">
            <a:spAutoFit/>
          </a:bodyPr>
          <a:lstStyle/>
          <a:p>
            <a:pPr algn="ctr"/>
            <a:r>
              <a:rPr lang="en-US" sz="2400" b="1">
                <a:latin typeface="Montserrat"/>
              </a:rPr>
              <a:t>Power Hour = 1 hour of pay per pay period</a:t>
            </a:r>
          </a:p>
        </p:txBody>
      </p:sp>
      <p:sp>
        <p:nvSpPr>
          <p:cNvPr id="15" name="TextBox 14">
            <a:extLst>
              <a:ext uri="{FF2B5EF4-FFF2-40B4-BE49-F238E27FC236}">
                <a16:creationId xmlns:a16="http://schemas.microsoft.com/office/drawing/2014/main" id="{3ECDAD69-528D-421E-B51B-58C2288FF086}"/>
              </a:ext>
            </a:extLst>
          </p:cNvPr>
          <p:cNvSpPr txBox="1"/>
          <p:nvPr/>
        </p:nvSpPr>
        <p:spPr>
          <a:xfrm>
            <a:off x="7241868" y="2797007"/>
            <a:ext cx="4724400" cy="1200329"/>
          </a:xfrm>
          <a:prstGeom prst="rect">
            <a:avLst/>
          </a:prstGeom>
          <a:noFill/>
        </p:spPr>
        <p:txBody>
          <a:bodyPr wrap="square" rtlCol="0">
            <a:spAutoFit/>
          </a:bodyPr>
          <a:lstStyle/>
          <a:p>
            <a:pPr algn="ctr"/>
            <a:r>
              <a:rPr lang="en-US" sz="2400" b="1" dirty="0">
                <a:latin typeface="Montserrat" panose="020B0604020202020204" charset="0"/>
              </a:rPr>
              <a:t>Lead for Good =  $1,001 one-time gift or $38.50 per pay period</a:t>
            </a:r>
          </a:p>
        </p:txBody>
      </p:sp>
      <p:sp>
        <p:nvSpPr>
          <p:cNvPr id="13" name="TextBox 12">
            <a:extLst>
              <a:ext uri="{FF2B5EF4-FFF2-40B4-BE49-F238E27FC236}">
                <a16:creationId xmlns:a16="http://schemas.microsoft.com/office/drawing/2014/main" id="{2F71A130-B67F-4A83-B502-32E6F5DA504D}"/>
              </a:ext>
            </a:extLst>
          </p:cNvPr>
          <p:cNvSpPr txBox="1"/>
          <p:nvPr/>
        </p:nvSpPr>
        <p:spPr>
          <a:xfrm>
            <a:off x="3743738" y="4660936"/>
            <a:ext cx="4724400" cy="830997"/>
          </a:xfrm>
          <a:prstGeom prst="rect">
            <a:avLst/>
          </a:prstGeom>
          <a:noFill/>
        </p:spPr>
        <p:txBody>
          <a:bodyPr wrap="square" rtlCol="0">
            <a:spAutoFit/>
          </a:bodyPr>
          <a:lstStyle/>
          <a:p>
            <a:pPr algn="ctr"/>
            <a:r>
              <a:rPr lang="en-US" sz="2400" b="1">
                <a:latin typeface="Montserrat" panose="020B0604020202020204" charset="0"/>
              </a:rPr>
              <a:t>Half Hour Hero = One half hour of pay per pay period</a:t>
            </a:r>
          </a:p>
        </p:txBody>
      </p:sp>
      <p:pic>
        <p:nvPicPr>
          <p:cNvPr id="8" name="Picture 7">
            <a:extLst>
              <a:ext uri="{FF2B5EF4-FFF2-40B4-BE49-F238E27FC236}">
                <a16:creationId xmlns:a16="http://schemas.microsoft.com/office/drawing/2014/main" id="{3553170B-4A4D-4481-8712-5971F2EB849C}"/>
              </a:ext>
            </a:extLst>
          </p:cNvPr>
          <p:cNvPicPr>
            <a:picLocks noChangeAspect="1"/>
          </p:cNvPicPr>
          <p:nvPr/>
        </p:nvPicPr>
        <p:blipFill>
          <a:blip r:embed="rId4"/>
          <a:stretch>
            <a:fillRect/>
          </a:stretch>
        </p:blipFill>
        <p:spPr>
          <a:xfrm>
            <a:off x="3836566" y="1758116"/>
            <a:ext cx="4538744" cy="1061609"/>
          </a:xfrm>
          <a:prstGeom prst="rect">
            <a:avLst/>
          </a:prstGeom>
        </p:spPr>
      </p:pic>
      <p:sp>
        <p:nvSpPr>
          <p:cNvPr id="9" name="TextBox 8">
            <a:extLst>
              <a:ext uri="{FF2B5EF4-FFF2-40B4-BE49-F238E27FC236}">
                <a16:creationId xmlns:a16="http://schemas.microsoft.com/office/drawing/2014/main" id="{923839CB-7E53-42C0-B673-2279F6BDE57F}"/>
              </a:ext>
            </a:extLst>
          </p:cNvPr>
          <p:cNvSpPr txBox="1"/>
          <p:nvPr/>
        </p:nvSpPr>
        <p:spPr>
          <a:xfrm>
            <a:off x="1137334" y="3697496"/>
            <a:ext cx="3477173" cy="369332"/>
          </a:xfrm>
          <a:prstGeom prst="rect">
            <a:avLst/>
          </a:prstGeom>
          <a:noFill/>
        </p:spPr>
        <p:txBody>
          <a:bodyPr wrap="square" lIns="91440" tIns="45720" rIns="91440" bIns="45720" rtlCol="0" anchor="t">
            <a:spAutoFit/>
          </a:bodyPr>
          <a:lstStyle/>
          <a:p>
            <a:r>
              <a:rPr lang="en-US" dirty="0">
                <a:latin typeface="Montserrat"/>
              </a:rPr>
              <a:t>1,200 Called to Shine points</a:t>
            </a:r>
          </a:p>
        </p:txBody>
      </p:sp>
      <p:sp>
        <p:nvSpPr>
          <p:cNvPr id="19" name="TextBox 18">
            <a:extLst>
              <a:ext uri="{FF2B5EF4-FFF2-40B4-BE49-F238E27FC236}">
                <a16:creationId xmlns:a16="http://schemas.microsoft.com/office/drawing/2014/main" id="{CC401306-4CB1-435A-A4A8-EE9B674EB606}"/>
              </a:ext>
            </a:extLst>
          </p:cNvPr>
          <p:cNvSpPr txBox="1"/>
          <p:nvPr/>
        </p:nvSpPr>
        <p:spPr>
          <a:xfrm>
            <a:off x="8310737" y="4014826"/>
            <a:ext cx="2858947" cy="369332"/>
          </a:xfrm>
          <a:prstGeom prst="rect">
            <a:avLst/>
          </a:prstGeom>
          <a:noFill/>
        </p:spPr>
        <p:txBody>
          <a:bodyPr wrap="square" rtlCol="0">
            <a:spAutoFit/>
          </a:bodyPr>
          <a:lstStyle/>
          <a:p>
            <a:r>
              <a:rPr lang="en-US"/>
              <a:t>1,000 Called to Shine points</a:t>
            </a:r>
          </a:p>
        </p:txBody>
      </p:sp>
      <p:sp>
        <p:nvSpPr>
          <p:cNvPr id="20" name="TextBox 19">
            <a:extLst>
              <a:ext uri="{FF2B5EF4-FFF2-40B4-BE49-F238E27FC236}">
                <a16:creationId xmlns:a16="http://schemas.microsoft.com/office/drawing/2014/main" id="{98762093-001C-4C25-B4F2-4E0FA679E787}"/>
              </a:ext>
            </a:extLst>
          </p:cNvPr>
          <p:cNvSpPr txBox="1"/>
          <p:nvPr/>
        </p:nvSpPr>
        <p:spPr>
          <a:xfrm>
            <a:off x="4736120" y="5584045"/>
            <a:ext cx="2719759" cy="369332"/>
          </a:xfrm>
          <a:prstGeom prst="rect">
            <a:avLst/>
          </a:prstGeom>
          <a:noFill/>
        </p:spPr>
        <p:txBody>
          <a:bodyPr wrap="square" rtlCol="0">
            <a:spAutoFit/>
          </a:bodyPr>
          <a:lstStyle/>
          <a:p>
            <a:r>
              <a:rPr lang="en-US"/>
              <a:t>600 Called to Shine points</a:t>
            </a:r>
          </a:p>
        </p:txBody>
      </p:sp>
    </p:spTree>
    <p:extLst>
      <p:ext uri="{BB962C8B-B14F-4D97-AF65-F5344CB8AC3E}">
        <p14:creationId xmlns:p14="http://schemas.microsoft.com/office/powerpoint/2010/main" val="26218414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4BE2B2A-5567-EC44-98DA-16F23D69440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
            <a:ext cx="12211877" cy="1717907"/>
          </a:xfrm>
          <a:prstGeom prst="rect">
            <a:avLst/>
          </a:prstGeom>
          <a:ln>
            <a:noFill/>
          </a:ln>
        </p:spPr>
      </p:pic>
      <p:sp>
        <p:nvSpPr>
          <p:cNvPr id="5" name="TextBox 5"/>
          <p:cNvSpPr txBox="1"/>
          <p:nvPr/>
        </p:nvSpPr>
        <p:spPr>
          <a:xfrm>
            <a:off x="89590" y="492515"/>
            <a:ext cx="12012822" cy="1697196"/>
          </a:xfrm>
          <a:prstGeom prst="rect">
            <a:avLst/>
          </a:prstGeom>
        </p:spPr>
        <p:txBody>
          <a:bodyPr lIns="0" tIns="0" rIns="0" bIns="0" rtlCol="0" anchor="t">
            <a:spAutoFit/>
          </a:bodyPr>
          <a:lstStyle/>
          <a:p>
            <a:pPr algn="ctr"/>
            <a:r>
              <a:rPr lang="en-US" sz="5300">
                <a:solidFill>
                  <a:schemeClr val="bg1"/>
                </a:solidFill>
                <a:latin typeface="Montserrat"/>
                <a:ea typeface="+mn-lt"/>
                <a:cs typeface="+mn-lt"/>
              </a:rPr>
              <a:t>INCENTIVES</a:t>
            </a:r>
          </a:p>
          <a:p>
            <a:pPr algn="ctr">
              <a:lnSpc>
                <a:spcPts val="7280"/>
              </a:lnSpc>
            </a:pPr>
            <a:endParaRPr lang="en-US" sz="5300">
              <a:solidFill>
                <a:schemeClr val="bg1"/>
              </a:solidFill>
              <a:latin typeface="Montserrat Classic Bold"/>
            </a:endParaRPr>
          </a:p>
        </p:txBody>
      </p:sp>
      <p:sp>
        <p:nvSpPr>
          <p:cNvPr id="14" name="TextBox 13">
            <a:extLst>
              <a:ext uri="{FF2B5EF4-FFF2-40B4-BE49-F238E27FC236}">
                <a16:creationId xmlns:a16="http://schemas.microsoft.com/office/drawing/2014/main" id="{F261F78A-503E-4E79-AF32-445DE55ED6C2}"/>
              </a:ext>
            </a:extLst>
          </p:cNvPr>
          <p:cNvSpPr txBox="1"/>
          <p:nvPr/>
        </p:nvSpPr>
        <p:spPr>
          <a:xfrm>
            <a:off x="6096000" y="2151787"/>
            <a:ext cx="4724400" cy="543675"/>
          </a:xfrm>
          <a:prstGeom prst="rect">
            <a:avLst/>
          </a:prstGeom>
          <a:noFill/>
        </p:spPr>
        <p:txBody>
          <a:bodyPr wrap="square" rtlCol="0">
            <a:spAutoFit/>
          </a:bodyPr>
          <a:lstStyle/>
          <a:p>
            <a:endParaRPr lang="en-US" sz="2933" b="1">
              <a:latin typeface="Montserrat" panose="020B0604020202020204" charset="0"/>
            </a:endParaRPr>
          </a:p>
        </p:txBody>
      </p:sp>
      <p:sp>
        <p:nvSpPr>
          <p:cNvPr id="6" name="TextBox 5">
            <a:extLst>
              <a:ext uri="{FF2B5EF4-FFF2-40B4-BE49-F238E27FC236}">
                <a16:creationId xmlns:a16="http://schemas.microsoft.com/office/drawing/2014/main" id="{33872DB2-80BB-4AF7-97B3-90F5F8CBC92B}"/>
              </a:ext>
            </a:extLst>
          </p:cNvPr>
          <p:cNvSpPr txBox="1"/>
          <p:nvPr/>
        </p:nvSpPr>
        <p:spPr>
          <a:xfrm>
            <a:off x="1097755" y="2186593"/>
            <a:ext cx="10016361" cy="1384995"/>
          </a:xfrm>
          <a:prstGeom prst="rect">
            <a:avLst/>
          </a:prstGeom>
          <a:noFill/>
        </p:spPr>
        <p:txBody>
          <a:bodyPr wrap="square" lIns="91440" tIns="45720" rIns="91440" bIns="45720" rtlCol="0" anchor="t">
            <a:spAutoFit/>
          </a:bodyPr>
          <a:lstStyle/>
          <a:p>
            <a:pPr algn="ctr"/>
            <a:r>
              <a:rPr lang="en-US" sz="2800" dirty="0">
                <a:latin typeface="Montserrat"/>
              </a:rPr>
              <a:t>Donors who make a first-time recurring gift before midnight 8/28/24 will receive 500 Called to Shine Points</a:t>
            </a:r>
          </a:p>
        </p:txBody>
      </p:sp>
      <p:sp>
        <p:nvSpPr>
          <p:cNvPr id="7" name="TextBox 6">
            <a:extLst>
              <a:ext uri="{FF2B5EF4-FFF2-40B4-BE49-F238E27FC236}">
                <a16:creationId xmlns:a16="http://schemas.microsoft.com/office/drawing/2014/main" id="{F6FF662B-00F6-4246-BD31-295F726902A1}"/>
              </a:ext>
            </a:extLst>
          </p:cNvPr>
          <p:cNvSpPr txBox="1"/>
          <p:nvPr/>
        </p:nvSpPr>
        <p:spPr>
          <a:xfrm flipH="1">
            <a:off x="1767734" y="5291667"/>
            <a:ext cx="8663590" cy="584775"/>
          </a:xfrm>
          <a:prstGeom prst="rect">
            <a:avLst/>
          </a:prstGeom>
          <a:noFill/>
        </p:spPr>
        <p:txBody>
          <a:bodyPr wrap="square" lIns="91440" tIns="45720" rIns="91440" bIns="45720" rtlCol="0" anchor="t">
            <a:spAutoFit/>
          </a:bodyPr>
          <a:lstStyle/>
          <a:p>
            <a:pPr algn="ctr"/>
            <a:r>
              <a:rPr lang="en-US" sz="3200" b="1" u="sng">
                <a:latin typeface="Montserrat"/>
              </a:rPr>
              <a:t>All</a:t>
            </a:r>
            <a:r>
              <a:rPr lang="en-US" sz="3200" b="1">
                <a:latin typeface="Montserrat"/>
              </a:rPr>
              <a:t> </a:t>
            </a:r>
            <a:r>
              <a:rPr lang="en-US" sz="3200">
                <a:latin typeface="Montserrat"/>
              </a:rPr>
              <a:t>donors will receive 75 Be Well points. </a:t>
            </a:r>
            <a:endParaRPr lang="en-US" sz="3200">
              <a:latin typeface="Montserrat"/>
              <a:cs typeface="Calibri"/>
            </a:endParaRPr>
          </a:p>
        </p:txBody>
      </p:sp>
      <p:pic>
        <p:nvPicPr>
          <p:cNvPr id="8" name="Picture 7">
            <a:extLst>
              <a:ext uri="{FF2B5EF4-FFF2-40B4-BE49-F238E27FC236}">
                <a16:creationId xmlns:a16="http://schemas.microsoft.com/office/drawing/2014/main" id="{ADB0B26D-C3BB-4875-8F2B-94474649F85A}"/>
              </a:ext>
            </a:extLst>
          </p:cNvPr>
          <p:cNvPicPr>
            <a:picLocks noChangeAspect="1"/>
          </p:cNvPicPr>
          <p:nvPr/>
        </p:nvPicPr>
        <p:blipFill>
          <a:blip r:embed="rId4"/>
          <a:stretch>
            <a:fillRect/>
          </a:stretch>
        </p:blipFill>
        <p:spPr>
          <a:xfrm>
            <a:off x="4167278" y="5964683"/>
            <a:ext cx="3886200" cy="762000"/>
          </a:xfrm>
          <a:prstGeom prst="rect">
            <a:avLst/>
          </a:prstGeom>
        </p:spPr>
      </p:pic>
      <p:sp>
        <p:nvSpPr>
          <p:cNvPr id="3" name="TextBox 2">
            <a:extLst>
              <a:ext uri="{FF2B5EF4-FFF2-40B4-BE49-F238E27FC236}">
                <a16:creationId xmlns:a16="http://schemas.microsoft.com/office/drawing/2014/main" id="{612B8B88-5E37-64D2-DF1F-A072A2833C71}"/>
              </a:ext>
            </a:extLst>
          </p:cNvPr>
          <p:cNvSpPr txBox="1"/>
          <p:nvPr/>
        </p:nvSpPr>
        <p:spPr>
          <a:xfrm>
            <a:off x="1399680" y="3782479"/>
            <a:ext cx="9398134" cy="954107"/>
          </a:xfrm>
          <a:prstGeom prst="rect">
            <a:avLst/>
          </a:prstGeom>
          <a:noFill/>
        </p:spPr>
        <p:txBody>
          <a:bodyPr wrap="square" lIns="91440" tIns="45720" rIns="91440" bIns="45720" rtlCol="0" anchor="t">
            <a:spAutoFit/>
          </a:bodyPr>
          <a:lstStyle/>
          <a:p>
            <a:pPr algn="ctr"/>
            <a:r>
              <a:rPr lang="en-US" sz="2800">
                <a:latin typeface="Montserrat"/>
              </a:rPr>
              <a:t>All other recurring gifts will receive 100 Called to Shine Points</a:t>
            </a:r>
          </a:p>
        </p:txBody>
      </p:sp>
    </p:spTree>
    <p:extLst>
      <p:ext uri="{BB962C8B-B14F-4D97-AF65-F5344CB8AC3E}">
        <p14:creationId xmlns:p14="http://schemas.microsoft.com/office/powerpoint/2010/main" val="2103760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ACFB797-0799-F649-A3CE-9D4311419E82}"/>
              </a:ext>
            </a:extLst>
          </p:cNvPr>
          <p:cNvPicPr>
            <a:picLocks noChangeAspect="1"/>
          </p:cNvPicPr>
          <p:nvPr/>
        </p:nvPicPr>
        <p:blipFill>
          <a:blip r:embed="rId3"/>
          <a:stretch>
            <a:fillRect/>
          </a:stretch>
        </p:blipFill>
        <p:spPr>
          <a:xfrm>
            <a:off x="0" y="-71885"/>
            <a:ext cx="12192000" cy="2344383"/>
          </a:xfrm>
          <a:prstGeom prst="rect">
            <a:avLst/>
          </a:prstGeom>
          <a:ln>
            <a:noFill/>
          </a:ln>
        </p:spPr>
      </p:pic>
      <p:sp>
        <p:nvSpPr>
          <p:cNvPr id="3" name="TextBox 3"/>
          <p:cNvSpPr txBox="1"/>
          <p:nvPr/>
        </p:nvSpPr>
        <p:spPr>
          <a:xfrm>
            <a:off x="827466" y="314186"/>
            <a:ext cx="10537067" cy="1872307"/>
          </a:xfrm>
          <a:prstGeom prst="rect">
            <a:avLst/>
          </a:prstGeom>
        </p:spPr>
        <p:txBody>
          <a:bodyPr wrap="square" lIns="0" tIns="0" rIns="0" bIns="0" rtlCol="0" anchor="t">
            <a:spAutoFit/>
          </a:bodyPr>
          <a:lstStyle/>
          <a:p>
            <a:pPr algn="ctr">
              <a:lnSpc>
                <a:spcPts val="7280"/>
              </a:lnSpc>
            </a:pPr>
            <a:r>
              <a:rPr lang="en-US" sz="6400" dirty="0">
                <a:solidFill>
                  <a:schemeClr val="bg1"/>
                </a:solidFill>
                <a:latin typeface="Montserrat"/>
              </a:rPr>
              <a:t>KEY CONTACT INFORMATION</a:t>
            </a:r>
          </a:p>
        </p:txBody>
      </p:sp>
      <p:sp>
        <p:nvSpPr>
          <p:cNvPr id="6" name="Rectangle 5">
            <a:extLst>
              <a:ext uri="{FF2B5EF4-FFF2-40B4-BE49-F238E27FC236}">
                <a16:creationId xmlns:a16="http://schemas.microsoft.com/office/drawing/2014/main" id="{54C01B16-767B-4154-8D0E-C25BBB044735}"/>
              </a:ext>
            </a:extLst>
          </p:cNvPr>
          <p:cNvSpPr/>
          <p:nvPr/>
        </p:nvSpPr>
        <p:spPr>
          <a:xfrm>
            <a:off x="258641" y="2381117"/>
            <a:ext cx="11678442" cy="4431983"/>
          </a:xfrm>
          <a:prstGeom prst="rect">
            <a:avLst/>
          </a:prstGeom>
        </p:spPr>
        <p:txBody>
          <a:bodyPr wrap="square" lIns="91440" tIns="45720" rIns="91440" bIns="45720" anchor="t">
            <a:spAutoFit/>
          </a:bodyPr>
          <a:lstStyle/>
          <a:p>
            <a:r>
              <a:rPr lang="en-US" sz="2800" b="1" dirty="0">
                <a:latin typeface="Montserrat"/>
              </a:rPr>
              <a:t>Jessica Jordan: </a:t>
            </a:r>
            <a:r>
              <a:rPr lang="en-US" sz="2800" dirty="0">
                <a:latin typeface="Montserrat"/>
              </a:rPr>
              <a:t>BSMH Foundation Event Coordinator</a:t>
            </a:r>
          </a:p>
          <a:p>
            <a:pPr marL="1371600" lvl="2" indent="-457200">
              <a:buFont typeface="Arial" panose="020B0604020202020204" pitchFamily="34" charset="0"/>
              <a:buChar char="•"/>
            </a:pPr>
            <a:r>
              <a:rPr lang="en-US" sz="2800" u="sng" dirty="0">
                <a:latin typeface="Montserrat"/>
                <a:ea typeface="+mn-lt"/>
                <a:cs typeface="+mn-lt"/>
              </a:rPr>
              <a:t>jjordan@mercy.com</a:t>
            </a:r>
            <a:endParaRPr lang="en-US" dirty="0"/>
          </a:p>
          <a:p>
            <a:pPr marL="1371600" lvl="2" indent="-457200">
              <a:buFont typeface="Arial" panose="020B0604020202020204" pitchFamily="34" charset="0"/>
              <a:buChar char="•"/>
            </a:pPr>
            <a:r>
              <a:rPr lang="en-US" sz="2800" i="0" dirty="0">
                <a:effectLst/>
                <a:latin typeface="Montserrat"/>
                <a:cs typeface="Calibri"/>
              </a:rPr>
              <a:t>(</a:t>
            </a:r>
            <a:r>
              <a:rPr lang="en-US" sz="2800" dirty="0">
                <a:latin typeface="Montserrat"/>
                <a:cs typeface="Calibri"/>
              </a:rPr>
              <a:t>419</a:t>
            </a:r>
            <a:r>
              <a:rPr lang="en-US" sz="2800" i="0" dirty="0">
                <a:effectLst/>
                <a:latin typeface="Montserrat"/>
                <a:cs typeface="Calibri"/>
              </a:rPr>
              <a:t>) </a:t>
            </a:r>
            <a:r>
              <a:rPr lang="en-US" sz="2800" dirty="0">
                <a:latin typeface="Montserrat"/>
                <a:cs typeface="Calibri"/>
              </a:rPr>
              <a:t>975-4305</a:t>
            </a:r>
          </a:p>
          <a:p>
            <a:pPr lvl="2"/>
            <a:endParaRPr lang="en-US" sz="1600" dirty="0">
              <a:latin typeface="Calibri"/>
              <a:cs typeface="Calibri"/>
            </a:endParaRPr>
          </a:p>
          <a:p>
            <a:r>
              <a:rPr lang="en-US" sz="2800" b="1" dirty="0">
                <a:latin typeface="Montserrat"/>
              </a:rPr>
              <a:t>Clare Gordon: </a:t>
            </a:r>
            <a:r>
              <a:rPr lang="en-US" sz="2800" dirty="0">
                <a:latin typeface="Montserrat"/>
              </a:rPr>
              <a:t>Senior Employee Giving Specialist </a:t>
            </a:r>
            <a:endParaRPr lang="en-US" sz="2800" dirty="0">
              <a:latin typeface="Montserrat" panose="020B0604020202020204" charset="0"/>
            </a:endParaRPr>
          </a:p>
          <a:p>
            <a:pPr marL="1371600" lvl="2" indent="-457200">
              <a:buFont typeface="Arial" panose="020B0604020202020204" pitchFamily="34" charset="0"/>
              <a:buChar char="•"/>
            </a:pPr>
            <a:r>
              <a:rPr lang="en-US" sz="2800" dirty="0">
                <a:latin typeface="Montserrat" panose="020B0604020202020204" charset="0"/>
                <a:hlinkClick r:id="rId4">
                  <a:extLst>
                    <a:ext uri="{A12FA001-AC4F-418D-AE19-62706E023703}">
                      <ahyp:hlinkClr xmlns:ahyp="http://schemas.microsoft.com/office/drawing/2018/hyperlinkcolor" val="tx"/>
                    </a:ext>
                  </a:extLst>
                </a:hlinkClick>
              </a:rPr>
              <a:t>csgordon@mercy.com</a:t>
            </a:r>
            <a:endParaRPr lang="en-US" sz="2800" dirty="0">
              <a:latin typeface="Montserrat" panose="020B0604020202020204" charset="0"/>
            </a:endParaRPr>
          </a:p>
          <a:p>
            <a:pPr marL="1371600" lvl="2" indent="-457200">
              <a:buFont typeface="Arial" panose="020B0604020202020204" pitchFamily="34" charset="0"/>
              <a:buChar char="•"/>
            </a:pPr>
            <a:r>
              <a:rPr lang="en-US" sz="2800" dirty="0">
                <a:latin typeface="Montserrat"/>
              </a:rPr>
              <a:t>(513) 638-6811</a:t>
            </a:r>
          </a:p>
          <a:p>
            <a:pPr lvl="2"/>
            <a:endParaRPr lang="en-US" sz="1400" dirty="0">
              <a:latin typeface="Montserrat"/>
            </a:endParaRPr>
          </a:p>
          <a:p>
            <a:r>
              <a:rPr lang="en-US" sz="2800" b="1" dirty="0">
                <a:latin typeface="Montserrat"/>
              </a:rPr>
              <a:t>Elisheba Hawkins:</a:t>
            </a:r>
            <a:r>
              <a:rPr lang="en-US" sz="2800" dirty="0">
                <a:latin typeface="Montserrat"/>
              </a:rPr>
              <a:t> Employee Giving Specialist</a:t>
            </a:r>
          </a:p>
          <a:p>
            <a:pPr marL="1371600" lvl="2" indent="-457200">
              <a:buFont typeface="Arial"/>
              <a:buChar char="•"/>
            </a:pPr>
            <a:r>
              <a:rPr lang="en-US" sz="2800" dirty="0">
                <a:latin typeface="Montserrat"/>
                <a:hlinkClick r:id="rId5"/>
              </a:rPr>
              <a:t>ehawkins@mercy.com</a:t>
            </a:r>
          </a:p>
          <a:p>
            <a:pPr marL="1371600" lvl="2" indent="-457200">
              <a:buFont typeface="Arial"/>
              <a:buChar char="•"/>
            </a:pPr>
            <a:r>
              <a:rPr lang="en-US" sz="2800" dirty="0">
                <a:latin typeface="Montserrat"/>
              </a:rPr>
              <a:t>(513) 410-6262</a:t>
            </a:r>
            <a:endParaRPr lang="en-US" sz="2800" dirty="0">
              <a:latin typeface="Montserrat" panose="020B0604020202020204" charset="0"/>
            </a:endParaRPr>
          </a:p>
        </p:txBody>
      </p:sp>
    </p:spTree>
    <p:extLst>
      <p:ext uri="{BB962C8B-B14F-4D97-AF65-F5344CB8AC3E}">
        <p14:creationId xmlns:p14="http://schemas.microsoft.com/office/powerpoint/2010/main" val="35092699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16F7BDB-D299-4A4F-82E3-1E3AA152397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
            <a:ext cx="12211877" cy="3429000"/>
          </a:xfrm>
          <a:prstGeom prst="rect">
            <a:avLst/>
          </a:prstGeom>
        </p:spPr>
      </p:pic>
      <p:sp>
        <p:nvSpPr>
          <p:cNvPr id="5" name="TextBox 5"/>
          <p:cNvSpPr txBox="1"/>
          <p:nvPr/>
        </p:nvSpPr>
        <p:spPr>
          <a:xfrm>
            <a:off x="3245449" y="2430253"/>
            <a:ext cx="5384800" cy="349070"/>
          </a:xfrm>
          <a:prstGeom prst="rect">
            <a:avLst/>
          </a:prstGeom>
        </p:spPr>
        <p:txBody>
          <a:bodyPr wrap="square" lIns="0" tIns="0" rIns="0" bIns="0" rtlCol="0" anchor="t">
            <a:spAutoFit/>
          </a:bodyPr>
          <a:lstStyle/>
          <a:p>
            <a:pPr algn="ctr">
              <a:lnSpc>
                <a:spcPts val="2939"/>
              </a:lnSpc>
            </a:pPr>
            <a:r>
              <a:rPr lang="en-US" sz="2400" dirty="0">
                <a:solidFill>
                  <a:schemeClr val="bg1"/>
                </a:solidFill>
                <a:latin typeface="Montserrat Classic Bold"/>
              </a:rPr>
              <a:t>BSMHgiveforgood.com</a:t>
            </a:r>
          </a:p>
        </p:txBody>
      </p:sp>
      <p:pic>
        <p:nvPicPr>
          <p:cNvPr id="6" name="Picture 5" descr="A close up of a sign&#10;&#10;Description automatically generated">
            <a:extLst>
              <a:ext uri="{FF2B5EF4-FFF2-40B4-BE49-F238E27FC236}">
                <a16:creationId xmlns:a16="http://schemas.microsoft.com/office/drawing/2014/main" id="{C2B734B6-8F6E-4A71-AE3D-984775E2554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901008" y="3649431"/>
            <a:ext cx="4389984" cy="3208568"/>
          </a:xfrm>
          <a:prstGeom prst="rect">
            <a:avLst/>
          </a:prstGeom>
        </p:spPr>
      </p:pic>
      <p:sp>
        <p:nvSpPr>
          <p:cNvPr id="3" name="TextBox 2">
            <a:extLst>
              <a:ext uri="{FF2B5EF4-FFF2-40B4-BE49-F238E27FC236}">
                <a16:creationId xmlns:a16="http://schemas.microsoft.com/office/drawing/2014/main" id="{E7CF138D-EBAD-1EE8-96EB-8E52816DE212}"/>
              </a:ext>
            </a:extLst>
          </p:cNvPr>
          <p:cNvSpPr txBox="1"/>
          <p:nvPr/>
        </p:nvSpPr>
        <p:spPr>
          <a:xfrm>
            <a:off x="712802" y="660310"/>
            <a:ext cx="10594689" cy="14465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400" b="1" dirty="0">
                <a:solidFill>
                  <a:schemeClr val="bg1"/>
                </a:solidFill>
                <a:latin typeface="Montserrat"/>
                <a:ea typeface="Calibri"/>
                <a:cs typeface="Calibri"/>
              </a:rPr>
              <a:t>Together we can make an impact right where we live &amp; work!</a:t>
            </a:r>
            <a:endParaRPr lang="en-US" sz="4400" b="1" dirty="0">
              <a:solidFill>
                <a:schemeClr val="bg1"/>
              </a:solidFill>
              <a:latin typeface="Montserrat"/>
            </a:endParaRPr>
          </a:p>
        </p:txBody>
      </p:sp>
    </p:spTree>
    <p:extLst>
      <p:ext uri="{BB962C8B-B14F-4D97-AF65-F5344CB8AC3E}">
        <p14:creationId xmlns:p14="http://schemas.microsoft.com/office/powerpoint/2010/main" val="365456130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A3989920164D1458E02DD569FB0CAEC" ma:contentTypeVersion="16" ma:contentTypeDescription="Create a new document." ma:contentTypeScope="" ma:versionID="ea3ddebf43a350d715f310d9599a732a">
  <xsd:schema xmlns:xsd="http://www.w3.org/2001/XMLSchema" xmlns:xs="http://www.w3.org/2001/XMLSchema" xmlns:p="http://schemas.microsoft.com/office/2006/metadata/properties" xmlns:ns2="de38d1a3-b157-4f76-8c21-6ec709699950" xmlns:ns3="7e03b64a-db36-4cc5-b7ed-9d51c319646a" targetNamespace="http://schemas.microsoft.com/office/2006/metadata/properties" ma:root="true" ma:fieldsID="679d4a071cd3dd711f0074f88cce78df" ns2:_="" ns3:_="">
    <xsd:import namespace="de38d1a3-b157-4f76-8c21-6ec709699950"/>
    <xsd:import namespace="7e03b64a-db36-4cc5-b7ed-9d51c319646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lcf76f155ced4ddcb4097134ff3c332f" minOccurs="0"/>
                <xsd:element ref="ns3:TaxCatchAll"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e38d1a3-b157-4f76-8c21-6ec70969995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a55dbc56-9ccf-4022-aacd-75bdc51dfa10" ma:termSetId="09814cd3-568e-fe90-9814-8d621ff8fb84" ma:anchorId="fba54fb3-c3e1-fe81-a776-ca4b69148c4d" ma:open="true" ma:isKeyword="false">
      <xsd:complexType>
        <xsd:sequence>
          <xsd:element ref="pc:Terms" minOccurs="0" maxOccurs="1"/>
        </xsd:sequence>
      </xsd:complex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e03b64a-db36-4cc5-b7ed-9d51c319646a"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e5701c39-03c0-42d3-85fd-ee2e41f47e66}" ma:internalName="TaxCatchAll" ma:showField="CatchAllData" ma:web="7e03b64a-db36-4cc5-b7ed-9d51c319646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e38d1a3-b157-4f76-8c21-6ec709699950">
      <Terms xmlns="http://schemas.microsoft.com/office/infopath/2007/PartnerControls"/>
    </lcf76f155ced4ddcb4097134ff3c332f>
    <TaxCatchAll xmlns="7e03b64a-db36-4cc5-b7ed-9d51c319646a" xsi:nil="true"/>
  </documentManagement>
</p:properties>
</file>

<file path=customXml/itemProps1.xml><?xml version="1.0" encoding="utf-8"?>
<ds:datastoreItem xmlns:ds="http://schemas.openxmlformats.org/officeDocument/2006/customXml" ds:itemID="{7C41375A-0141-414F-9A5A-EFB3110A3841}">
  <ds:schemaRefs>
    <ds:schemaRef ds:uri="7e03b64a-db36-4cc5-b7ed-9d51c319646a"/>
    <ds:schemaRef ds:uri="de38d1a3-b157-4f76-8c21-6ec70969995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DEB22A64-139F-439E-B208-1F5F7E4EB4FF}">
  <ds:schemaRefs>
    <ds:schemaRef ds:uri="http://schemas.microsoft.com/sharepoint/v3/contenttype/forms"/>
  </ds:schemaRefs>
</ds:datastoreItem>
</file>

<file path=customXml/itemProps3.xml><?xml version="1.0" encoding="utf-8"?>
<ds:datastoreItem xmlns:ds="http://schemas.openxmlformats.org/officeDocument/2006/customXml" ds:itemID="{7FA9E954-6567-4CEC-BD70-A986303A8FCE}">
  <ds:schemaRefs>
    <ds:schemaRef ds:uri="7e03b64a-db36-4cc5-b7ed-9d51c319646a"/>
    <ds:schemaRef ds:uri="de38d1a3-b157-4f76-8c21-6ec709699950"/>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5481</TotalTime>
  <Words>1209</Words>
  <Application>Microsoft Office PowerPoint</Application>
  <PresentationFormat>Widescreen</PresentationFormat>
  <Paragraphs>132</Paragraphs>
  <Slides>9</Slides>
  <Notes>9</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9</vt:i4>
      </vt:variant>
    </vt:vector>
  </HeadingPairs>
  <TitlesOfParts>
    <vt:vector size="17" baseType="lpstr">
      <vt:lpstr>Arial</vt:lpstr>
      <vt:lpstr>Calibri</vt:lpstr>
      <vt:lpstr>Calibri Light</vt:lpstr>
      <vt:lpstr>Montserrat</vt:lpstr>
      <vt:lpstr>Montserrat Classic Bold</vt:lpstr>
      <vt:lpstr>Segoe UI</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Gordon, Clare S</dc:creator>
  <cp:lastModifiedBy>Gordon, Clare S</cp:lastModifiedBy>
  <cp:revision>73</cp:revision>
  <dcterms:created xsi:type="dcterms:W3CDTF">2022-06-02T16:34:07Z</dcterms:created>
  <dcterms:modified xsi:type="dcterms:W3CDTF">2024-04-24T20:17:47Z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0x0101003A3989920164D1458E02DD569FB0CAEC</vt:lpwstr>
  </property>
  <property fmtid="{D5CDD505-2E9C-101B-9397-08002B2CF9AE}" pid="3" name="MediaServiceImageTags">
    <vt:lpwstr/>
  </property>
</Properties>
</file>