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14"/>
  </p:notesMasterIdLst>
  <p:sldIdLst>
    <p:sldId id="257" r:id="rId5"/>
    <p:sldId id="267" r:id="rId6"/>
    <p:sldId id="258" r:id="rId7"/>
    <p:sldId id="266" r:id="rId8"/>
    <p:sldId id="275" r:id="rId9"/>
    <p:sldId id="272" r:id="rId10"/>
    <p:sldId id="265" r:id="rId11"/>
    <p:sldId id="271" r:id="rId12"/>
    <p:sldId id="27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EC0578-4CCD-55C4-C3F2-6F60FA4EEDCF}" v="30" dt="2024-04-15T14:23:14.1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157" autoAdjust="0"/>
  </p:normalViewPr>
  <p:slideViewPr>
    <p:cSldViewPr snapToGrid="0">
      <p:cViewPr varScale="1">
        <p:scale>
          <a:sx n="75" d="100"/>
          <a:sy n="75" d="100"/>
        </p:scale>
        <p:origin x="19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dirty="0"/>
          </a:p>
          <a:p>
            <a:endParaRPr lang="en-US" dirty="0"/>
          </a:p>
          <a:p>
            <a:r>
              <a:rPr lang="en-US" dirty="0"/>
              <a:t>Today we will be reviewing the upcoming </a:t>
            </a:r>
            <a:r>
              <a:rPr lang="en-US" kern="1200" dirty="0">
                <a:effectLst/>
              </a:rPr>
              <a:t>Bon Secours Mercy Health Associate Campaign</a:t>
            </a:r>
            <a:r>
              <a:rPr lang="en-US" dirty="0"/>
              <a:t>! </a:t>
            </a: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What is the Give for Good Associate Giving Campaign?</a:t>
            </a:r>
            <a:endParaRPr lang="en-US"/>
          </a:p>
          <a:p>
            <a:endParaRPr lang="en-US"/>
          </a:p>
          <a:p>
            <a:r>
              <a:rPr lang="en-US" sz="1200" kern="1200">
                <a:solidFill>
                  <a:schemeClr val="tx1"/>
                </a:solidFill>
                <a:effectLst/>
                <a:latin typeface="+mn-lt"/>
                <a:ea typeface="+mn-ea"/>
                <a:cs typeface="+mn-cs"/>
              </a:rPr>
              <a:t>The Campaign is an opportunity for our associates to support our mission through a variety of gift options.</a:t>
            </a:r>
            <a:r>
              <a:rPr lang="en-US"/>
              <a:t> Gifts can be directed to your community and to several programs and special projects. </a:t>
            </a:r>
          </a:p>
          <a:p>
            <a:endParaRPr lang="en-US"/>
          </a:p>
          <a:p>
            <a:r>
              <a:rPr lang="en-US" sz="1200" kern="1200">
                <a:solidFill>
                  <a:schemeClr val="tx1"/>
                </a:solidFill>
                <a:effectLst/>
                <a:latin typeface="+mn-lt"/>
                <a:ea typeface="+mn-ea"/>
                <a:cs typeface="+mn-cs"/>
              </a:rPr>
              <a:t>This year’s campaign kicks off on </a:t>
            </a:r>
            <a:r>
              <a:rPr lang="en-US"/>
              <a:t>August 28th</a:t>
            </a:r>
            <a:r>
              <a:rPr lang="en-US" sz="1200" kern="1200">
                <a:solidFill>
                  <a:schemeClr val="tx1"/>
                </a:solidFill>
                <a:effectLst/>
                <a:latin typeface="+mn-lt"/>
                <a:ea typeface="+mn-ea"/>
                <a:cs typeface="+mn-cs"/>
              </a:rPr>
              <a:t> with</a:t>
            </a:r>
            <a:r>
              <a:rPr lang="en-US"/>
              <a:t> our day of giving celebration, THE BIG GIVE</a:t>
            </a:r>
            <a:r>
              <a:rPr lang="en-US" sz="1200" kern="1200">
                <a:solidFill>
                  <a:schemeClr val="tx1"/>
                </a:solidFill>
                <a:effectLst/>
                <a:latin typeface="+mn-lt"/>
                <a:ea typeface="+mn-ea"/>
                <a:cs typeface="+mn-cs"/>
              </a:rPr>
              <a:t>.</a:t>
            </a:r>
            <a:r>
              <a:rPr lang="en-US"/>
              <a:t> </a:t>
            </a:r>
            <a:endParaRPr lang="en-US">
              <a:cs typeface="Calibri"/>
            </a:endParaRPr>
          </a:p>
          <a:p>
            <a:endParaRPr lang="en-US"/>
          </a:p>
          <a:p>
            <a:r>
              <a:rPr lang="en-US" sz="1200" kern="1200">
                <a:solidFill>
                  <a:schemeClr val="tx1"/>
                </a:solidFill>
                <a:effectLst/>
                <a:latin typeface="+mn-lt"/>
                <a:ea typeface="+mn-ea"/>
                <a:cs typeface="+mn-cs"/>
              </a:rPr>
              <a:t>The Campaign will continue through the entire month of September. Associates</a:t>
            </a:r>
            <a:r>
              <a:rPr lang="en-US"/>
              <a:t> will</a:t>
            </a:r>
            <a:r>
              <a:rPr lang="en-US" sz="1200" kern="1200">
                <a:solidFill>
                  <a:schemeClr val="tx1"/>
                </a:solidFill>
                <a:effectLst/>
                <a:latin typeface="+mn-lt"/>
                <a:ea typeface="+mn-ea"/>
                <a:cs typeface="+mn-cs"/>
              </a:rPr>
              <a:t> be receiving campaign information at their home, </a:t>
            </a:r>
            <a:r>
              <a:rPr lang="en-US"/>
              <a:t>by email, and through the Weekly Pulse.</a:t>
            </a:r>
            <a:endParaRPr lang="en-US" sz="1200" kern="1200">
              <a:solidFill>
                <a:schemeClr val="tx1"/>
              </a:solidFill>
              <a:effectLst/>
              <a:latin typeface="+mn-lt"/>
              <a:cs typeface="Calibri"/>
            </a:endParaRPr>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After a family tragedy, Angie Napier had a desire to give back. She chose to donate to the Mercy Health Foundation, because as an executive administrative assistant at Mercy Health-Marcum and Wallace Hospital, she sees how much good it does for patients and the community.</a:t>
            </a:r>
            <a:endParaRPr lang="en-US"/>
          </a:p>
          <a:p>
            <a:r>
              <a:rPr lang="en-US" dirty="0">
                <a:solidFill>
                  <a:srgbClr val="000000"/>
                </a:solidFill>
              </a:rPr>
              <a:t> </a:t>
            </a:r>
            <a:endParaRPr lang="en-US" dirty="0"/>
          </a:p>
          <a:p>
            <a:r>
              <a:rPr lang="en-US" dirty="0">
                <a:solidFill>
                  <a:srgbClr val="000000"/>
                </a:solidFill>
              </a:rPr>
              <a:t>“My younger brother, Joe, got sick with a kind of cancer when he was 20 years old. He didn't have health insurance, but St. Jude Children's Research Hospital helped our family. They provided a place for my parents to stay and their meals for the entire year while Joe got treatment,” she says.</a:t>
            </a:r>
            <a:endParaRPr lang="en-US" dirty="0"/>
          </a:p>
          <a:p>
            <a:r>
              <a:rPr lang="en-US" dirty="0">
                <a:solidFill>
                  <a:srgbClr val="000000"/>
                </a:solidFill>
              </a:rPr>
              <a:t> </a:t>
            </a:r>
            <a:endParaRPr lang="en-US" dirty="0"/>
          </a:p>
          <a:p>
            <a:r>
              <a:rPr lang="en-US" dirty="0">
                <a:solidFill>
                  <a:srgbClr val="000000"/>
                </a:solidFill>
              </a:rPr>
              <a:t>For Angie, that help was a blessing. And that experience made her want to bless others. She’s doing that through her gifts to the Foundation.</a:t>
            </a:r>
            <a:endParaRPr lang="en-US" dirty="0"/>
          </a:p>
          <a:p>
            <a:r>
              <a:rPr lang="en-US" dirty="0">
                <a:solidFill>
                  <a:srgbClr val="000000"/>
                </a:solidFill>
              </a:rPr>
              <a:t> </a:t>
            </a:r>
            <a:endParaRPr lang="en-US" dirty="0"/>
          </a:p>
          <a:p>
            <a:r>
              <a:rPr lang="en-US" dirty="0">
                <a:solidFill>
                  <a:srgbClr val="000000"/>
                </a:solidFill>
              </a:rPr>
              <a:t>Angie now wants to encourage others to donate to the foundation. She knows firsthand how much it can help people. Her own mother used the Foundation's library cart while recovering from hip surgery, and she's grateful for the community assistance programs. especially medication help and monthly meal kits to those in need.</a:t>
            </a:r>
            <a:endParaRPr lang="en-US" dirty="0"/>
          </a:p>
          <a:p>
            <a:r>
              <a:rPr lang="en-US" dirty="0">
                <a:solidFill>
                  <a:srgbClr val="000000"/>
                </a:solidFill>
              </a:rPr>
              <a:t> </a:t>
            </a:r>
            <a:endParaRPr lang="en-US" dirty="0"/>
          </a:p>
          <a:p>
            <a:r>
              <a:rPr lang="en-US" dirty="0">
                <a:solidFill>
                  <a:srgbClr val="000000"/>
                </a:solidFill>
              </a:rPr>
              <a:t>“The Mercy Health Foundation and its board members are amazing for all the good work they do. I hope people will join me in supporting this important cause.”</a:t>
            </a:r>
            <a:endParaRPr lang="en-US" dirty="0"/>
          </a:p>
        </p:txBody>
      </p:sp>
      <p:sp>
        <p:nvSpPr>
          <p:cNvPr id="4" name="Slide Number Placeholder 3"/>
          <p:cNvSpPr>
            <a:spLocks noGrp="1"/>
          </p:cNvSpPr>
          <p:nvPr>
            <p:ph type="sldNum" sz="quarter" idx="5"/>
          </p:nvPr>
        </p:nvSpPr>
        <p:spPr/>
        <p:txBody>
          <a:bodyPr/>
          <a:lstStyle/>
          <a:p>
            <a:fld id="{449F3A0A-ED59-4BB5-818F-752D1FE78868}" type="slidenum">
              <a:rPr lang="en-US" smtClean="0"/>
              <a:t>3</a:t>
            </a:fld>
            <a:endParaRPr lang="en-US"/>
          </a:p>
        </p:txBody>
      </p:sp>
    </p:spTree>
    <p:extLst>
      <p:ext uri="{BB962C8B-B14F-4D97-AF65-F5344CB8AC3E}">
        <p14:creationId xmlns:p14="http://schemas.microsoft.com/office/powerpoint/2010/main" val="328662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28th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r>
              <a:rPr lang="en-US" dirty="0">
                <a:latin typeface="Montserrat"/>
              </a:rPr>
              <a:t> </a:t>
            </a:r>
            <a:endParaRPr lang="en-US" sz="1200" b="0" dirty="0">
              <a:latin typeface="Montserrat" panose="020B0604020202020204" charset="0"/>
            </a:endParaRPr>
          </a:p>
          <a:p>
            <a:r>
              <a:rPr lang="en-US" sz="1200" b="0" dirty="0">
                <a:latin typeface="Montserrat"/>
              </a:rPr>
              <a:t>There will be fun giveaway items and </a:t>
            </a:r>
            <a:r>
              <a:rPr lang="en-US" dirty="0">
                <a:latin typeface="Montserrat"/>
              </a:rPr>
              <a:t>specific THE BIG GIVE incentives for associates who give at the Power</a:t>
            </a:r>
            <a:r>
              <a:rPr lang="en-US" sz="1200" b="0" dirty="0">
                <a:latin typeface="Montserrat"/>
              </a:rPr>
              <a:t> Hour, Half Hour Hero, and Lead for Good </a:t>
            </a:r>
            <a:r>
              <a:rPr lang="en-US" dirty="0">
                <a:latin typeface="Montserrat"/>
              </a:rPr>
              <a:t>levels</a:t>
            </a:r>
            <a:r>
              <a:rPr lang="en-US" sz="1200" b="0" dirty="0">
                <a:latin typeface="Montserrat"/>
              </a:rPr>
              <a:t>.</a:t>
            </a:r>
            <a:r>
              <a:rPr lang="en-US" dirty="0">
                <a:latin typeface="Montserrat"/>
              </a:rPr>
              <a:t> </a:t>
            </a:r>
            <a:endParaRPr lang="en-US" sz="1200" b="0" dirty="0">
              <a:latin typeface="Montserrat" panose="020B0604020202020204" charset="0"/>
            </a:endParaRP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8/28! </a:t>
            </a:r>
            <a:endParaRPr lang="en-US" sz="1200" b="0" dirty="0">
              <a:latin typeface="Montserrat"/>
            </a:endParaRPr>
          </a:p>
          <a:p>
            <a:pPr algn="l"/>
            <a:endParaRPr lang="en-US" sz="1200" b="0" dirty="0">
              <a:latin typeface="Montserrat" panose="020B0604020202020204" charset="0"/>
            </a:endParaRPr>
          </a:p>
          <a:p>
            <a:r>
              <a:rPr lang="en-US" sz="1200" b="0" dirty="0">
                <a:latin typeface="Montserrat"/>
              </a:rPr>
              <a:t>Donors who have recurring gifts do not need to renew</a:t>
            </a:r>
            <a:r>
              <a:rPr lang="en-US" dirty="0">
                <a:latin typeface="Montserrat"/>
              </a:rPr>
              <a:t> and will be eligible for THE BIG GIVE incentives. </a:t>
            </a:r>
            <a:endParaRPr lang="en-US" sz="1200" b="0" dirty="0">
              <a:latin typeface="Montserrat"/>
            </a:endParaRPr>
          </a:p>
          <a:p>
            <a:pPr algn="l"/>
            <a:endParaRPr lang="en-US" sz="1200" b="0" dirty="0">
              <a:latin typeface="Montserrat" panose="020B0604020202020204" charset="0"/>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2025. </a:t>
            </a:r>
          </a:p>
          <a:p>
            <a:endParaRPr lang="en-US" dirty="0">
              <a:cs typeface="Calibri" panose="020F0502020204030204"/>
            </a:endParaRPr>
          </a:p>
          <a:p>
            <a:r>
              <a:rPr lang="en-US" dirty="0">
                <a:cs typeface="Calibri" panose="020F0502020204030204"/>
              </a:rPr>
              <a:t>Associates can choose to do a per pay period deduction at the Power Hour level, which is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one-time payroll deduction that will take place in November. One-time gifts made by cash and credit card are also accepted. </a:t>
            </a:r>
          </a:p>
          <a:p>
            <a:endParaRPr lang="en-US" dirty="0">
              <a:cs typeface="Calibri" panose="020F0502020204030204"/>
            </a:endParaRPr>
          </a:p>
          <a:p>
            <a:r>
              <a:rPr lang="en-US" dirty="0">
                <a:cs typeface="Calibri" panose="020F0502020204030204"/>
              </a:rPr>
              <a:t>Hourly associates are able to donate unused PTO (only hourly due to HR policy, if asked.)</a:t>
            </a: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If associates give at the Power Hour, Lead for Good, or Half Hour Hero level, they can be eligible for the following rewards:</a:t>
            </a:r>
            <a:endParaRPr lang="en-US">
              <a:ea typeface="+mn-ea"/>
              <a:cs typeface="+mn-cs"/>
            </a:endParaRPr>
          </a:p>
          <a:p>
            <a:pPr lvl="0" rtl="0"/>
            <a:endParaRPr lang="en-US" sz="1200" b="1" kern="1200">
              <a:solidFill>
                <a:schemeClr val="tx1"/>
              </a:solidFill>
              <a:effectLst/>
              <a:latin typeface="+mn-lt"/>
              <a:ea typeface="+mn-ea"/>
              <a:cs typeface="+mn-cs"/>
            </a:endParaRPr>
          </a:p>
          <a:p>
            <a:r>
              <a:rPr lang="en-US" sz="1200" kern="1200">
                <a:solidFill>
                  <a:schemeClr val="tx1"/>
                </a:solidFill>
                <a:effectLst/>
                <a:latin typeface="+mn-lt"/>
                <a:ea typeface="+mn-ea"/>
                <a:cs typeface="+mn-cs"/>
              </a:rPr>
              <a:t>POWER HOUR	</a:t>
            </a:r>
            <a:r>
              <a:rPr lang="en-US"/>
              <a:t>1</a:t>
            </a:r>
            <a:r>
              <a:rPr lang="en-US" sz="1200" kern="1200">
                <a:solidFill>
                  <a:schemeClr val="tx1"/>
                </a:solidFill>
                <a:effectLst/>
                <a:latin typeface="+mn-lt"/>
                <a:ea typeface="+mn-ea"/>
                <a:cs typeface="+mn-cs"/>
              </a:rPr>
              <a:t> hour of pay per pay period</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1,200 Called to Shine points</a:t>
            </a:r>
            <a:r>
              <a:rPr lang="en-US"/>
              <a:t> </a:t>
            </a:r>
          </a:p>
          <a:p>
            <a:endParaRPr lang="en-US" b="1">
              <a:ea typeface="Calibri" panose="020F0502020204030204"/>
              <a:cs typeface="Calibri" panose="020F0502020204030204"/>
            </a:endParaRPr>
          </a:p>
          <a:p>
            <a:r>
              <a:rPr lang="en-US" sz="1200" kern="1200">
                <a:solidFill>
                  <a:schemeClr val="tx1"/>
                </a:solidFill>
                <a:effectLst/>
                <a:latin typeface="+mn-lt"/>
                <a:ea typeface="+mn-ea"/>
                <a:cs typeface="+mn-cs"/>
              </a:rPr>
              <a:t>LEAD FOR GOOD $</a:t>
            </a:r>
            <a:r>
              <a:rPr lang="en-US"/>
              <a:t>1,001</a:t>
            </a:r>
            <a:r>
              <a:rPr lang="en-US" sz="1200" kern="1200">
                <a:solidFill>
                  <a:schemeClr val="tx1"/>
                </a:solidFill>
                <a:effectLst/>
                <a:latin typeface="+mn-lt"/>
                <a:ea typeface="+mn-ea"/>
                <a:cs typeface="+mn-cs"/>
              </a:rPr>
              <a:t> gift either one time or spread over 26 pay periods	</a:t>
            </a:r>
            <a:endParaRPr lang="en-US" sz="1200" kern="1200">
              <a:solidFill>
                <a:schemeClr val="tx1"/>
              </a:solidFill>
              <a:effectLst/>
              <a:latin typeface="+mn-lt"/>
              <a:cs typeface="Calibri"/>
            </a:endParaRPr>
          </a:p>
          <a:p>
            <a:pPr>
              <a:defRPr/>
            </a:pPr>
            <a:r>
              <a:rPr lang="en-US" sz="1200" kern="1200">
                <a:solidFill>
                  <a:schemeClr val="tx1"/>
                </a:solidFill>
                <a:effectLst/>
                <a:latin typeface="+mn-lt"/>
                <a:ea typeface="+mn-ea"/>
                <a:cs typeface="+mn-cs"/>
              </a:rPr>
              <a:t>1,000 Called to Shine points</a:t>
            </a:r>
            <a:r>
              <a:rPr lang="en-US"/>
              <a:t> </a:t>
            </a:r>
            <a:endParaRPr lang="en-US" sz="120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sz="1200" kern="1200">
                <a:solidFill>
                  <a:schemeClr val="tx1"/>
                </a:solidFill>
                <a:effectLst/>
                <a:latin typeface="+mn-lt"/>
                <a:ea typeface="+mn-ea"/>
                <a:cs typeface="+mn-cs"/>
              </a:rPr>
              <a:t>HALF HOUR HERO ½ hour of pay per pay period</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600 Called to Shine points</a:t>
            </a:r>
            <a:endParaRPr lang="en-US" sz="120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a:t>As </a:t>
            </a:r>
            <a:r>
              <a:rPr lang="en-US" sz="1200" kern="1200">
                <a:solidFill>
                  <a:schemeClr val="tx1"/>
                </a:solidFill>
                <a:effectLst/>
                <a:latin typeface="+mn-lt"/>
                <a:ea typeface="+mn-ea"/>
                <a:cs typeface="+mn-cs"/>
              </a:rPr>
              <a:t>a bonus, </a:t>
            </a:r>
            <a:r>
              <a:rPr lang="en-US"/>
              <a:t>if</a:t>
            </a:r>
            <a:r>
              <a:rPr lang="en-US" sz="1200" kern="1200">
                <a:solidFill>
                  <a:schemeClr val="tx1"/>
                </a:solidFill>
                <a:effectLst/>
                <a:latin typeface="+mn-lt"/>
                <a:ea typeface="+mn-ea"/>
                <a:cs typeface="+mn-cs"/>
              </a:rPr>
              <a:t> a gift </a:t>
            </a:r>
            <a:r>
              <a:rPr lang="en-US"/>
              <a:t>at these</a:t>
            </a:r>
            <a:r>
              <a:rPr lang="en-US" sz="1200" kern="1200">
                <a:solidFill>
                  <a:schemeClr val="tx1"/>
                </a:solidFill>
                <a:effectLst/>
                <a:latin typeface="+mn-lt"/>
                <a:ea typeface="+mn-ea"/>
                <a:cs typeface="+mn-cs"/>
              </a:rPr>
              <a:t> levels</a:t>
            </a:r>
            <a:r>
              <a:rPr lang="en-US"/>
              <a:t> is made before midnight August 28th during THE BIG GIVE, donors can be eligible for a free shirt.</a:t>
            </a:r>
            <a:endParaRPr lang="en-US"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 addition to the giving level incentives: </a:t>
            </a:r>
            <a:endParaRPr lang="en-US">
              <a:ea typeface="+mn-ea"/>
              <a:cs typeface="+mn-cs"/>
            </a:endParaRPr>
          </a:p>
          <a:p>
            <a:endParaRPr lang="en-US"/>
          </a:p>
          <a:p>
            <a:r>
              <a:rPr lang="en-US"/>
              <a:t>Donors </a:t>
            </a:r>
            <a:r>
              <a:rPr lang="en-US" b="0" kern="1200">
                <a:effectLst/>
              </a:rPr>
              <a:t>who </a:t>
            </a:r>
            <a:r>
              <a:rPr lang="en-US"/>
              <a:t>make a first-time </a:t>
            </a:r>
            <a:r>
              <a:rPr lang="en-US" b="0" kern="1200">
                <a:effectLst/>
              </a:rPr>
              <a:t>recurring </a:t>
            </a:r>
            <a:r>
              <a:rPr lang="en-US"/>
              <a:t>gift before midnight 8/28/24 </a:t>
            </a:r>
            <a:r>
              <a:rPr lang="en-US" b="0" kern="1200">
                <a:effectLst/>
              </a:rPr>
              <a:t>will </a:t>
            </a:r>
            <a:r>
              <a:rPr lang="en-US"/>
              <a:t>receive 500 </a:t>
            </a:r>
            <a:r>
              <a:rPr lang="en-US" b="0" kern="1200">
                <a:effectLst/>
              </a:rPr>
              <a:t>Called to Shine</a:t>
            </a:r>
            <a:r>
              <a:rPr lang="en-US"/>
              <a:t> Points</a:t>
            </a:r>
            <a:endParaRPr lang="en-US" b="1">
              <a:cs typeface="Calibri" panose="020F0502020204030204"/>
            </a:endParaRPr>
          </a:p>
          <a:p>
            <a:endParaRPr lang="en-US"/>
          </a:p>
          <a:p>
            <a:r>
              <a:rPr lang="en-US"/>
              <a:t>All other recurring gifts will receive 100 Called to Shine Points</a:t>
            </a:r>
            <a:endParaRPr lang="en-US">
              <a:cs typeface="Calibri"/>
            </a:endParaRPr>
          </a:p>
          <a:p>
            <a:pPr lvl="0"/>
            <a:endParaRPr lang="en-US" sz="1200" b="0" kern="1200">
              <a:solidFill>
                <a:schemeClr val="tx1"/>
              </a:solidFill>
              <a:effectLst/>
              <a:latin typeface="+mn-lt"/>
              <a:cs typeface="Calibri"/>
            </a:endParaRPr>
          </a:p>
          <a:p>
            <a:r>
              <a:rPr lang="en-US" sz="1200" b="0" kern="1200">
                <a:solidFill>
                  <a:schemeClr val="tx1"/>
                </a:solidFill>
                <a:effectLst/>
                <a:latin typeface="+mn-lt"/>
                <a:ea typeface="+mn-ea"/>
                <a:cs typeface="+mn-cs"/>
              </a:rPr>
              <a:t>ALL DONORS will receive 75 be well points</a:t>
            </a:r>
            <a:r>
              <a:rPr lang="en-US"/>
              <a:t> </a:t>
            </a:r>
            <a:endParaRPr lang="en-US" sz="1200" b="0" kern="1200">
              <a:solidFill>
                <a:schemeClr val="tx1"/>
              </a:solidFill>
              <a:effectLst/>
              <a:latin typeface="+mn-lt"/>
              <a:ea typeface="Calibri"/>
              <a:cs typeface="Calibri"/>
            </a:endParaRPr>
          </a:p>
          <a:p>
            <a:endParaRPr lang="en-US" sz="1200" b="0" kern="1200">
              <a:solidFill>
                <a:schemeClr val="tx1"/>
              </a:solidFill>
              <a:effectLst/>
              <a:latin typeface="+mn-lt"/>
              <a:ea typeface="+mn-ea"/>
              <a:cs typeface="+mn-cs"/>
            </a:endParaRPr>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180063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mailto:Ehawkins@mercy.com" TargetMode="External"/><Relationship Id="rId5" Type="http://schemas.openxmlformats.org/officeDocument/2006/relationships/hyperlink" Target="mailto:csgordon@mercy.com" TargetMode="External"/><Relationship Id="rId4" Type="http://schemas.openxmlformats.org/officeDocument/2006/relationships/hyperlink" Target="mailto:mlattanzio@mercy.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rot="5400000">
            <a:off x="-1164491" y="1172309"/>
            <a:ext cx="6858000" cy="4513383"/>
          </a:xfrm>
          <a:prstGeom prst="rect">
            <a:avLst/>
          </a:prstGeom>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646331"/>
          </a:xfrm>
          <a:prstGeom prst="rect">
            <a:avLst/>
          </a:prstGeom>
          <a:noFill/>
        </p:spPr>
        <p:txBody>
          <a:bodyPr wrap="square" lIns="91440" tIns="45720" rIns="91440" bIns="45720" rtlCol="0" anchor="t">
            <a:spAutoFit/>
          </a:bodyPr>
          <a:lstStyle/>
          <a:p>
            <a:pPr algn="ctr"/>
            <a:r>
              <a:rPr lang="en-US" b="1">
                <a:solidFill>
                  <a:srgbClr val="FFFFFF"/>
                </a:solidFill>
                <a:latin typeface="Montserrat"/>
              </a:rPr>
              <a:t>Mercy Health Foundation Irvine</a:t>
            </a:r>
            <a:endParaRPr lang="en-US"/>
          </a:p>
        </p:txBody>
      </p:sp>
      <p:pic>
        <p:nvPicPr>
          <p:cNvPr id="11" name="Picture 10">
            <a:extLst>
              <a:ext uri="{FF2B5EF4-FFF2-40B4-BE49-F238E27FC236}">
                <a16:creationId xmlns:a16="http://schemas.microsoft.com/office/drawing/2014/main" id="{03A0F57A-BC75-4A3F-8B84-296B931862EE}"/>
              </a:ext>
            </a:extLst>
          </p:cNvPr>
          <p:cNvPicPr>
            <a:picLocks noChangeAspect="1"/>
          </p:cNvPicPr>
          <p:nvPr/>
        </p:nvPicPr>
        <p:blipFill>
          <a:blip r:embed="rId5"/>
          <a:stretch>
            <a:fillRect/>
          </a:stretch>
        </p:blipFill>
        <p:spPr>
          <a:xfrm>
            <a:off x="4514993" y="-820"/>
            <a:ext cx="7659078"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3512076" y="429834"/>
            <a:ext cx="5191686" cy="870046"/>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MEET ANGIE</a:t>
            </a:r>
          </a:p>
        </p:txBody>
      </p:sp>
      <p:pic>
        <p:nvPicPr>
          <p:cNvPr id="2" name="Picture 1" descr="A person standing in front of a brick wall&#10;&#10;Description automatically generated">
            <a:extLst>
              <a:ext uri="{FF2B5EF4-FFF2-40B4-BE49-F238E27FC236}">
                <a16:creationId xmlns:a16="http://schemas.microsoft.com/office/drawing/2014/main" id="{4972076D-DF93-01B2-B3DA-1D1E535785F2}"/>
              </a:ext>
            </a:extLst>
          </p:cNvPr>
          <p:cNvPicPr>
            <a:picLocks noChangeAspect="1"/>
          </p:cNvPicPr>
          <p:nvPr/>
        </p:nvPicPr>
        <p:blipFill rotWithShape="1">
          <a:blip r:embed="rId4"/>
          <a:srcRect l="14717" t="48" r="11170" b="-48"/>
          <a:stretch/>
        </p:blipFill>
        <p:spPr>
          <a:xfrm>
            <a:off x="0" y="1715775"/>
            <a:ext cx="5732663" cy="5142306"/>
          </a:xfrm>
          <a:prstGeom prst="rect">
            <a:avLst/>
          </a:prstGeom>
        </p:spPr>
      </p:pic>
      <p:sp>
        <p:nvSpPr>
          <p:cNvPr id="3" name="TextBox 2">
            <a:extLst>
              <a:ext uri="{FF2B5EF4-FFF2-40B4-BE49-F238E27FC236}">
                <a16:creationId xmlns:a16="http://schemas.microsoft.com/office/drawing/2014/main" id="{DDDDC857-55E0-217A-AE83-0076D010C0CC}"/>
              </a:ext>
            </a:extLst>
          </p:cNvPr>
          <p:cNvSpPr txBox="1"/>
          <p:nvPr/>
        </p:nvSpPr>
        <p:spPr>
          <a:xfrm>
            <a:off x="5736866" y="2760153"/>
            <a:ext cx="645408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latin typeface="Montserrat"/>
                <a:ea typeface="Calibri"/>
                <a:cs typeface="Calibri"/>
              </a:rPr>
              <a:t>Angie chose to donate to the Mercy Health Foundation because she sees how </a:t>
            </a:r>
            <a:endParaRPr lang="en-US"/>
          </a:p>
          <a:p>
            <a:pPr algn="ctr"/>
            <a:r>
              <a:rPr lang="en-US" sz="3200" b="1" dirty="0">
                <a:latin typeface="Montserrat"/>
                <a:ea typeface="Calibri"/>
                <a:cs typeface="Calibri"/>
              </a:rPr>
              <a:t>much good it does for patients and the community. </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116348" y="2302452"/>
            <a:ext cx="11947617" cy="4149148"/>
          </a:xfrm>
          <a:prstGeom prst="rect">
            <a:avLst/>
          </a:prstGeom>
        </p:spPr>
        <p:txBody>
          <a:bodyPr vert="horz" lIns="91440" tIns="45720" rIns="91440" bIns="45720" rtlCol="0" anchor="ctr">
            <a:normAutofit/>
          </a:bodyPr>
          <a:lstStyle/>
          <a:p>
            <a:pPr>
              <a:lnSpc>
                <a:spcPct val="90000"/>
              </a:lnSpc>
              <a:spcAft>
                <a:spcPts val="600"/>
              </a:spcAft>
            </a:pPr>
            <a:r>
              <a:rPr lang="en-US" sz="1700" b="1" dirty="0">
                <a:latin typeface="Montserrat"/>
                <a:ea typeface="+mn-lt"/>
                <a:cs typeface="+mn-lt"/>
              </a:rPr>
              <a:t>WHAT is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The 24-hour fundraising event to kick-off the Give for Good Campaign.</a:t>
            </a: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HOW </a:t>
            </a:r>
            <a:r>
              <a:rPr kumimoji="0" lang="en-US" sz="1700" b="1" i="0" u="none" strike="noStrike" cap="none" spc="0" normalizeH="0" baseline="0" noProof="0" dirty="0">
                <a:ln>
                  <a:noFill/>
                </a:ln>
                <a:effectLst/>
                <a:uLnTx/>
                <a:uFillTx/>
                <a:latin typeface="Montserrat"/>
                <a:ea typeface="+mn-lt"/>
                <a:cs typeface="+mn-lt"/>
              </a:rPr>
              <a:t>can </a:t>
            </a:r>
            <a:r>
              <a:rPr lang="en-US" sz="1700" b="1" dirty="0">
                <a:latin typeface="Montserrat"/>
                <a:ea typeface="+mn-lt"/>
                <a:cs typeface="+mn-lt"/>
              </a:rPr>
              <a:t>I celebrate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Watch for emails for more details.</a:t>
            </a: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WHY should I participate?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Every contribution adds up </a:t>
            </a:r>
            <a:r>
              <a:rPr kumimoji="0" lang="en-US" sz="1700" b="0" i="0" u="none" strike="noStrike" cap="none" spc="0" normalizeH="0" baseline="0" noProof="0" dirty="0">
                <a:ln>
                  <a:noFill/>
                </a:ln>
                <a:effectLst/>
                <a:uLnTx/>
                <a:uFillTx/>
                <a:latin typeface="Montserrat"/>
                <a:ea typeface="+mn-lt"/>
                <a:cs typeface="+mn-lt"/>
              </a:rPr>
              <a:t>and </a:t>
            </a:r>
            <a:r>
              <a:rPr lang="en-US" sz="1700" dirty="0">
                <a:latin typeface="Montserrat"/>
                <a:ea typeface="+mn-lt"/>
                <a:cs typeface="+mn-lt"/>
              </a:rPr>
              <a:t>can make a difference for those we serve</a:t>
            </a:r>
            <a:r>
              <a:rPr kumimoji="0" lang="en-US" sz="1700" b="0" i="0" u="none" strike="noStrike" cap="none" spc="0" normalizeH="0" baseline="0" noProof="0" dirty="0">
                <a:ln>
                  <a:noFill/>
                </a:ln>
                <a:effectLst/>
                <a:uLnTx/>
                <a:uFillTx/>
                <a:latin typeface="Montserrat"/>
                <a:ea typeface="+mn-lt"/>
                <a:cs typeface="+mn-lt"/>
              </a:rPr>
              <a:t>.</a:t>
            </a:r>
            <a:r>
              <a:rPr lang="en-US" sz="1700" dirty="0">
                <a:latin typeface="Montserrat"/>
                <a:ea typeface="+mn-lt"/>
                <a:cs typeface="+mn-lt"/>
              </a:rPr>
              <a:t> You can become eligible for rewards and counted in THE BIG GIVE efforts if you give NOW until 8/28/24.</a:t>
            </a:r>
            <a:endParaRPr lang="en-US" dirty="0">
              <a:latin typeface="Montserrat"/>
              <a:ea typeface="+mn-lt"/>
              <a:cs typeface="+mn-lt"/>
            </a:endParaRP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dirty="0">
                <a:latin typeface="Montserrat"/>
                <a:ea typeface="+mn-lt"/>
                <a:cs typeface="+mn-lt"/>
              </a:rPr>
              <a:t>Current recurring gift donors will be counted and eligible for incentives.</a:t>
            </a:r>
            <a:endParaRPr lang="en-US" dirty="0">
              <a:latin typeface="Montserrat"/>
              <a:ea typeface="+mn-lt"/>
              <a:cs typeface="+mn-lt"/>
            </a:endParaRP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spTree>
    <p:extLst>
      <p:ext uri="{BB962C8B-B14F-4D97-AF65-F5344CB8AC3E}">
        <p14:creationId xmlns:p14="http://schemas.microsoft.com/office/powerpoint/2010/main" val="317792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WAYS TO GIVE</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5198" y="1894729"/>
            <a:ext cx="1028802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latin typeface="Montserrat"/>
                <a:cs typeface="Calibri" panose="020F0502020204030204"/>
              </a:rPr>
              <a:t>Per Pay Period Deductions </a:t>
            </a:r>
          </a:p>
          <a:p>
            <a:pPr marL="742950" lvl="1" indent="-285750">
              <a:buFont typeface="Arial"/>
              <a:buChar char="•"/>
            </a:pPr>
            <a:r>
              <a:rPr lang="en-US" sz="2800">
                <a:latin typeface="Montserrat"/>
                <a:cs typeface="Calibri" panose="020F0502020204030204"/>
              </a:rPr>
              <a:t>Power Hour </a:t>
            </a:r>
          </a:p>
          <a:p>
            <a:pPr marL="742950" lvl="1" indent="-285750">
              <a:buFont typeface="Arial"/>
              <a:buChar char="•"/>
            </a:pPr>
            <a:r>
              <a:rPr lang="en-US" sz="2800">
                <a:latin typeface="Montserrat"/>
                <a:cs typeface="Calibri" panose="020F0502020204030204"/>
              </a:rPr>
              <a:t>Lead for Good </a:t>
            </a:r>
          </a:p>
          <a:p>
            <a:pPr marL="742950" lvl="1" indent="-285750">
              <a:buFont typeface="Arial"/>
              <a:buChar char="•"/>
            </a:pPr>
            <a:r>
              <a:rPr lang="en-US" sz="2800">
                <a:latin typeface="Montserrat"/>
                <a:cs typeface="Calibri" panose="020F0502020204030204"/>
              </a:rPr>
              <a:t>Half Hour Hero</a:t>
            </a:r>
          </a:p>
          <a:p>
            <a:pPr marL="742950" lvl="1" indent="-285750">
              <a:buFont typeface="Arial"/>
              <a:buChar char="•"/>
            </a:pPr>
            <a:r>
              <a:rPr lang="en-US" sz="2800">
                <a:latin typeface="Montserrat"/>
                <a:cs typeface="Calibri" panose="020F0502020204030204"/>
              </a:rPr>
              <a:t>Other chosen amount </a:t>
            </a:r>
          </a:p>
          <a:p>
            <a:pPr marL="285750" indent="-285750">
              <a:buFont typeface="Arial"/>
              <a:buChar char="•"/>
            </a:pPr>
            <a:r>
              <a:rPr lang="en-US" sz="2800">
                <a:latin typeface="Montserrat"/>
                <a:cs typeface="Calibri" panose="020F0502020204030204"/>
              </a:rPr>
              <a:t>One-time gifts: cash, credit card, payroll deduction</a:t>
            </a:r>
          </a:p>
          <a:p>
            <a:pPr marL="285750" indent="-285750">
              <a:buFont typeface="Arial"/>
              <a:buChar char="•"/>
            </a:pPr>
            <a:r>
              <a:rPr lang="en-US" sz="2800">
                <a:latin typeface="Montserrat"/>
                <a:cs typeface="Calibri" panose="020F0502020204030204"/>
              </a:rPr>
              <a:t>PTO</a:t>
            </a:r>
          </a:p>
          <a:p>
            <a:pPr marL="742950" lvl="1" indent="-285750">
              <a:buFont typeface="Arial"/>
              <a:buChar char="•"/>
            </a:pPr>
            <a:r>
              <a:rPr lang="en-US" sz="280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pic>
        <p:nvPicPr>
          <p:cNvPr id="7" name="Picture 9" descr="Qr code&#10;&#10;Description automatically generated">
            <a:extLst>
              <a:ext uri="{FF2B5EF4-FFF2-40B4-BE49-F238E27FC236}">
                <a16:creationId xmlns:a16="http://schemas.microsoft.com/office/drawing/2014/main" id="{D5E1EF77-082C-4664-DF5B-EC79F348A9EF}"/>
              </a:ext>
            </a:extLst>
          </p:cNvPr>
          <p:cNvPicPr>
            <a:picLocks noChangeAspect="1"/>
          </p:cNvPicPr>
          <p:nvPr/>
        </p:nvPicPr>
        <p:blipFill>
          <a:blip r:embed="rId4"/>
          <a:stretch>
            <a:fillRect/>
          </a:stretch>
        </p:blipFill>
        <p:spPr>
          <a:xfrm>
            <a:off x="9363635" y="4769223"/>
            <a:ext cx="2026024" cy="2026024"/>
          </a:xfrm>
          <a:prstGeom prst="rect">
            <a:avLst/>
          </a:prstGeom>
        </p:spPr>
      </p:pic>
    </p:spTree>
    <p:extLst>
      <p:ext uri="{BB962C8B-B14F-4D97-AF65-F5344CB8AC3E}">
        <p14:creationId xmlns:p14="http://schemas.microsoft.com/office/powerpoint/2010/main" val="232562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INCENTIVES</a:t>
            </a:r>
            <a:endParaRPr lang="en-US" dirty="0">
              <a:solidFill>
                <a:schemeClr val="bg1"/>
              </a:solidFill>
              <a:latin typeface="Montserrat"/>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89590" y="2865781"/>
            <a:ext cx="4724400" cy="830997"/>
          </a:xfrm>
          <a:prstGeom prst="rect">
            <a:avLst/>
          </a:prstGeom>
          <a:noFill/>
        </p:spPr>
        <p:txBody>
          <a:bodyPr wrap="square" lIns="91440" tIns="45720" rIns="91440" bIns="45720" rtlCol="0" anchor="t">
            <a:spAutoFit/>
          </a:bodyPr>
          <a:lstStyle/>
          <a:p>
            <a:pPr algn="ctr"/>
            <a:r>
              <a:rPr lang="en-US" sz="2400" b="1">
                <a:latin typeface="Montserrat"/>
              </a:rPr>
              <a:t>Power Hour = 1 hour of pay per pay period</a:t>
            </a:r>
          </a:p>
        </p:txBody>
      </p:sp>
      <p:sp>
        <p:nvSpPr>
          <p:cNvPr id="15" name="TextBox 14">
            <a:extLst>
              <a:ext uri="{FF2B5EF4-FFF2-40B4-BE49-F238E27FC236}">
                <a16:creationId xmlns:a16="http://schemas.microsoft.com/office/drawing/2014/main" id="{3ECDAD69-528D-421E-B51B-58C2288FF086}"/>
              </a:ext>
            </a:extLst>
          </p:cNvPr>
          <p:cNvSpPr txBox="1"/>
          <p:nvPr/>
        </p:nvSpPr>
        <p:spPr>
          <a:xfrm>
            <a:off x="7241868" y="2797007"/>
            <a:ext cx="4724400" cy="1200329"/>
          </a:xfrm>
          <a:prstGeom prst="rect">
            <a:avLst/>
          </a:prstGeom>
          <a:noFill/>
        </p:spPr>
        <p:txBody>
          <a:bodyPr wrap="square" lIns="91440" tIns="45720" rIns="91440" bIns="45720" rtlCol="0" anchor="t">
            <a:spAutoFit/>
          </a:bodyPr>
          <a:lstStyle/>
          <a:p>
            <a:pPr algn="ctr"/>
            <a:r>
              <a:rPr lang="en-US" sz="2400" b="1">
                <a:latin typeface="Montserrat"/>
              </a:rPr>
              <a:t>Lead for Good =  $1,001 one-time gift or $38.50 per pay period</a:t>
            </a:r>
          </a:p>
        </p:txBody>
      </p:sp>
      <p:sp>
        <p:nvSpPr>
          <p:cNvPr id="13" name="TextBox 12">
            <a:extLst>
              <a:ext uri="{FF2B5EF4-FFF2-40B4-BE49-F238E27FC236}">
                <a16:creationId xmlns:a16="http://schemas.microsoft.com/office/drawing/2014/main" id="{2F71A130-B67F-4A83-B502-32E6F5DA504D}"/>
              </a:ext>
            </a:extLst>
          </p:cNvPr>
          <p:cNvSpPr txBox="1"/>
          <p:nvPr/>
        </p:nvSpPr>
        <p:spPr>
          <a:xfrm>
            <a:off x="3743738" y="4660936"/>
            <a:ext cx="4724400" cy="830997"/>
          </a:xfrm>
          <a:prstGeom prst="rect">
            <a:avLst/>
          </a:prstGeom>
          <a:noFill/>
        </p:spPr>
        <p:txBody>
          <a:bodyPr wrap="square" rtlCol="0">
            <a:spAutoFit/>
          </a:bodyPr>
          <a:lstStyle/>
          <a:p>
            <a:pPr algn="ctr"/>
            <a:r>
              <a:rPr lang="en-US" sz="2400" b="1">
                <a:latin typeface="Montserrat" panose="020B0604020202020204" charset="0"/>
              </a:rPr>
              <a:t>Half Hour Hero = One half hour of pay per pay period</a:t>
            </a: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3505887" y="1890436"/>
            <a:ext cx="4538744" cy="1061609"/>
          </a:xfrm>
          <a:prstGeom prst="rect">
            <a:avLst/>
          </a:prstGeom>
        </p:spPr>
      </p:pic>
      <p:sp>
        <p:nvSpPr>
          <p:cNvPr id="9" name="TextBox 8">
            <a:extLst>
              <a:ext uri="{FF2B5EF4-FFF2-40B4-BE49-F238E27FC236}">
                <a16:creationId xmlns:a16="http://schemas.microsoft.com/office/drawing/2014/main" id="{923839CB-7E53-42C0-B673-2279F6BDE57F}"/>
              </a:ext>
            </a:extLst>
          </p:cNvPr>
          <p:cNvSpPr txBox="1"/>
          <p:nvPr/>
        </p:nvSpPr>
        <p:spPr>
          <a:xfrm>
            <a:off x="1137334" y="3697496"/>
            <a:ext cx="3477173" cy="369332"/>
          </a:xfrm>
          <a:prstGeom prst="rect">
            <a:avLst/>
          </a:prstGeom>
          <a:noFill/>
        </p:spPr>
        <p:txBody>
          <a:bodyPr wrap="square" lIns="91440" tIns="45720" rIns="91440" bIns="45720" rtlCol="0" anchor="t">
            <a:spAutoFit/>
          </a:bodyPr>
          <a:lstStyle/>
          <a:p>
            <a:r>
              <a:rPr lang="en-US">
                <a:latin typeface="Montserrat"/>
              </a:rPr>
              <a:t>1,200 Called to Shine points</a:t>
            </a:r>
          </a:p>
        </p:txBody>
      </p:sp>
      <p:sp>
        <p:nvSpPr>
          <p:cNvPr id="19" name="TextBox 18">
            <a:extLst>
              <a:ext uri="{FF2B5EF4-FFF2-40B4-BE49-F238E27FC236}">
                <a16:creationId xmlns:a16="http://schemas.microsoft.com/office/drawing/2014/main" id="{CC401306-4CB1-435A-A4A8-EE9B674EB606}"/>
              </a:ext>
            </a:extLst>
          </p:cNvPr>
          <p:cNvSpPr txBox="1"/>
          <p:nvPr/>
        </p:nvSpPr>
        <p:spPr>
          <a:xfrm>
            <a:off x="8042428" y="4057756"/>
            <a:ext cx="3588749" cy="369332"/>
          </a:xfrm>
          <a:prstGeom prst="rect">
            <a:avLst/>
          </a:prstGeom>
          <a:noFill/>
        </p:spPr>
        <p:txBody>
          <a:bodyPr wrap="square" lIns="91440" tIns="45720" rIns="91440" bIns="45720" rtlCol="0" anchor="t">
            <a:spAutoFit/>
          </a:bodyPr>
          <a:lstStyle/>
          <a:p>
            <a:r>
              <a:rPr lang="en-US">
                <a:latin typeface="Montserrat"/>
              </a:rPr>
              <a:t>1,000 Called to Shine points</a:t>
            </a:r>
          </a:p>
        </p:txBody>
      </p:sp>
      <p:sp>
        <p:nvSpPr>
          <p:cNvPr id="20" name="TextBox 19">
            <a:extLst>
              <a:ext uri="{FF2B5EF4-FFF2-40B4-BE49-F238E27FC236}">
                <a16:creationId xmlns:a16="http://schemas.microsoft.com/office/drawing/2014/main" id="{98762093-001C-4C25-B4F2-4E0FA679E787}"/>
              </a:ext>
            </a:extLst>
          </p:cNvPr>
          <p:cNvSpPr txBox="1"/>
          <p:nvPr/>
        </p:nvSpPr>
        <p:spPr>
          <a:xfrm>
            <a:off x="4360486" y="5584045"/>
            <a:ext cx="3460294" cy="369332"/>
          </a:xfrm>
          <a:prstGeom prst="rect">
            <a:avLst/>
          </a:prstGeom>
          <a:noFill/>
        </p:spPr>
        <p:txBody>
          <a:bodyPr wrap="square" lIns="91440" tIns="45720" rIns="91440" bIns="45720" rtlCol="0" anchor="t">
            <a:spAutoFit/>
          </a:bodyPr>
          <a:lstStyle/>
          <a:p>
            <a:r>
              <a:rPr lang="en-US">
                <a:latin typeface="Montserrat"/>
              </a:rPr>
              <a:t>600 Called to Shine points</a:t>
            </a:r>
          </a:p>
        </p:txBody>
      </p:sp>
    </p:spTree>
    <p:extLst>
      <p:ext uri="{BB962C8B-B14F-4D97-AF65-F5344CB8AC3E}">
        <p14:creationId xmlns:p14="http://schemas.microsoft.com/office/powerpoint/2010/main" val="2621841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1697196"/>
          </a:xfrm>
          <a:prstGeom prst="rect">
            <a:avLst/>
          </a:prstGeom>
        </p:spPr>
        <p:txBody>
          <a:bodyPr lIns="0" tIns="0" rIns="0" bIns="0" rtlCol="0" anchor="t">
            <a:spAutoFit/>
          </a:bodyPr>
          <a:lstStyle/>
          <a:p>
            <a:pPr algn="ctr"/>
            <a:r>
              <a:rPr lang="en-US" sz="5300">
                <a:solidFill>
                  <a:schemeClr val="bg1"/>
                </a:solidFill>
                <a:latin typeface="Montserrat"/>
                <a:ea typeface="+mn-lt"/>
                <a:cs typeface="+mn-lt"/>
              </a:rPr>
              <a:t>INCENTIVES</a:t>
            </a:r>
          </a:p>
          <a:p>
            <a:pPr algn="ctr">
              <a:lnSpc>
                <a:spcPts val="7280"/>
              </a:lnSpc>
            </a:pPr>
            <a:endParaRPr lang="en-US" sz="5300">
              <a:solidFill>
                <a:schemeClr val="bg1"/>
              </a:solidFill>
              <a:latin typeface="Montserrat Classic Bold"/>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1102209" y="1994828"/>
            <a:ext cx="10016361" cy="1384995"/>
          </a:xfrm>
          <a:prstGeom prst="rect">
            <a:avLst/>
          </a:prstGeom>
          <a:noFill/>
        </p:spPr>
        <p:txBody>
          <a:bodyPr wrap="square" lIns="91440" tIns="45720" rIns="91440" bIns="45720" rtlCol="0" anchor="t">
            <a:spAutoFit/>
          </a:bodyPr>
          <a:lstStyle/>
          <a:p>
            <a:pPr algn="ctr"/>
            <a:r>
              <a:rPr lang="en-US" sz="2800">
                <a:latin typeface="Montserrat"/>
              </a:rPr>
              <a:t>Donors who make a first-time recurring gift before midnight 8/28/24 will receive 500 Called to Shine Points</a:t>
            </a:r>
          </a:p>
        </p:txBody>
      </p:sp>
      <p:sp>
        <p:nvSpPr>
          <p:cNvPr id="7" name="TextBox 6">
            <a:extLst>
              <a:ext uri="{FF2B5EF4-FFF2-40B4-BE49-F238E27FC236}">
                <a16:creationId xmlns:a16="http://schemas.microsoft.com/office/drawing/2014/main" id="{F6FF662B-00F6-4246-BD31-295F726902A1}"/>
              </a:ext>
            </a:extLst>
          </p:cNvPr>
          <p:cNvSpPr txBox="1"/>
          <p:nvPr/>
        </p:nvSpPr>
        <p:spPr>
          <a:xfrm flipH="1">
            <a:off x="1767734" y="5291667"/>
            <a:ext cx="8663590" cy="584775"/>
          </a:xfrm>
          <a:prstGeom prst="rect">
            <a:avLst/>
          </a:prstGeom>
          <a:noFill/>
        </p:spPr>
        <p:txBody>
          <a:bodyPr wrap="square" lIns="91440" tIns="45720" rIns="91440" bIns="45720" rtlCol="0" anchor="t">
            <a:spAutoFit/>
          </a:bodyPr>
          <a:lstStyle/>
          <a:p>
            <a:pPr algn="ctr"/>
            <a:r>
              <a:rPr lang="en-US" sz="3200" b="1" u="sng">
                <a:latin typeface="Montserrat"/>
              </a:rPr>
              <a:t>All</a:t>
            </a:r>
            <a:r>
              <a:rPr lang="en-US" sz="3200" b="1">
                <a:latin typeface="Montserrat"/>
              </a:rPr>
              <a:t> </a:t>
            </a:r>
            <a:r>
              <a:rPr lang="en-US" sz="3200">
                <a:latin typeface="Montserrat"/>
              </a:rPr>
              <a:t>donors will receive 75 Be Well points. </a:t>
            </a:r>
            <a:endParaRPr lang="en-US" sz="3200">
              <a:latin typeface="Montserrat"/>
              <a:cs typeface="Calibri"/>
            </a:endParaRPr>
          </a:p>
        </p:txBody>
      </p:sp>
      <p:pic>
        <p:nvPicPr>
          <p:cNvPr id="8" name="Picture 7">
            <a:extLst>
              <a:ext uri="{FF2B5EF4-FFF2-40B4-BE49-F238E27FC236}">
                <a16:creationId xmlns:a16="http://schemas.microsoft.com/office/drawing/2014/main" id="{ADB0B26D-C3BB-4875-8F2B-94474649F85A}"/>
              </a:ext>
            </a:extLst>
          </p:cNvPr>
          <p:cNvPicPr>
            <a:picLocks noChangeAspect="1"/>
          </p:cNvPicPr>
          <p:nvPr/>
        </p:nvPicPr>
        <p:blipFill>
          <a:blip r:embed="rId4"/>
          <a:stretch>
            <a:fillRect/>
          </a:stretch>
        </p:blipFill>
        <p:spPr>
          <a:xfrm>
            <a:off x="4167278" y="5964683"/>
            <a:ext cx="3886200" cy="762000"/>
          </a:xfrm>
          <a:prstGeom prst="rect">
            <a:avLst/>
          </a:prstGeom>
        </p:spPr>
      </p:pic>
      <p:sp>
        <p:nvSpPr>
          <p:cNvPr id="3" name="TextBox 2">
            <a:extLst>
              <a:ext uri="{FF2B5EF4-FFF2-40B4-BE49-F238E27FC236}">
                <a16:creationId xmlns:a16="http://schemas.microsoft.com/office/drawing/2014/main" id="{612B8B88-5E37-64D2-DF1F-A072A2833C71}"/>
              </a:ext>
            </a:extLst>
          </p:cNvPr>
          <p:cNvSpPr txBox="1"/>
          <p:nvPr/>
        </p:nvSpPr>
        <p:spPr>
          <a:xfrm>
            <a:off x="1399680" y="3782479"/>
            <a:ext cx="9398134" cy="954107"/>
          </a:xfrm>
          <a:prstGeom prst="rect">
            <a:avLst/>
          </a:prstGeom>
          <a:noFill/>
        </p:spPr>
        <p:txBody>
          <a:bodyPr wrap="square" lIns="91440" tIns="45720" rIns="91440" bIns="45720" rtlCol="0" anchor="t">
            <a:spAutoFit/>
          </a:bodyPr>
          <a:lstStyle/>
          <a:p>
            <a:pPr algn="ctr"/>
            <a:r>
              <a:rPr lang="en-US" sz="2800">
                <a:latin typeface="Montserrat"/>
              </a:rPr>
              <a:t>All other recurring gifts will receive 100 Called to Shine Points</a:t>
            </a:r>
          </a:p>
        </p:txBody>
      </p:sp>
    </p:spTree>
    <p:extLst>
      <p:ext uri="{BB962C8B-B14F-4D97-AF65-F5344CB8AC3E}">
        <p14:creationId xmlns:p14="http://schemas.microsoft.com/office/powerpoint/2010/main" val="210376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B797-0799-F649-A3CE-9D4311419E82}"/>
              </a:ext>
            </a:extLst>
          </p:cNvPr>
          <p:cNvPicPr>
            <a:picLocks noChangeAspect="1"/>
          </p:cNvPicPr>
          <p:nvPr/>
        </p:nvPicPr>
        <p:blipFill>
          <a:blip r:embed="rId3"/>
          <a:stretch>
            <a:fillRect/>
          </a:stretch>
        </p:blipFill>
        <p:spPr>
          <a:xfrm>
            <a:off x="0" y="-71885"/>
            <a:ext cx="12192000" cy="2344383"/>
          </a:xfrm>
          <a:prstGeom prst="rect">
            <a:avLst/>
          </a:prstGeom>
          <a:ln>
            <a:noFill/>
          </a:ln>
        </p:spPr>
      </p:pic>
      <p:sp>
        <p:nvSpPr>
          <p:cNvPr id="3" name="TextBox 3"/>
          <p:cNvSpPr txBox="1"/>
          <p:nvPr/>
        </p:nvSpPr>
        <p:spPr>
          <a:xfrm>
            <a:off x="827466" y="314186"/>
            <a:ext cx="10537067" cy="1872307"/>
          </a:xfrm>
          <a:prstGeom prst="rect">
            <a:avLst/>
          </a:prstGeom>
        </p:spPr>
        <p:txBody>
          <a:bodyPr wrap="square" lIns="0" tIns="0" rIns="0" bIns="0" rtlCol="0" anchor="t">
            <a:spAutoFit/>
          </a:bodyPr>
          <a:lstStyle/>
          <a:p>
            <a:pPr algn="ctr">
              <a:lnSpc>
                <a:spcPts val="7280"/>
              </a:lnSpc>
            </a:pPr>
            <a:r>
              <a:rPr lang="en-US" sz="6400" dirty="0">
                <a:solidFill>
                  <a:schemeClr val="bg1"/>
                </a:solidFill>
                <a:latin typeface="Montserrat"/>
              </a:rPr>
              <a:t>KEY CONTACT INFORMATION</a:t>
            </a:r>
          </a:p>
        </p:txBody>
      </p:sp>
      <p:sp>
        <p:nvSpPr>
          <p:cNvPr id="6" name="Rectangle 5">
            <a:extLst>
              <a:ext uri="{FF2B5EF4-FFF2-40B4-BE49-F238E27FC236}">
                <a16:creationId xmlns:a16="http://schemas.microsoft.com/office/drawing/2014/main" id="{54C01B16-767B-4154-8D0E-C25BBB044735}"/>
              </a:ext>
            </a:extLst>
          </p:cNvPr>
          <p:cNvSpPr/>
          <p:nvPr/>
        </p:nvSpPr>
        <p:spPr>
          <a:xfrm>
            <a:off x="256778" y="2272498"/>
            <a:ext cx="11678442" cy="4401205"/>
          </a:xfrm>
          <a:prstGeom prst="rect">
            <a:avLst/>
          </a:prstGeom>
        </p:spPr>
        <p:txBody>
          <a:bodyPr wrap="square" lIns="91440" tIns="45720" rIns="91440" bIns="45720" anchor="t">
            <a:spAutoFit/>
          </a:bodyPr>
          <a:lstStyle/>
          <a:p>
            <a:r>
              <a:rPr lang="en-US" sz="2800" b="1" dirty="0">
                <a:latin typeface="Montserrat"/>
              </a:rPr>
              <a:t>Margo Lattanzio: </a:t>
            </a:r>
            <a:r>
              <a:rPr lang="en-US" sz="2800" dirty="0">
                <a:latin typeface="Montserrat"/>
              </a:rPr>
              <a:t>BSMH Foundation Event Coordinator</a:t>
            </a:r>
          </a:p>
          <a:p>
            <a:pPr marL="1371600" lvl="2" indent="-457200">
              <a:buFont typeface="Arial" panose="020B0604020202020204" pitchFamily="34" charset="0"/>
              <a:buChar char="•"/>
            </a:pPr>
            <a:r>
              <a:rPr lang="en-US" sz="2800" u="sng" dirty="0">
                <a:latin typeface="Montserrat"/>
                <a:hlinkClick r:id="rId4"/>
              </a:rPr>
              <a:t>mlattanzio@mercy.com</a:t>
            </a:r>
            <a:endParaRPr lang="en-US" sz="2800" u="sng" dirty="0">
              <a:latin typeface="Montserrat"/>
              <a:ea typeface="+mn-lt"/>
              <a:cs typeface="+mn-lt"/>
              <a:hlinkClick r:id="rId4"/>
            </a:endParaRPr>
          </a:p>
          <a:p>
            <a:pPr marL="1371600" lvl="2" indent="-457200">
              <a:buFont typeface="Arial" panose="020B0604020202020204" pitchFamily="34" charset="0"/>
              <a:buChar char="•"/>
            </a:pPr>
            <a:r>
              <a:rPr lang="en-US" sz="2800" dirty="0">
                <a:latin typeface="Montserrat"/>
                <a:ea typeface="+mn-lt"/>
                <a:cs typeface="+mn-lt"/>
              </a:rPr>
              <a:t>(724) 961 6375</a:t>
            </a:r>
          </a:p>
          <a:p>
            <a:pPr lvl="2"/>
            <a:endParaRPr lang="en-US" sz="1400" dirty="0">
              <a:latin typeface="Calibri"/>
              <a:ea typeface="+mn-lt"/>
              <a:cs typeface="+mn-lt"/>
            </a:endParaRPr>
          </a:p>
          <a:p>
            <a:r>
              <a:rPr lang="en-US" sz="2800" b="1" dirty="0">
                <a:latin typeface="Montserrat"/>
              </a:rPr>
              <a:t>Clare Gordon: </a:t>
            </a:r>
            <a:r>
              <a:rPr lang="en-US" sz="2800" dirty="0">
                <a:latin typeface="Montserrat"/>
              </a:rPr>
              <a:t>Senior Employee Giving Specialist </a:t>
            </a:r>
            <a:endParaRPr lang="en-US" sz="2800" dirty="0">
              <a:latin typeface="Montserrat" panose="020B0604020202020204" charset="0"/>
            </a:endParaRPr>
          </a:p>
          <a:p>
            <a:pPr marL="1371600" lvl="2" indent="-457200">
              <a:buFont typeface="Arial" panose="020B0604020202020204" pitchFamily="34" charset="0"/>
              <a:buChar char="•"/>
            </a:pPr>
            <a:r>
              <a:rPr lang="en-US" sz="2800" dirty="0">
                <a:latin typeface="Montserrat"/>
                <a:hlinkClick r:id="rId5">
                  <a:extLst>
                    <a:ext uri="{A12FA001-AC4F-418D-AE19-62706E023703}">
                      <ahyp:hlinkClr xmlns:ahyp="http://schemas.microsoft.com/office/drawing/2018/hyperlinkcolor" val="tx"/>
                    </a:ext>
                  </a:extLst>
                </a:hlinkClick>
              </a:rPr>
              <a:t>csgordon@mercy.com</a:t>
            </a:r>
            <a:endParaRPr lang="en-US" sz="2800" dirty="0">
              <a:latin typeface="Montserrat"/>
            </a:endParaRPr>
          </a:p>
          <a:p>
            <a:pPr marL="1371600" lvl="2" indent="-457200">
              <a:buFont typeface="Arial" panose="020B0604020202020204" pitchFamily="34" charset="0"/>
              <a:buChar char="•"/>
            </a:pPr>
            <a:r>
              <a:rPr lang="en-US" sz="2800" dirty="0">
                <a:latin typeface="Montserrat"/>
              </a:rPr>
              <a:t>(513) 638-6811</a:t>
            </a:r>
          </a:p>
          <a:p>
            <a:endParaRPr lang="en-US" sz="1400" dirty="0">
              <a:latin typeface="Montserrat" panose="020B0604020202020204" charset="0"/>
            </a:endParaRPr>
          </a:p>
          <a:p>
            <a:r>
              <a:rPr lang="en-US" sz="2800" b="1" dirty="0">
                <a:latin typeface="Montserrat"/>
              </a:rPr>
              <a:t>Elisheba Hawkins: </a:t>
            </a:r>
            <a:r>
              <a:rPr lang="en-US" sz="2800" dirty="0">
                <a:latin typeface="Montserrat"/>
              </a:rPr>
              <a:t>Employee Giving Specialist</a:t>
            </a:r>
          </a:p>
          <a:p>
            <a:pPr marL="1371600" lvl="2" indent="-457200">
              <a:buFont typeface="Arial"/>
              <a:buChar char="•"/>
            </a:pPr>
            <a:r>
              <a:rPr lang="en-US" sz="2800" dirty="0">
                <a:latin typeface="Montserrat"/>
                <a:hlinkClick r:id="rId6"/>
              </a:rPr>
              <a:t>ehawkins@mercy.com</a:t>
            </a:r>
            <a:endParaRPr lang="en-US" sz="2800" dirty="0">
              <a:latin typeface="Montserrat" panose="020B0604020202020204" charset="0"/>
            </a:endParaRPr>
          </a:p>
          <a:p>
            <a:pPr marL="1371600" lvl="2" indent="-457200">
              <a:buFont typeface="Arial"/>
              <a:buChar char="•"/>
            </a:pPr>
            <a:r>
              <a:rPr lang="en-US" sz="2800" dirty="0">
                <a:latin typeface="Montserrat"/>
              </a:rPr>
              <a:t>(513) 410-6272</a:t>
            </a:r>
            <a:endParaRPr lang="en-US" sz="2800" dirty="0">
              <a:latin typeface="Montserrat" panose="020B0604020202020204" charset="0"/>
            </a:endParaRPr>
          </a:p>
        </p:txBody>
      </p:sp>
    </p:spTree>
    <p:extLst>
      <p:ext uri="{BB962C8B-B14F-4D97-AF65-F5344CB8AC3E}">
        <p14:creationId xmlns:p14="http://schemas.microsoft.com/office/powerpoint/2010/main" val="71356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9134466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5d5ef18637a83baeaa6287502e33d831">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7bd0f6d9060ac52a226b737a806da44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Props1.xml><?xml version="1.0" encoding="utf-8"?>
<ds:datastoreItem xmlns:ds="http://schemas.openxmlformats.org/officeDocument/2006/customXml" ds:itemID="{0BFF9353-0E9C-4E62-A46C-D0E55553DE7E}">
  <ds:schemaRefs>
    <ds:schemaRef ds:uri="7e03b64a-db36-4cc5-b7ed-9d51c319646a"/>
    <ds:schemaRef ds:uri="de38d1a3-b157-4f76-8c21-6ec7096999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3.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TotalTime>
  <Words>1258</Words>
  <Application>Microsoft Office PowerPoint</Application>
  <PresentationFormat>Widescreen</PresentationFormat>
  <Paragraphs>127</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Montserrat</vt:lpstr>
      <vt:lpstr>Montserrat Classic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Gordon, Clare S</cp:lastModifiedBy>
  <cp:revision>64</cp:revision>
  <dcterms:created xsi:type="dcterms:W3CDTF">2022-06-02T16:34:07Z</dcterms:created>
  <dcterms:modified xsi:type="dcterms:W3CDTF">2024-04-24T19:55:22Z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