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58" r:id="rId7"/>
    <p:sldId id="266" r:id="rId8"/>
    <p:sldId id="275" r:id="rId9"/>
    <p:sldId id="272" r:id="rId10"/>
    <p:sldId id="265" r:id="rId11"/>
    <p:sldId id="277"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922" autoAdjust="0"/>
  </p:normalViewPr>
  <p:slideViewPr>
    <p:cSldViewPr snapToGrid="0">
      <p:cViewPr varScale="1">
        <p:scale>
          <a:sx n="56" d="100"/>
          <a:sy n="56" d="100"/>
        </p:scale>
        <p:origin x="168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a:p>
          <a:p>
            <a:r>
              <a:rPr lang="en-US" sz="1200" kern="1200" dirty="0">
                <a:solidFill>
                  <a:schemeClr val="tx1"/>
                </a:solidFill>
                <a:effectLst/>
                <a:latin typeface="+mn-lt"/>
                <a:ea typeface="+mn-ea"/>
                <a:cs typeface="+mn-cs"/>
              </a:rPr>
              <a:t>This year’s campaign kicks off on </a:t>
            </a:r>
            <a:r>
              <a:rPr lang="en-US" dirty="0"/>
              <a:t>August 28th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Pam Pope’s husband was diagnosed with a terminal illness, she saw the Bon Secours Mission brought to life through the medical team that cared for him. </a:t>
            </a:r>
          </a:p>
          <a:p>
            <a:r>
              <a:rPr lang="en-US" dirty="0"/>
              <a:t> </a:t>
            </a:r>
            <a:endParaRPr lang="en-US" dirty="0">
              <a:cs typeface="Calibri"/>
            </a:endParaRPr>
          </a:p>
          <a:p>
            <a:r>
              <a:rPr lang="en-US" dirty="0"/>
              <a:t>Now, as an administrative assistant in the Hampton Roads Physician Office, Pam donates to the Bon Secours Hampton Roads Foundation so that others will have that same kind of care.    </a:t>
            </a:r>
          </a:p>
          <a:p>
            <a:r>
              <a:rPr lang="en-US" dirty="0"/>
              <a:t> </a:t>
            </a:r>
            <a:endParaRPr lang="en-US" dirty="0">
              <a:cs typeface="Calibri"/>
            </a:endParaRPr>
          </a:p>
          <a:p>
            <a:r>
              <a:rPr lang="en-US" dirty="0"/>
              <a:t>“I know what my children went through,” says Pam. “I think about someone who doesn’t have health care to keep their family member with them, and I want to help.”</a:t>
            </a:r>
          </a:p>
          <a:p>
            <a:r>
              <a:rPr lang="en-US" dirty="0"/>
              <a:t> </a:t>
            </a:r>
            <a:endParaRPr lang="en-US" dirty="0">
              <a:cs typeface="Calibri"/>
            </a:endParaRPr>
          </a:p>
          <a:p>
            <a:r>
              <a:rPr lang="en-US" dirty="0"/>
              <a:t>“I believe in the mission and giving lets me be an active part of that mission, touching so many lives every day.” </a:t>
            </a:r>
          </a:p>
          <a:p>
            <a:r>
              <a:rPr lang="en-US" dirty="0"/>
              <a:t> </a:t>
            </a:r>
            <a:endParaRPr lang="en-US" dirty="0">
              <a:cs typeface="Calibri"/>
            </a:endParaRPr>
          </a:p>
          <a:p>
            <a:r>
              <a:rPr lang="en-US" dirty="0"/>
              <a:t>The Foundation’s Care-A-Van Program, which brings health care to underserved communities, is one of Pam’s favorite ways the Foundation takes the Bon Secours mission to the community. “It’s the most awesome outreach we could have,” she says.</a:t>
            </a: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endParaRPr lang="en-US" dirty="0">
              <a:latin typeface="Montserrat"/>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a:ea typeface="+mn-ea"/>
              <a:cs typeface="+mn-cs"/>
            </a:endParaRPr>
          </a:p>
          <a:p>
            <a:pPr lvl="0" rtl="0"/>
            <a:endParaRPr lang="en-US" sz="1200" b="1"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28th during THE BIG GIVE, donors can be eligible for a free shirt.</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ea typeface="+mn-ea"/>
              <a:cs typeface="+mn-cs"/>
            </a:endParaRPr>
          </a:p>
          <a:p>
            <a:endParaRPr lang="en-US"/>
          </a:p>
          <a:p>
            <a:r>
              <a:rPr lang="en-US" dirty="0"/>
              <a:t>Donors </a:t>
            </a:r>
            <a:r>
              <a:rPr lang="en-US" b="0" kern="1200" dirty="0">
                <a:effectLst/>
              </a:rPr>
              <a:t>who </a:t>
            </a:r>
            <a:r>
              <a:rPr lang="en-US" dirty="0"/>
              <a:t>make a first-time </a:t>
            </a:r>
            <a:r>
              <a:rPr lang="en-US" b="0" kern="1200" dirty="0">
                <a:effectLst/>
              </a:rPr>
              <a:t>recurring </a:t>
            </a:r>
            <a:r>
              <a:rPr lang="en-US" dirty="0"/>
              <a:t>gift before midnight 8/28/24 </a:t>
            </a:r>
            <a:r>
              <a:rPr lang="en-US" b="0" kern="1200" dirty="0">
                <a:effectLst/>
              </a:rPr>
              <a:t>will </a:t>
            </a:r>
            <a:r>
              <a:rPr lang="en-US" dirty="0"/>
              <a:t>receive 500 </a:t>
            </a:r>
            <a:r>
              <a:rPr lang="en-US" b="0" kern="1200" dirty="0">
                <a:effectLst/>
              </a:rPr>
              <a:t>Called to Shine</a:t>
            </a:r>
            <a:r>
              <a:rPr lang="en-US" dirty="0"/>
              <a:t> Points</a:t>
            </a:r>
            <a:endParaRPr lang="en-US" b="1" dirty="0">
              <a:cs typeface="Calibri" panose="020F0502020204030204"/>
            </a:endParaRPr>
          </a:p>
          <a:p>
            <a:endParaRPr lang="en-US"/>
          </a:p>
          <a:p>
            <a:r>
              <a:rPr lang="en-US" dirty="0"/>
              <a:t>All other recurring gifts will receive 100 Called to Shine Points</a:t>
            </a:r>
            <a:endParaRPr lang="en-US" dirty="0">
              <a:cs typeface="Calibri"/>
            </a:endParaRPr>
          </a:p>
          <a:p>
            <a:pPr lvl="0"/>
            <a:endParaRPr lang="en-US" sz="1200" b="0" kern="1200">
              <a:solidFill>
                <a:schemeClr val="tx1"/>
              </a:solidFill>
              <a:effectLst/>
              <a:latin typeface="+mn-lt"/>
              <a:cs typeface="Calibri"/>
            </a:endParaRPr>
          </a:p>
          <a:p>
            <a:r>
              <a:rPr lang="en-US" sz="1200" b="0" kern="1200" dirty="0">
                <a:solidFill>
                  <a:schemeClr val="tx1"/>
                </a:solidFill>
                <a:effectLst/>
                <a:latin typeface="+mn-lt"/>
                <a:ea typeface="+mn-ea"/>
                <a:cs typeface="+mn-cs"/>
              </a:rPr>
              <a:t>ALL DONORS will receive 75 be well points</a:t>
            </a:r>
            <a:r>
              <a:rPr lang="en-US" dirty="0"/>
              <a:t> </a:t>
            </a:r>
            <a:endParaRPr lang="en-US" sz="1200" b="0" kern="1200" dirty="0">
              <a:solidFill>
                <a:schemeClr val="tx1"/>
              </a:solidFill>
              <a:effectLst/>
              <a:latin typeface="+mn-lt"/>
              <a:ea typeface="Calibri"/>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ehawkins@mercy.com" TargetMode="External"/><Relationship Id="rId5" Type="http://schemas.openxmlformats.org/officeDocument/2006/relationships/hyperlink" Target="mailto:csgordon@mercy.com" TargetMode="External"/><Relationship Id="rId4" Type="http://schemas.openxmlformats.org/officeDocument/2006/relationships/hyperlink" Target="mailto:cristin_drummond@bshsi.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1024832" y="4718529"/>
            <a:ext cx="2482006" cy="923330"/>
          </a:xfrm>
          <a:prstGeom prst="rect">
            <a:avLst/>
          </a:prstGeom>
          <a:noFill/>
        </p:spPr>
        <p:txBody>
          <a:bodyPr wrap="square" lIns="91440" tIns="45720" rIns="91440" bIns="45720" rtlCol="0" anchor="t">
            <a:spAutoFit/>
          </a:bodyPr>
          <a:lstStyle/>
          <a:p>
            <a:pPr algn="ctr"/>
            <a:r>
              <a:rPr lang="en-US" b="1">
                <a:solidFill>
                  <a:srgbClr val="FFFFFF"/>
                </a:solidFill>
                <a:latin typeface="Montserrat"/>
              </a:rPr>
              <a:t>Bon Secours Hampton Roads Foundation</a:t>
            </a:r>
            <a:endParaRPr lang="en-US"/>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3623056" y="417053"/>
            <a:ext cx="5367474" cy="882678"/>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PAM</a:t>
            </a:r>
          </a:p>
        </p:txBody>
      </p:sp>
      <p:sp>
        <p:nvSpPr>
          <p:cNvPr id="4" name="TextBox 3">
            <a:extLst>
              <a:ext uri="{FF2B5EF4-FFF2-40B4-BE49-F238E27FC236}">
                <a16:creationId xmlns:a16="http://schemas.microsoft.com/office/drawing/2014/main" id="{2B79E897-1F8E-3526-4CCE-92CF885C1B52}"/>
              </a:ext>
            </a:extLst>
          </p:cNvPr>
          <p:cNvSpPr txBox="1"/>
          <p:nvPr/>
        </p:nvSpPr>
        <p:spPr>
          <a:xfrm>
            <a:off x="6310893" y="2514312"/>
            <a:ext cx="552914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Montserrat"/>
                <a:cs typeface="Calibri"/>
              </a:rPr>
              <a:t>When Pam’s husband was diagnosed with a terminal illness, she saw the Bon Secours mission brought to life through the medical team that cared for him.</a:t>
            </a:r>
            <a:endParaRPr lang="en-US" sz="2800" dirty="0">
              <a:cs typeface="Calibri" panose="020F0502020204030204"/>
            </a:endParaRPr>
          </a:p>
        </p:txBody>
      </p:sp>
      <p:pic>
        <p:nvPicPr>
          <p:cNvPr id="6" name="Picture 5" descr="A person smiling at camera&#10;&#10;Description automatically generated">
            <a:extLst>
              <a:ext uri="{FF2B5EF4-FFF2-40B4-BE49-F238E27FC236}">
                <a16:creationId xmlns:a16="http://schemas.microsoft.com/office/drawing/2014/main" id="{8B900565-2436-0190-03FB-33C54AD59121}"/>
              </a:ext>
            </a:extLst>
          </p:cNvPr>
          <p:cNvPicPr>
            <a:picLocks noChangeAspect="1"/>
          </p:cNvPicPr>
          <p:nvPr/>
        </p:nvPicPr>
        <p:blipFill rotWithShape="1">
          <a:blip r:embed="rId4"/>
          <a:srcRect l="7510" t="97" r="17505" b="28"/>
          <a:stretch/>
        </p:blipFill>
        <p:spPr>
          <a:xfrm>
            <a:off x="0" y="1716950"/>
            <a:ext cx="5782424" cy="51446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Watch for emails for more details.</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8/28/24</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lIns="91440" tIns="45720" rIns="91440" bIns="45720" rtlCol="0" anchor="t">
            <a:spAutoFit/>
          </a:bodyPr>
          <a:lstStyle/>
          <a:p>
            <a:pPr algn="ctr"/>
            <a:r>
              <a:rPr lang="en-US" sz="2400" b="1" dirty="0">
                <a:latin typeface="Montserrat"/>
              </a:rPr>
              <a:t>Lead for Good =  $1,001 </a:t>
            </a:r>
            <a:endParaRPr lang="en-US"/>
          </a:p>
          <a:p>
            <a:pPr algn="ctr"/>
            <a:r>
              <a:rPr lang="en-US" sz="2400" b="1" dirty="0">
                <a:latin typeface="Montserrat"/>
              </a:rPr>
              <a:t>one-time gift or $38.50 per pay period</a:t>
            </a:r>
            <a:endParaRPr lang="en-US"/>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7849245" y="3993362"/>
            <a:ext cx="4114636" cy="369332"/>
          </a:xfrm>
          <a:prstGeom prst="rect">
            <a:avLst/>
          </a:prstGeom>
          <a:noFill/>
        </p:spPr>
        <p:txBody>
          <a:bodyPr wrap="square" lIns="91440" tIns="45720" rIns="91440" bIns="45720" rtlCol="0" anchor="t">
            <a:spAutoFit/>
          </a:bodyPr>
          <a:lstStyle/>
          <a:p>
            <a:r>
              <a:rPr lang="en-US" dirty="0">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3310040" cy="369332"/>
          </a:xfrm>
          <a:prstGeom prst="rect">
            <a:avLst/>
          </a:prstGeom>
          <a:noFill/>
        </p:spPr>
        <p:txBody>
          <a:bodyPr wrap="square" lIns="91440" tIns="45720" rIns="91440" bIns="45720" rtlCol="0" anchor="t">
            <a:spAutoFit/>
          </a:bodyPr>
          <a:lstStyle/>
          <a:p>
            <a:r>
              <a:rPr lang="en-US" dirty="0">
                <a:latin typeface="Montserrat"/>
              </a:rPr>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dirty="0">
                <a:latin typeface="Montserrat"/>
              </a:rPr>
              <a:t>Donors who make a first-time recurring gift before midnight 8/28/24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73447307-275C-3881-55D1-AAE4CC9A8906}"/>
              </a:ext>
            </a:extLst>
          </p:cNvPr>
          <p:cNvSpPr/>
          <p:nvPr/>
        </p:nvSpPr>
        <p:spPr>
          <a:xfrm>
            <a:off x="158855" y="2417403"/>
            <a:ext cx="11678442" cy="477053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Cristin Drummond: </a:t>
            </a:r>
            <a:r>
              <a:rPr lang="en-US" sz="2800" dirty="0">
                <a:latin typeface="Montserrat"/>
              </a:rPr>
              <a:t>BSMH Foundation Event Coordinator</a:t>
            </a:r>
          </a:p>
          <a:p>
            <a:pPr marL="1371600" lvl="2" indent="-457200">
              <a:buFont typeface="Arial" panose="020B0604020202020204" pitchFamily="34" charset="0"/>
              <a:buChar char="•"/>
            </a:pPr>
            <a:r>
              <a:rPr lang="en-US" sz="2800" dirty="0">
                <a:latin typeface="Montserrat"/>
                <a:ea typeface="+mn-lt"/>
                <a:cs typeface="+mn-lt"/>
                <a:hlinkClick r:id="rId4"/>
              </a:rPr>
              <a:t>cristin_drummond@bshi.org</a:t>
            </a:r>
            <a:endParaRPr lang="en-US" sz="2800" dirty="0">
              <a:latin typeface="Montserrat"/>
              <a:ea typeface="+mn-lt"/>
              <a:cs typeface="+mn-lt"/>
            </a:endParaRPr>
          </a:p>
          <a:p>
            <a:pPr marL="1371600" lvl="2" indent="-457200">
              <a:buFont typeface="Arial" panose="020B0604020202020204" pitchFamily="34" charset="0"/>
              <a:buChar char="•"/>
            </a:pPr>
            <a:r>
              <a:rPr lang="en-US" sz="2800" dirty="0">
                <a:latin typeface="Montserrat"/>
                <a:cs typeface="Calibri"/>
              </a:rPr>
              <a:t>(804) 370-7606</a:t>
            </a:r>
          </a:p>
          <a:p>
            <a:pPr lvl="2"/>
            <a:endParaRPr lang="en-US" sz="1200" dirty="0">
              <a:latin typeface="Montserrat"/>
              <a:cs typeface="Calibri"/>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5">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638-6811</a:t>
            </a:r>
          </a:p>
          <a:p>
            <a:endParaRPr lang="en-US" sz="1200" dirty="0">
              <a:latin typeface="Montserrat"/>
            </a:endParaRPr>
          </a:p>
          <a:p>
            <a:r>
              <a:rPr lang="en-US" sz="2800" b="1" dirty="0">
                <a:latin typeface="Montserrat"/>
              </a:rPr>
              <a:t>Elisheba Hawkins:</a:t>
            </a:r>
            <a:r>
              <a:rPr lang="en-US" sz="2800" dirty="0">
                <a:latin typeface="Montserrat"/>
              </a:rPr>
              <a:t> Employee Giving Specialist</a:t>
            </a:r>
          </a:p>
          <a:p>
            <a:pPr marL="1371600" lvl="2" indent="-457200">
              <a:buFont typeface="Arial"/>
              <a:buChar char="•"/>
            </a:pPr>
            <a:r>
              <a:rPr lang="en-US" sz="2800" dirty="0">
                <a:latin typeface="Montserrat"/>
                <a:hlinkClick r:id="rId6"/>
              </a:rPr>
              <a:t>ehawkins@mercy.com</a:t>
            </a:r>
            <a:endParaRPr lang="en-US" sz="2800" dirty="0">
              <a:latin typeface="Montserrat"/>
            </a:endParaRPr>
          </a:p>
          <a:p>
            <a:pPr marL="1371600" lvl="2" indent="-457200">
              <a:buFont typeface="Arial"/>
              <a:buChar char="•"/>
            </a:pPr>
            <a:r>
              <a:rPr lang="en-US" sz="2800" dirty="0">
                <a:latin typeface="Montserrat"/>
              </a:rPr>
              <a:t>(513) 410-6272</a:t>
            </a:r>
          </a:p>
          <a:p>
            <a:endParaRPr lang="en-US" sz="2800" dirty="0">
              <a:latin typeface="Montserrat"/>
            </a:endParaRPr>
          </a:p>
        </p:txBody>
      </p:sp>
    </p:spTree>
    <p:extLst>
      <p:ext uri="{BB962C8B-B14F-4D97-AF65-F5344CB8AC3E}">
        <p14:creationId xmlns:p14="http://schemas.microsoft.com/office/powerpoint/2010/main" val="302877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6662007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47B3C1-7267-4470-B26F-2380917315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1200</Words>
  <Application>Microsoft Office PowerPoint</Application>
  <PresentationFormat>Widescreen</PresentationFormat>
  <Paragraphs>127</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Montserrat</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98</cp:revision>
  <dcterms:created xsi:type="dcterms:W3CDTF">2022-06-02T16:34:07Z</dcterms:created>
  <dcterms:modified xsi:type="dcterms:W3CDTF">2024-07-30T16:26:18Z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