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14"/>
  </p:notesMasterIdLst>
  <p:sldIdLst>
    <p:sldId id="257" r:id="rId5"/>
    <p:sldId id="267" r:id="rId6"/>
    <p:sldId id="276" r:id="rId7"/>
    <p:sldId id="266" r:id="rId8"/>
    <p:sldId id="275" r:id="rId9"/>
    <p:sldId id="272" r:id="rId10"/>
    <p:sldId id="265" r:id="rId11"/>
    <p:sldId id="278"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64FAA3-DE39-2C35-3FFF-BEC733A5C3EE}" v="14" dt="2024-04-15T14:04:57.7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867" autoAdjust="0"/>
  </p:normalViewPr>
  <p:slideViewPr>
    <p:cSldViewPr snapToGrid="0">
      <p:cViewPr varScale="1">
        <p:scale>
          <a:sx n="54" d="100"/>
          <a:sy n="54" d="100"/>
        </p:scale>
        <p:origin x="178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dirty="0"/>
          </a:p>
          <a:p>
            <a:endParaRPr lang="en-US" dirty="0"/>
          </a:p>
          <a:p>
            <a:r>
              <a:rPr lang="en-US" dirty="0"/>
              <a:t>Today we will be reviewing the upcoming </a:t>
            </a:r>
            <a:r>
              <a:rPr lang="en-US" kern="1200" dirty="0">
                <a:effectLst/>
              </a:rPr>
              <a:t>Bon Secours Mercy Health Associate Campaign</a:t>
            </a:r>
            <a:r>
              <a:rPr lang="en-US" dirty="0"/>
              <a:t>! </a:t>
            </a: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is the Give for Good Associate Giving Campaign?</a:t>
            </a:r>
            <a:endParaRPr lang="en-US"/>
          </a:p>
          <a:p>
            <a:endParaRPr lang="en-US"/>
          </a:p>
          <a:p>
            <a:r>
              <a:rPr lang="en-US" sz="1200" kern="1200">
                <a:solidFill>
                  <a:schemeClr val="tx1"/>
                </a:solidFill>
                <a:effectLst/>
                <a:latin typeface="+mn-lt"/>
                <a:ea typeface="+mn-ea"/>
                <a:cs typeface="+mn-cs"/>
              </a:rPr>
              <a:t>The Campaign is an opportunity for our associates to support our mission through a variety of gift options.</a:t>
            </a:r>
            <a:r>
              <a:rPr lang="en-US"/>
              <a:t> Gifts can be directed to your community and to several programs and special projects. </a:t>
            </a:r>
          </a:p>
          <a:p>
            <a:endParaRPr lang="en-US"/>
          </a:p>
          <a:p>
            <a:r>
              <a:rPr lang="en-US" sz="1200" kern="1200">
                <a:solidFill>
                  <a:schemeClr val="tx1"/>
                </a:solidFill>
                <a:effectLst/>
                <a:latin typeface="+mn-lt"/>
                <a:ea typeface="+mn-ea"/>
                <a:cs typeface="+mn-cs"/>
              </a:rPr>
              <a:t>This year’s campaign kicks off on </a:t>
            </a:r>
            <a:r>
              <a:rPr lang="en-US"/>
              <a:t>August 28th</a:t>
            </a:r>
            <a:r>
              <a:rPr lang="en-US" sz="1200" kern="1200">
                <a:solidFill>
                  <a:schemeClr val="tx1"/>
                </a:solidFill>
                <a:effectLst/>
                <a:latin typeface="+mn-lt"/>
                <a:ea typeface="+mn-ea"/>
                <a:cs typeface="+mn-cs"/>
              </a:rPr>
              <a:t> with</a:t>
            </a:r>
            <a:r>
              <a:rPr lang="en-US"/>
              <a:t> our day of giving celebration, THE BIG GIVE</a:t>
            </a:r>
            <a:r>
              <a:rPr lang="en-US" sz="1200" kern="1200">
                <a:solidFill>
                  <a:schemeClr val="tx1"/>
                </a:solidFill>
                <a:effectLst/>
                <a:latin typeface="+mn-lt"/>
                <a:ea typeface="+mn-ea"/>
                <a:cs typeface="+mn-cs"/>
              </a:rPr>
              <a:t>.</a:t>
            </a:r>
            <a:r>
              <a:rPr lang="en-US"/>
              <a:t> </a:t>
            </a:r>
            <a:endParaRPr lang="en-US">
              <a:cs typeface="Calibri"/>
            </a:endParaRPr>
          </a:p>
          <a:p>
            <a:endParaRPr lang="en-US"/>
          </a:p>
          <a:p>
            <a:r>
              <a:rPr lang="en-US" sz="1200" kern="1200">
                <a:solidFill>
                  <a:schemeClr val="tx1"/>
                </a:solidFill>
                <a:effectLst/>
                <a:latin typeface="+mn-lt"/>
                <a:ea typeface="+mn-ea"/>
                <a:cs typeface="+mn-cs"/>
              </a:rPr>
              <a:t>The Campaign will continue through the entire month of September. Associates</a:t>
            </a:r>
            <a:r>
              <a:rPr lang="en-US"/>
              <a:t> will</a:t>
            </a:r>
            <a:r>
              <a:rPr lang="en-US" sz="1200" kern="1200">
                <a:solidFill>
                  <a:schemeClr val="tx1"/>
                </a:solidFill>
                <a:effectLst/>
                <a:latin typeface="+mn-lt"/>
                <a:ea typeface="+mn-ea"/>
                <a:cs typeface="+mn-cs"/>
              </a:rPr>
              <a:t> be receiving campaign information at their home, </a:t>
            </a:r>
            <a:r>
              <a:rPr lang="en-US"/>
              <a:t>by email, and through the Weekly Pulse.</a:t>
            </a:r>
            <a:endParaRPr lang="en-US" sz="1200" kern="1200">
              <a:solidFill>
                <a:schemeClr val="tx1"/>
              </a:solidFill>
              <a:effectLst/>
              <a:latin typeface="+mn-lt"/>
              <a:cs typeface="Calibri"/>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seeing the impact of community donors on patients that drew Judi Valentine to the idea of becoming a regular contributor to Bon Secours St. Francis Foundation. </a:t>
            </a:r>
          </a:p>
          <a:p>
            <a:r>
              <a:rPr lang="en-US" dirty="0"/>
              <a:t> </a:t>
            </a:r>
            <a:endParaRPr lang="en-US" dirty="0">
              <a:cs typeface="Calibri"/>
            </a:endParaRPr>
          </a:p>
          <a:p>
            <a:r>
              <a:rPr lang="en-US" dirty="0"/>
              <a:t>As the Oncology Services Program Coordinator at St. Francis Cancer Center, Judi knows how important Foundation support is, and she has counted herself among its donors for more than a decade.</a:t>
            </a:r>
            <a:endParaRPr lang="en-US" dirty="0">
              <a:cs typeface="Calibri"/>
            </a:endParaRPr>
          </a:p>
          <a:p>
            <a:r>
              <a:rPr lang="en-US" dirty="0"/>
              <a:t> </a:t>
            </a:r>
            <a:endParaRPr lang="en-US" dirty="0">
              <a:cs typeface="Calibri"/>
            </a:endParaRPr>
          </a:p>
          <a:p>
            <a:r>
              <a:rPr lang="en-US" dirty="0"/>
              <a:t>“When I was in cardiology there were so many endeavors and equipment funded through donors,” she says. “And when I moved to oncology, they were building the new cancer center which was strongly supported by donors.”</a:t>
            </a:r>
            <a:endParaRPr lang="en-US" dirty="0">
              <a:cs typeface="Calibri"/>
            </a:endParaRPr>
          </a:p>
          <a:p>
            <a:r>
              <a:rPr lang="en-US" dirty="0"/>
              <a:t> </a:t>
            </a:r>
            <a:endParaRPr lang="en-US" dirty="0">
              <a:cs typeface="Calibri"/>
            </a:endParaRPr>
          </a:p>
          <a:p>
            <a:r>
              <a:rPr lang="en-US" dirty="0"/>
              <a:t>Judi sees the benefits not only as an associate, but also as a regular mammogram patient at the Pearlie Harris Center for Breast Health.</a:t>
            </a:r>
            <a:endParaRPr lang="en-US" dirty="0">
              <a:cs typeface="Calibri"/>
            </a:endParaRPr>
          </a:p>
          <a:p>
            <a:r>
              <a:rPr lang="en-US" dirty="0"/>
              <a:t> </a:t>
            </a:r>
            <a:endParaRPr lang="en-US" dirty="0">
              <a:cs typeface="Calibri"/>
            </a:endParaRPr>
          </a:p>
          <a:p>
            <a:r>
              <a:rPr lang="en-US" dirty="0"/>
              <a:t>“Those donations help all of us,” she says. “They make sure we have the right equipment to do our jobs and provide better care for our patients. For me, one of the best ways to live the St. Francis mission of ‘good help to those in need’ is to give to the Foundation.”</a:t>
            </a:r>
            <a:endParaRPr lang="en-US" dirty="0">
              <a:cs typeface="Calibri"/>
            </a:endParaRPr>
          </a:p>
          <a:p>
            <a:endParaRPr lang="en-US" dirty="0">
              <a:cs typeface="Calibri"/>
            </a:endParaRPr>
          </a:p>
          <a:p>
            <a:endParaRPr lang="en-US" sz="1800">
              <a:solidFill>
                <a:srgbClr val="4472C4"/>
              </a:solidFill>
              <a:cs typeface="Calibri"/>
            </a:endParaRPr>
          </a:p>
          <a:p>
            <a:pPr algn="l" fontAlgn="base"/>
            <a:endParaRPr lang="en-US">
              <a:solidFill>
                <a:srgbClr val="000000"/>
              </a:solidFill>
              <a:latin typeface="Segoe UI" panose="020B0502040204020203" pitchFamily="34" charset="0"/>
              <a:cs typeface="Segoe UI" panose="020B0502040204020203" pitchFamily="34" charset="0"/>
            </a:endParaRPr>
          </a:p>
          <a:p>
            <a:pPr algn="l" rtl="0"/>
            <a:endParaRPr lang="en-US" b="0" i="0">
              <a:solidFill>
                <a:srgbClr val="000000"/>
              </a:solidFill>
              <a:effectLst/>
              <a:latin typeface="Segoe UI" panose="020B0502040204020203" pitchFamily="34" charset="0"/>
              <a:cs typeface="Segoe U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28th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r>
              <a:rPr lang="en-US" sz="1200" b="0" dirty="0">
                <a:latin typeface="Montserrat"/>
              </a:rPr>
              <a:t>There will be fun giveaway items and </a:t>
            </a:r>
            <a:r>
              <a:rPr lang="en-US" dirty="0">
                <a:latin typeface="Montserrat"/>
              </a:rPr>
              <a:t>specific THE BIG GIVE incentives for associates who give at the Power</a:t>
            </a:r>
            <a:r>
              <a:rPr lang="en-US" sz="1200" b="0" dirty="0">
                <a:latin typeface="Montserrat"/>
              </a:rPr>
              <a:t> Hour, Half Hour Hero, and Lead for Good </a:t>
            </a:r>
            <a:r>
              <a:rPr lang="en-US" dirty="0">
                <a:latin typeface="Montserrat"/>
              </a:rPr>
              <a:t>levels</a:t>
            </a:r>
            <a:r>
              <a:rPr lang="en-US" sz="1200" b="0" dirty="0">
                <a:latin typeface="Montserrat"/>
              </a:rPr>
              <a:t>.</a:t>
            </a:r>
            <a:r>
              <a:rPr lang="en-US" dirty="0">
                <a:latin typeface="Montserrat"/>
              </a:rPr>
              <a:t> </a:t>
            </a:r>
            <a:endParaRPr lang="en-US" sz="1200" b="0" dirty="0">
              <a:latin typeface="Montserrat" panose="020B0604020202020204" charset="0"/>
            </a:endParaRP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8/28! </a:t>
            </a:r>
            <a:endParaRPr lang="en-US" sz="1200" b="0" dirty="0">
              <a:latin typeface="Montserrat"/>
            </a:endParaRPr>
          </a:p>
          <a:p>
            <a:pPr algn="l"/>
            <a:endParaRPr lang="en-US" sz="1200" b="0" dirty="0">
              <a:latin typeface="Montserrat" panose="020B0604020202020204" charset="0"/>
            </a:endParaRPr>
          </a:p>
          <a:p>
            <a:r>
              <a:rPr lang="en-US" sz="1200" b="0" dirty="0">
                <a:latin typeface="Montserrat"/>
              </a:rPr>
              <a:t>Donors who have recurring gifts do not need to renew</a:t>
            </a:r>
            <a:r>
              <a:rPr lang="en-US" dirty="0">
                <a:latin typeface="Montserrat"/>
              </a:rPr>
              <a:t> and will be eligible for THE BIG GIVE incentives. </a:t>
            </a:r>
            <a:endParaRPr lang="en-US" sz="1200" b="0" dirty="0">
              <a:latin typeface="Montserrat"/>
            </a:endParaRP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2025. </a:t>
            </a:r>
          </a:p>
          <a:p>
            <a:endParaRPr lang="en-US" dirty="0">
              <a:cs typeface="Calibri" panose="020F0502020204030204"/>
            </a:endParaRPr>
          </a:p>
          <a:p>
            <a:r>
              <a:rPr lang="en-US" dirty="0">
                <a:cs typeface="Calibri" panose="020F0502020204030204"/>
              </a:rPr>
              <a:t>Associates can choose to do a per pay period deduction at the Power Hour level, which is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If associates give at the Power Hour, Lead for Good, or Half Hour Hero level, they can be eligible for the following rewards:</a:t>
            </a:r>
            <a:endParaRPr lang="en-US">
              <a:ea typeface="+mn-ea"/>
              <a:cs typeface="+mn-cs"/>
            </a:endParaRPr>
          </a:p>
          <a:p>
            <a:pPr lvl="0" rtl="0"/>
            <a:endParaRPr lang="en-US" sz="12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POWER HOUR	</a:t>
            </a:r>
            <a:r>
              <a:rPr lang="en-US"/>
              <a:t>1</a:t>
            </a:r>
            <a:r>
              <a:rPr lang="en-US" sz="1200" kern="1200">
                <a:solidFill>
                  <a:schemeClr val="tx1"/>
                </a:solidFill>
                <a:effectLst/>
                <a:latin typeface="+mn-lt"/>
                <a:ea typeface="+mn-ea"/>
                <a:cs typeface="+mn-cs"/>
              </a:rPr>
              <a:t> hour of pay per pay period</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1,200 Called to Shine points</a:t>
            </a:r>
            <a:r>
              <a:rPr lang="en-US"/>
              <a:t> </a:t>
            </a:r>
          </a:p>
          <a:p>
            <a:endParaRPr lang="en-US" b="1">
              <a:ea typeface="Calibri" panose="020F0502020204030204"/>
              <a:cs typeface="Calibri" panose="020F0502020204030204"/>
            </a:endParaRPr>
          </a:p>
          <a:p>
            <a:r>
              <a:rPr lang="en-US" sz="1200" kern="1200">
                <a:solidFill>
                  <a:schemeClr val="tx1"/>
                </a:solidFill>
                <a:effectLst/>
                <a:latin typeface="+mn-lt"/>
                <a:ea typeface="+mn-ea"/>
                <a:cs typeface="+mn-cs"/>
              </a:rPr>
              <a:t>LEAD FOR GOOD $</a:t>
            </a:r>
            <a:r>
              <a:rPr lang="en-US"/>
              <a:t>1,001</a:t>
            </a:r>
            <a:r>
              <a:rPr lang="en-US" sz="1200" kern="1200">
                <a:solidFill>
                  <a:schemeClr val="tx1"/>
                </a:solidFill>
                <a:effectLst/>
                <a:latin typeface="+mn-lt"/>
                <a:ea typeface="+mn-ea"/>
                <a:cs typeface="+mn-cs"/>
              </a:rPr>
              <a:t> gift either one time or spread over 26 pay periods	</a:t>
            </a:r>
            <a:endParaRPr lang="en-US" sz="1200" kern="1200">
              <a:solidFill>
                <a:schemeClr val="tx1"/>
              </a:solidFill>
              <a:effectLst/>
              <a:latin typeface="+mn-lt"/>
              <a:cs typeface="Calibri"/>
            </a:endParaRPr>
          </a:p>
          <a:p>
            <a:pPr>
              <a:defRPr/>
            </a:pPr>
            <a:r>
              <a:rPr lang="en-US" sz="1200" kern="1200">
                <a:solidFill>
                  <a:schemeClr val="tx1"/>
                </a:solidFill>
                <a:effectLst/>
                <a:latin typeface="+mn-lt"/>
                <a:ea typeface="+mn-ea"/>
                <a:cs typeface="+mn-cs"/>
              </a:rPr>
              <a:t>1,000 Called to Shine points</a:t>
            </a:r>
            <a:r>
              <a:rPr lang="en-US"/>
              <a:t> </a:t>
            </a:r>
            <a:endParaRPr lang="en-US"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sz="1200" kern="1200">
                <a:solidFill>
                  <a:schemeClr val="tx1"/>
                </a:solidFill>
                <a:effectLst/>
                <a:latin typeface="+mn-lt"/>
                <a:ea typeface="+mn-ea"/>
                <a:cs typeface="+mn-cs"/>
              </a:rPr>
              <a:t>HALF HOUR HERO ½ hour of pay per pay period</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600 Called to Shine points</a:t>
            </a:r>
            <a:endParaRPr lang="en-US"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a:t>As </a:t>
            </a:r>
            <a:r>
              <a:rPr lang="en-US" sz="1200" kern="1200">
                <a:solidFill>
                  <a:schemeClr val="tx1"/>
                </a:solidFill>
                <a:effectLst/>
                <a:latin typeface="+mn-lt"/>
                <a:ea typeface="+mn-ea"/>
                <a:cs typeface="+mn-cs"/>
              </a:rPr>
              <a:t>a bonus, </a:t>
            </a:r>
            <a:r>
              <a:rPr lang="en-US"/>
              <a:t>if</a:t>
            </a:r>
            <a:r>
              <a:rPr lang="en-US" sz="1200" kern="1200">
                <a:solidFill>
                  <a:schemeClr val="tx1"/>
                </a:solidFill>
                <a:effectLst/>
                <a:latin typeface="+mn-lt"/>
                <a:ea typeface="+mn-ea"/>
                <a:cs typeface="+mn-cs"/>
              </a:rPr>
              <a:t> a gift </a:t>
            </a:r>
            <a:r>
              <a:rPr lang="en-US"/>
              <a:t>at these</a:t>
            </a:r>
            <a:r>
              <a:rPr lang="en-US" sz="1200" kern="1200">
                <a:solidFill>
                  <a:schemeClr val="tx1"/>
                </a:solidFill>
                <a:effectLst/>
                <a:latin typeface="+mn-lt"/>
                <a:ea typeface="+mn-ea"/>
                <a:cs typeface="+mn-cs"/>
              </a:rPr>
              <a:t> levels</a:t>
            </a:r>
            <a:r>
              <a:rPr lang="en-US"/>
              <a:t> is made before midnight August 28th during THE BIG GIVE, donors can be eligible for a free shirt.</a:t>
            </a:r>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 addition to the giving level incentives: </a:t>
            </a:r>
            <a:endParaRPr lang="en-US">
              <a:ea typeface="+mn-ea"/>
              <a:cs typeface="+mn-cs"/>
            </a:endParaRPr>
          </a:p>
          <a:p>
            <a:endParaRPr lang="en-US"/>
          </a:p>
          <a:p>
            <a:r>
              <a:rPr lang="en-US"/>
              <a:t>Donors </a:t>
            </a:r>
            <a:r>
              <a:rPr lang="en-US" b="0" kern="1200">
                <a:effectLst/>
              </a:rPr>
              <a:t>who </a:t>
            </a:r>
            <a:r>
              <a:rPr lang="en-US"/>
              <a:t>make a first-time </a:t>
            </a:r>
            <a:r>
              <a:rPr lang="en-US" b="0" kern="1200">
                <a:effectLst/>
              </a:rPr>
              <a:t>recurring </a:t>
            </a:r>
            <a:r>
              <a:rPr lang="en-US"/>
              <a:t>gift before midnight 8/28/24 </a:t>
            </a:r>
            <a:r>
              <a:rPr lang="en-US" b="0" kern="1200">
                <a:effectLst/>
              </a:rPr>
              <a:t>will </a:t>
            </a:r>
            <a:r>
              <a:rPr lang="en-US"/>
              <a:t>receive 500 </a:t>
            </a:r>
            <a:r>
              <a:rPr lang="en-US" b="0" kern="1200">
                <a:effectLst/>
              </a:rPr>
              <a:t>Called to Shine</a:t>
            </a:r>
            <a:r>
              <a:rPr lang="en-US"/>
              <a:t> Points</a:t>
            </a:r>
            <a:endParaRPr lang="en-US" b="1">
              <a:cs typeface="Calibri" panose="020F0502020204030204"/>
            </a:endParaRPr>
          </a:p>
          <a:p>
            <a:endParaRPr lang="en-US"/>
          </a:p>
          <a:p>
            <a:r>
              <a:rPr lang="en-US"/>
              <a:t>All other recurring gifts will receive 100 Called to Shine Points</a:t>
            </a:r>
            <a:endParaRPr lang="en-US">
              <a:cs typeface="Calibri"/>
            </a:endParaRPr>
          </a:p>
          <a:p>
            <a:pPr lvl="0"/>
            <a:endParaRPr lang="en-US" sz="1200" b="0" kern="1200">
              <a:solidFill>
                <a:schemeClr val="tx1"/>
              </a:solidFill>
              <a:effectLst/>
              <a:latin typeface="+mn-lt"/>
              <a:cs typeface="Calibri"/>
            </a:endParaRPr>
          </a:p>
          <a:p>
            <a:r>
              <a:rPr lang="en-US" sz="1200" b="0" kern="1200">
                <a:solidFill>
                  <a:schemeClr val="tx1"/>
                </a:solidFill>
                <a:effectLst/>
                <a:latin typeface="+mn-lt"/>
                <a:ea typeface="+mn-ea"/>
                <a:cs typeface="+mn-cs"/>
              </a:rPr>
              <a:t>ALL DONORS will receive 75 be well points</a:t>
            </a:r>
            <a:r>
              <a:rPr lang="en-US"/>
              <a:t> </a:t>
            </a:r>
            <a:endParaRPr lang="en-US" sz="1200" b="0" kern="1200">
              <a:solidFill>
                <a:schemeClr val="tx1"/>
              </a:solidFill>
              <a:effectLst/>
              <a:latin typeface="+mn-lt"/>
              <a:ea typeface="Calibri"/>
              <a:cs typeface="Calibri"/>
            </a:endParaRPr>
          </a:p>
          <a:p>
            <a:endParaRPr lang="en-US" sz="1200" b="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ehawkins@mercy.com" TargetMode="External"/><Relationship Id="rId5" Type="http://schemas.openxmlformats.org/officeDocument/2006/relationships/hyperlink" Target="mailto:csgordon@mercy.com" TargetMode="External"/><Relationship Id="rId4" Type="http://schemas.openxmlformats.org/officeDocument/2006/relationships/hyperlink" Target="mailto:cristin_drummond@bshsi.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rtl="0" fontAlgn="base"/>
            <a:r>
              <a:rPr lang="en-US" sz="1800" b="1" i="0" u="none" strike="noStrike">
                <a:solidFill>
                  <a:srgbClr val="FFFFFF"/>
                </a:solidFill>
                <a:effectLst/>
                <a:latin typeface="Montserrat" panose="00000500000000000000" pitchFamily="2" charset="0"/>
              </a:rPr>
              <a:t>Bon Secours </a:t>
            </a:r>
            <a:r>
              <a:rPr lang="en-US" sz="1800" b="0" i="0">
                <a:solidFill>
                  <a:srgbClr val="FFFFFF"/>
                </a:solidFill>
                <a:effectLst/>
                <a:latin typeface="Montserrat" panose="00000500000000000000" pitchFamily="2" charset="0"/>
              </a:rPr>
              <a:t>​</a:t>
            </a:r>
            <a:endParaRPr lang="en-US" b="0" i="0">
              <a:solidFill>
                <a:srgbClr val="000000"/>
              </a:solidFill>
              <a:effectLst/>
              <a:latin typeface="Segoe UI" panose="020B0502040204020203" pitchFamily="34" charset="0"/>
            </a:endParaRPr>
          </a:p>
          <a:p>
            <a:pPr algn="ctr" rtl="0" fontAlgn="base"/>
            <a:r>
              <a:rPr lang="en-US" sz="1800" b="1" i="0" u="none" strike="noStrike">
                <a:solidFill>
                  <a:srgbClr val="FFFFFF"/>
                </a:solidFill>
                <a:effectLst/>
                <a:latin typeface="Montserrat" panose="00000500000000000000" pitchFamily="2" charset="0"/>
              </a:rPr>
              <a:t>St. Francis Foundation</a:t>
            </a:r>
            <a:r>
              <a:rPr lang="en-US" sz="1800" b="0" i="0">
                <a:solidFill>
                  <a:srgbClr val="FFFFFF"/>
                </a:solidFill>
                <a:effectLst/>
                <a:latin typeface="Montserrat" panose="00000500000000000000" pitchFamily="2" charset="0"/>
              </a:rPr>
              <a:t>​​</a:t>
            </a:r>
            <a:endParaRPr lang="en-US" sz="2400" b="0" i="0">
              <a:solidFill>
                <a:srgbClr val="000000"/>
              </a:solidFill>
              <a:effectLst/>
              <a:latin typeface="Segoe UI" panose="020B0502040204020203" pitchFamily="34" charset="0"/>
            </a:endParaRPr>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635" y="360715"/>
            <a:ext cx="12212249" cy="882678"/>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MEET JUDI</a:t>
            </a:r>
          </a:p>
        </p:txBody>
      </p:sp>
      <p:sp>
        <p:nvSpPr>
          <p:cNvPr id="3" name="TextBox 2">
            <a:extLst>
              <a:ext uri="{FF2B5EF4-FFF2-40B4-BE49-F238E27FC236}">
                <a16:creationId xmlns:a16="http://schemas.microsoft.com/office/drawing/2014/main" id="{7158DF15-934A-FB62-B43C-0F85BEC4AF6A}"/>
              </a:ext>
            </a:extLst>
          </p:cNvPr>
          <p:cNvSpPr txBox="1"/>
          <p:nvPr/>
        </p:nvSpPr>
        <p:spPr>
          <a:xfrm>
            <a:off x="5522436" y="2582847"/>
            <a:ext cx="669341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latin typeface="Montserrat"/>
                <a:cs typeface="Calibri"/>
              </a:rPr>
              <a:t>Judi sees the benefits not only as an associate, but also as a regular mammogram patient at the Pearlie Harris Center for Breast Health.</a:t>
            </a:r>
          </a:p>
        </p:txBody>
      </p:sp>
      <p:pic>
        <p:nvPicPr>
          <p:cNvPr id="4" name="Picture 3" descr="A person in a black coat&#10;&#10;Description automatically generated">
            <a:extLst>
              <a:ext uri="{FF2B5EF4-FFF2-40B4-BE49-F238E27FC236}">
                <a16:creationId xmlns:a16="http://schemas.microsoft.com/office/drawing/2014/main" id="{83A73EF2-FEF5-26DB-A738-D2E9E7323824}"/>
              </a:ext>
            </a:extLst>
          </p:cNvPr>
          <p:cNvPicPr>
            <a:picLocks noChangeAspect="1"/>
          </p:cNvPicPr>
          <p:nvPr/>
        </p:nvPicPr>
        <p:blipFill rotWithShape="1">
          <a:blip r:embed="rId4"/>
          <a:srcRect t="-5" r="24463" b="302"/>
          <a:stretch/>
        </p:blipFill>
        <p:spPr>
          <a:xfrm>
            <a:off x="0" y="1719631"/>
            <a:ext cx="5489669" cy="5139204"/>
          </a:xfrm>
          <a:prstGeom prst="rect">
            <a:avLst/>
          </a:prstGeom>
        </p:spPr>
      </p:pic>
    </p:spTree>
    <p:extLst>
      <p:ext uri="{BB962C8B-B14F-4D97-AF65-F5344CB8AC3E}">
        <p14:creationId xmlns:p14="http://schemas.microsoft.com/office/powerpoint/2010/main" val="3695401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6348" y="2302452"/>
            <a:ext cx="11947617" cy="3626380"/>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Watch for emails for more details.</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8/28/24</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Classic Bold"/>
              </a:rPr>
              <a:t>INCENTIVES</a:t>
            </a:r>
            <a:endParaRPr lang="en-US">
              <a:solidFill>
                <a:schemeClr val="bg1"/>
              </a:solidFill>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865781"/>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743276" y="180192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870634" y="3697496"/>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7661419" y="3875157"/>
            <a:ext cx="3836847" cy="369332"/>
          </a:xfrm>
          <a:prstGeom prst="rect">
            <a:avLst/>
          </a:prstGeom>
          <a:noFill/>
        </p:spPr>
        <p:txBody>
          <a:bodyPr wrap="square" lIns="91440" tIns="45720" rIns="91440" bIns="45720" rtlCol="0" anchor="t">
            <a:spAutoFit/>
          </a:bodyPr>
          <a:lstStyle/>
          <a:p>
            <a:r>
              <a:rPr lang="en-US">
                <a:latin typeface="Montserrat"/>
              </a:rPr>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609120" y="5520545"/>
            <a:ext cx="3405559" cy="369332"/>
          </a:xfrm>
          <a:prstGeom prst="rect">
            <a:avLst/>
          </a:prstGeom>
          <a:noFill/>
        </p:spPr>
        <p:txBody>
          <a:bodyPr wrap="square" lIns="91440" tIns="45720" rIns="91440" bIns="45720" rtlCol="0" anchor="t">
            <a:spAutoFit/>
          </a:bodyPr>
          <a:lstStyle/>
          <a:p>
            <a:r>
              <a:rPr lang="en-US">
                <a:latin typeface="Montserrat"/>
              </a:rPr>
              <a:t>600 Called to Shine points</a:t>
            </a:r>
          </a:p>
        </p:txBody>
      </p:sp>
      <p:sp>
        <p:nvSpPr>
          <p:cNvPr id="15" name="TextBox 14">
            <a:extLst>
              <a:ext uri="{FF2B5EF4-FFF2-40B4-BE49-F238E27FC236}">
                <a16:creationId xmlns:a16="http://schemas.microsoft.com/office/drawing/2014/main" id="{3ECDAD69-528D-421E-B51B-58C2288FF086}"/>
              </a:ext>
            </a:extLst>
          </p:cNvPr>
          <p:cNvSpPr txBox="1"/>
          <p:nvPr/>
        </p:nvSpPr>
        <p:spPr>
          <a:xfrm>
            <a:off x="6794828" y="2685247"/>
            <a:ext cx="5303520" cy="1200329"/>
          </a:xfrm>
          <a:prstGeom prst="rect">
            <a:avLst/>
          </a:prstGeom>
          <a:noFill/>
        </p:spPr>
        <p:txBody>
          <a:bodyPr wrap="square" lIns="91440" tIns="45720" rIns="91440" bIns="45720" rtlCol="0" anchor="t">
            <a:spAutoFit/>
          </a:bodyPr>
          <a:lstStyle/>
          <a:p>
            <a:pPr algn="ctr"/>
            <a:r>
              <a:rPr lang="en-US" sz="2400" b="1" dirty="0">
                <a:latin typeface="Montserrat"/>
              </a:rPr>
              <a:t>Lead for Good =  $1,001 one-time gift or $38.50 per pay period</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a:latin typeface="Montserrat"/>
              </a:rPr>
              <a:t>Donors who make a first-time recurring gift before midnight 8/28/24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dirty="0">
                <a:solidFill>
                  <a:schemeClr val="bg1"/>
                </a:solidFill>
                <a:latin typeface="Montserrat"/>
              </a:rPr>
              <a:t>KEY CONTACT INFORMATION</a:t>
            </a:r>
          </a:p>
        </p:txBody>
      </p:sp>
      <p:sp>
        <p:nvSpPr>
          <p:cNvPr id="2" name="Rectangle 1">
            <a:extLst>
              <a:ext uri="{FF2B5EF4-FFF2-40B4-BE49-F238E27FC236}">
                <a16:creationId xmlns:a16="http://schemas.microsoft.com/office/drawing/2014/main" id="{73447307-275C-3881-55D1-AAE4CC9A8906}"/>
              </a:ext>
            </a:extLst>
          </p:cNvPr>
          <p:cNvSpPr/>
          <p:nvPr/>
        </p:nvSpPr>
        <p:spPr>
          <a:xfrm>
            <a:off x="158855" y="2417403"/>
            <a:ext cx="11678442" cy="477053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Montserrat"/>
              </a:rPr>
              <a:t>Cristin Drummond: </a:t>
            </a:r>
            <a:r>
              <a:rPr lang="en-US" sz="2800" dirty="0">
                <a:latin typeface="Montserrat"/>
              </a:rPr>
              <a:t>BSMH Foundation Event Coordinator</a:t>
            </a:r>
          </a:p>
          <a:p>
            <a:pPr marL="1371600" lvl="2" indent="-457200">
              <a:buFont typeface="Arial" panose="020B0604020202020204" pitchFamily="34" charset="0"/>
              <a:buChar char="•"/>
            </a:pPr>
            <a:r>
              <a:rPr lang="en-US" sz="2800" dirty="0">
                <a:latin typeface="Montserrat"/>
                <a:ea typeface="+mn-lt"/>
                <a:cs typeface="+mn-lt"/>
                <a:hlinkClick r:id="rId4"/>
              </a:rPr>
              <a:t>cristin_drummond@bshi.org</a:t>
            </a:r>
            <a:endParaRPr lang="en-US" sz="2800" dirty="0">
              <a:latin typeface="Montserrat"/>
              <a:ea typeface="+mn-lt"/>
              <a:cs typeface="+mn-lt"/>
            </a:endParaRPr>
          </a:p>
          <a:p>
            <a:pPr marL="1371600" lvl="2" indent="-457200">
              <a:buFont typeface="Arial" panose="020B0604020202020204" pitchFamily="34" charset="0"/>
              <a:buChar char="•"/>
            </a:pPr>
            <a:r>
              <a:rPr lang="en-US" sz="2800" dirty="0">
                <a:latin typeface="Montserrat"/>
                <a:cs typeface="Calibri"/>
              </a:rPr>
              <a:t>(804) 370-7606</a:t>
            </a:r>
          </a:p>
          <a:p>
            <a:pPr lvl="2"/>
            <a:endParaRPr lang="en-US" sz="1200" dirty="0">
              <a:latin typeface="Montserrat"/>
              <a:cs typeface="Calibri"/>
            </a:endParaRPr>
          </a:p>
          <a:p>
            <a:r>
              <a:rPr lang="en-US" sz="2800" b="1" dirty="0">
                <a:latin typeface="Montserrat"/>
              </a:rPr>
              <a:t>Clare Gordon: </a:t>
            </a:r>
            <a:r>
              <a:rPr lang="en-US" sz="2800" dirty="0">
                <a:latin typeface="Montserrat"/>
              </a:rPr>
              <a:t>Senior Employee Giving Specialist </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a:hlinkClick r:id="rId5">
                  <a:extLst>
                    <a:ext uri="{A12FA001-AC4F-418D-AE19-62706E023703}">
                      <ahyp:hlinkClr xmlns:ahyp="http://schemas.microsoft.com/office/drawing/2018/hyperlinkcolor" val="tx"/>
                    </a:ext>
                  </a:extLst>
                </a:hlinkClick>
              </a:rPr>
              <a:t>csgordon@mercy.com</a:t>
            </a:r>
            <a:endParaRPr lang="en-US" sz="2800" dirty="0">
              <a:latin typeface="Montserrat"/>
            </a:endParaRPr>
          </a:p>
          <a:p>
            <a:pPr marL="1371600" lvl="2" indent="-457200">
              <a:buFont typeface="Arial" panose="020B0604020202020204" pitchFamily="34" charset="0"/>
              <a:buChar char="•"/>
            </a:pPr>
            <a:r>
              <a:rPr lang="en-US" sz="2800" dirty="0">
                <a:latin typeface="Montserrat"/>
              </a:rPr>
              <a:t>(513) 638-6811</a:t>
            </a:r>
          </a:p>
          <a:p>
            <a:endParaRPr lang="en-US" sz="1200" dirty="0">
              <a:latin typeface="Montserrat"/>
            </a:endParaRPr>
          </a:p>
          <a:p>
            <a:r>
              <a:rPr lang="en-US" sz="2800" b="1" dirty="0">
                <a:latin typeface="Montserrat"/>
              </a:rPr>
              <a:t>Elisheba Hawkins:</a:t>
            </a:r>
            <a:r>
              <a:rPr lang="en-US" sz="2800" dirty="0">
                <a:latin typeface="Montserrat"/>
              </a:rPr>
              <a:t> Employee Giving Specialist</a:t>
            </a:r>
          </a:p>
          <a:p>
            <a:pPr marL="1371600" lvl="2" indent="-457200">
              <a:buFont typeface="Arial"/>
              <a:buChar char="•"/>
            </a:pPr>
            <a:r>
              <a:rPr lang="en-US" sz="2800" dirty="0">
                <a:latin typeface="Montserrat"/>
                <a:hlinkClick r:id="rId6"/>
              </a:rPr>
              <a:t>ehawkins@mercy.com</a:t>
            </a:r>
            <a:endParaRPr lang="en-US" sz="2800" dirty="0">
              <a:latin typeface="Montserrat"/>
            </a:endParaRPr>
          </a:p>
          <a:p>
            <a:pPr marL="1371600" lvl="2" indent="-457200">
              <a:buFont typeface="Arial"/>
              <a:buChar char="•"/>
            </a:pPr>
            <a:r>
              <a:rPr lang="en-US" sz="2800" dirty="0">
                <a:latin typeface="Montserrat"/>
              </a:rPr>
              <a:t>(513) 410-6272</a:t>
            </a:r>
          </a:p>
          <a:p>
            <a:endParaRPr lang="en-US" sz="2800" dirty="0">
              <a:latin typeface="Montserrat"/>
            </a:endParaRPr>
          </a:p>
        </p:txBody>
      </p:sp>
    </p:spTree>
    <p:extLst>
      <p:ext uri="{BB962C8B-B14F-4D97-AF65-F5344CB8AC3E}">
        <p14:creationId xmlns:p14="http://schemas.microsoft.com/office/powerpoint/2010/main" val="3028776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23548060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6EE28F-94F7-4CF2-A732-B141E04883FD}">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EB22A64-139F-439E-B208-1F5F7E4EB4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1231</Words>
  <Application>Microsoft Office PowerPoint</Application>
  <PresentationFormat>Widescreen</PresentationFormat>
  <Paragraphs>129</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Montserrat</vt:lpstr>
      <vt:lpstr>Montserrat Classic 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60</cp:revision>
  <dcterms:created xsi:type="dcterms:W3CDTF">2022-06-02T16:34:07Z</dcterms:created>
  <dcterms:modified xsi:type="dcterms:W3CDTF">2024-07-30T16:32:48Z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