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14"/>
  </p:notesMasterIdLst>
  <p:sldIdLst>
    <p:sldId id="257" r:id="rId5"/>
    <p:sldId id="267" r:id="rId6"/>
    <p:sldId id="258" r:id="rId7"/>
    <p:sldId id="266" r:id="rId8"/>
    <p:sldId id="275" r:id="rId9"/>
    <p:sldId id="272" r:id="rId10"/>
    <p:sldId id="265" r:id="rId11"/>
    <p:sldId id="271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, Clare S" initials="GCS" lastIdx="1" clrIdx="0">
    <p:extLst>
      <p:ext uri="{19B8F6BF-5375-455C-9EA6-DF929625EA0E}">
        <p15:presenceInfo xmlns:p15="http://schemas.microsoft.com/office/powerpoint/2012/main" userId="S::CSGordon@mercy.com::ab9b1770-956e-43eb-a380-b8eb45f89e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679B1-C90C-7054-ACCC-9F90A4601C19}" v="26" dt="2024-04-15T14:22:03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683" autoAdjust="0"/>
  </p:normalViewPr>
  <p:slideViewPr>
    <p:cSldViewPr snapToGrid="0">
      <p:cViewPr varScale="1">
        <p:scale>
          <a:sx n="79" d="100"/>
          <a:sy n="79" d="100"/>
        </p:scale>
        <p:origin x="17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EBED-2E3B-4076-B394-4BB6AF259A6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3B2F-CD79-4DBA-92D9-B3DC07AA3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sng" dirty="0"/>
              <a:t>These presentation notes have been designed to be read verbatim by the leader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 we will be reviewing the upcoming </a:t>
            </a:r>
            <a:r>
              <a:rPr lang="en-US" kern="1200" dirty="0">
                <a:effectLst/>
              </a:rPr>
              <a:t>Bon Secours Mercy Health Associate Campaign</a:t>
            </a:r>
            <a:r>
              <a:rPr lang="en-US" dirty="0"/>
              <a:t>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Give for Good Associate Giving Campaign?</a:t>
            </a:r>
            <a:endParaRPr lang="en-US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Campaign is an opportunity for our associates to support our mission through a variety of gift options.</a:t>
            </a:r>
            <a:r>
              <a:rPr lang="en-US" dirty="0"/>
              <a:t> Gifts can be directed to your community and to several programs and special projects. </a:t>
            </a:r>
            <a:endParaRPr lang="en-US" dirty="0"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year’s campaign kicks off on </a:t>
            </a:r>
            <a:r>
              <a:rPr lang="en-US" dirty="0"/>
              <a:t>August 28th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</a:t>
            </a:r>
            <a:r>
              <a:rPr lang="en-US" dirty="0"/>
              <a:t> our day of giving celebration, THE BIG GIVE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Campaign will continue through the entire month of September. Associates</a:t>
            </a:r>
            <a:r>
              <a:rPr lang="en-US" dirty="0"/>
              <a:t> will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receiving campaign information at their home, </a:t>
            </a:r>
            <a:r>
              <a:rPr lang="en-US" dirty="0"/>
              <a:t>by email, and through the Weekly Pulse.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 err="1"/>
              <a:t>Uyon</a:t>
            </a:r>
            <a:r>
              <a:rPr lang="en-US" dirty="0"/>
              <a:t> Johnson believes it’s important for people to know about diversity, fairness and inclusion. That's why she takes her job of leading Mercy's Leadership Councils for Diversity &amp; Inclusion very seriously.</a:t>
            </a:r>
            <a:endParaRPr lang="en-US" sz="1800" dirty="0">
              <a:solidFill>
                <a:srgbClr val="4472C4"/>
              </a:solidFill>
              <a:latin typeface="Calibri"/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dirty="0"/>
              <a:t>Luckily, the Bon Secours Mercy Health Foundation feels the same way.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/>
          </a:p>
          <a:p>
            <a:r>
              <a:rPr lang="en-US" dirty="0"/>
              <a:t>“The Foundation supports initiatives that combat inequities in this space. It provides resources for those in need,” </a:t>
            </a:r>
            <a:r>
              <a:rPr lang="en-US" dirty="0" err="1"/>
              <a:t>Uyon</a:t>
            </a:r>
            <a:r>
              <a:rPr lang="en-US" dirty="0"/>
              <a:t> says. “They provide critical resources to meet the needs of our patients and associates.”</a:t>
            </a:r>
            <a:endParaRPr lang="en-US"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dirty="0"/>
              <a:t>It’s a natural fit for </a:t>
            </a:r>
            <a:r>
              <a:rPr lang="en-US" dirty="0" err="1"/>
              <a:t>Uyon</a:t>
            </a:r>
            <a:r>
              <a:rPr lang="en-US" dirty="0"/>
              <a:t> to be one of many Mercy Health associates who give regularly to the Foundation.</a:t>
            </a:r>
            <a:endParaRPr lang="en-US"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dirty="0"/>
              <a:t>“I believe in the scripture Luke 12:48 To whom much is given, much will be required,” she says. “I recognize how blessed I am. And it's why I have given to many organizations during my career, including the Foundation.”</a:t>
            </a:r>
            <a:endParaRPr lang="en-US" dirty="0">
              <a:ea typeface="Calibri"/>
              <a:cs typeface="Calibri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This year, THE BIG GIVE </a:t>
            </a:r>
            <a:r>
              <a:rPr lang="en-US" sz="1200" b="0" dirty="0">
                <a:latin typeface="Montserrat"/>
              </a:rPr>
              <a:t>will take place on </a:t>
            </a:r>
            <a:r>
              <a:rPr lang="en-US" dirty="0">
                <a:latin typeface="Montserrat"/>
              </a:rPr>
              <a:t>August 28th and will launch </a:t>
            </a:r>
            <a:r>
              <a:rPr lang="en-US" sz="1200" b="0" dirty="0">
                <a:latin typeface="Montserrat"/>
              </a:rPr>
              <a:t>this year’s campaign.</a:t>
            </a:r>
            <a:r>
              <a:rPr lang="en-US" dirty="0">
                <a:latin typeface="Montserrat"/>
              </a:rPr>
              <a:t> </a:t>
            </a:r>
            <a:endParaRPr lang="en-US" dirty="0">
              <a:latin typeface="Montserrat" panose="020B0604020202020204" charset="0"/>
            </a:endParaRPr>
          </a:p>
          <a:p>
            <a:endParaRPr lang="en-US" dirty="0">
              <a:latin typeface="Montserrat"/>
            </a:endParaRPr>
          </a:p>
          <a:p>
            <a:r>
              <a:rPr lang="en-US" dirty="0">
                <a:latin typeface="Montserrat"/>
              </a:rPr>
              <a:t>This is a call to action for associates to make their gift in the first 24 hours of the Give for Good campaign and engage in activities in celebration of the kick-off of Give for Good.</a:t>
            </a:r>
            <a:endParaRPr lang="en-US" dirty="0">
              <a:latin typeface="Montserrat" panose="020B0604020202020204" charset="0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r>
              <a:rPr lang="en-US" sz="1200" b="0" dirty="0">
                <a:latin typeface="Montserrat"/>
              </a:rPr>
              <a:t>There will be fun giveaway items and </a:t>
            </a:r>
            <a:r>
              <a:rPr lang="en-US" dirty="0">
                <a:latin typeface="Montserrat"/>
              </a:rPr>
              <a:t>specific THE BIG GIVE incentives for associates who give at the Power</a:t>
            </a:r>
            <a:r>
              <a:rPr lang="en-US" sz="1200" b="0" dirty="0">
                <a:latin typeface="Montserrat"/>
              </a:rPr>
              <a:t> Hour, Half Hour Hero, and Lead for Good </a:t>
            </a:r>
            <a:r>
              <a:rPr lang="en-US" dirty="0">
                <a:latin typeface="Montserrat"/>
              </a:rPr>
              <a:t>levels</a:t>
            </a:r>
            <a:r>
              <a:rPr lang="en-US" sz="1200" b="0" dirty="0">
                <a:latin typeface="Montserrat"/>
              </a:rPr>
              <a:t>.</a:t>
            </a:r>
            <a:r>
              <a:rPr lang="en-US" dirty="0">
                <a:latin typeface="Montserrat"/>
              </a:rPr>
              <a:t> </a:t>
            </a:r>
            <a:endParaRPr lang="en-US" sz="1200" b="0" dirty="0">
              <a:latin typeface="Montserrat" panose="020B0604020202020204" charset="0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r>
              <a:rPr lang="en-US" dirty="0">
                <a:latin typeface="Montserrat"/>
              </a:rPr>
              <a:t>Make sure to</a:t>
            </a:r>
            <a:r>
              <a:rPr lang="en-US" sz="1200" b="0" dirty="0">
                <a:latin typeface="Montserrat"/>
              </a:rPr>
              <a:t> </a:t>
            </a:r>
            <a:r>
              <a:rPr lang="en-US" dirty="0">
                <a:latin typeface="Montserrat"/>
              </a:rPr>
              <a:t>make your gift before midnight on 8/28! </a:t>
            </a:r>
            <a:endParaRPr lang="en-US" sz="1200" b="0" dirty="0">
              <a:latin typeface="Montserrat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r>
              <a:rPr lang="en-US" sz="1200" b="0" dirty="0">
                <a:latin typeface="Montserrat"/>
              </a:rPr>
              <a:t>Donors who have recurring gifts do not need to renew</a:t>
            </a:r>
            <a:r>
              <a:rPr lang="en-US" dirty="0">
                <a:latin typeface="Montserrat"/>
              </a:rPr>
              <a:t> and will be eligible for THE BIG GIVE incentives. </a:t>
            </a:r>
            <a:endParaRPr lang="en-US" sz="1200" b="0" dirty="0">
              <a:latin typeface="Montserrat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ways an associate can choose to make a gift. </a:t>
            </a:r>
            <a:endParaRPr lang="en-US" dirty="0">
              <a:cs typeface="Calibri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dirty="0">
                <a:cs typeface="Calibri" panose="020F0502020204030204"/>
              </a:rPr>
              <a:t>Per pay period deductions that will take place the first pay period of 2025. </a:t>
            </a: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Associates can choose to do a per pay period deduction at the Power Hour level, which is one hour of pay per pay period, Lead for Good, a $1,001 pledge for the year that can be deducted evenly throughout the year or in one deduction, Half Hour Hero, a gift of a half hour of pay per pay period, or at any amount they would like.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There is also an opportunity for associates to do a one-time payroll deduction that will take place in November. One-time gifts made by cash and credit card are also accepted. </a:t>
            </a:r>
            <a:endParaRPr lang="en-US" dirty="0">
              <a:ea typeface="Calibri"/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Hourly associates are able to donate unused PTO (only hourly due to HR policy, if asked.)</a:t>
            </a:r>
            <a:endParaRPr lang="en-US" dirty="0">
              <a:ea typeface="Calibri"/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Gifts can be made by simply filling out a form online at bsmhgiveforgood.com or returning the brochure received at each associate's home. </a:t>
            </a:r>
            <a:endParaRPr lang="en-US" dirty="0">
              <a:ea typeface="Calibri"/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If associates give at the Power Hour, Lead for Good, or Half Hour Hero level, they can be eligible for the following rewards:</a:t>
            </a:r>
            <a:endParaRPr lang="en-US" dirty="0">
              <a:ea typeface="+mn-ea"/>
              <a:cs typeface="+mn-cs"/>
            </a:endParaRPr>
          </a:p>
          <a:p>
            <a:pPr lvl="0" rtl="0"/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HOUR	</a:t>
            </a:r>
            <a:r>
              <a:rPr lang="en-US" dirty="0"/>
              <a:t>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hour of pay per pay period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1,200 Called to Shine points</a:t>
            </a:r>
            <a:r>
              <a:rPr lang="en-US" dirty="0"/>
              <a:t> </a:t>
            </a:r>
          </a:p>
          <a:p>
            <a:endParaRPr lang="en-US" b="1" dirty="0">
              <a:ea typeface="Calibri" panose="020F0502020204030204"/>
              <a:cs typeface="Calibri" panose="020F0502020204030204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FOR GOOD $</a:t>
            </a:r>
            <a:r>
              <a:rPr lang="en-US" dirty="0"/>
              <a:t>1,001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gift either one time or spread over 26 pay periods	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1,000 Called to Shine points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 HOUR HERO ½ hour of pay per pay period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 Called to Shine points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dirty="0"/>
              <a:t>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bonus, </a:t>
            </a:r>
            <a:r>
              <a:rPr lang="en-US" dirty="0"/>
              <a:t>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gift </a:t>
            </a:r>
            <a:r>
              <a:rPr lang="en-US" dirty="0"/>
              <a:t>at these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</a:t>
            </a:r>
            <a:r>
              <a:rPr lang="en-US" dirty="0"/>
              <a:t> is made before midnight August 28th during THE BIG GIVE, donors can be eligible for a free shirt.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addition to the giving level incentives: </a:t>
            </a:r>
            <a:endParaRPr lang="en-US">
              <a:ea typeface="+mn-ea"/>
              <a:cs typeface="+mn-cs"/>
            </a:endParaRPr>
          </a:p>
          <a:p>
            <a:endParaRPr lang="en-US"/>
          </a:p>
          <a:p>
            <a:r>
              <a:rPr lang="en-US" dirty="0"/>
              <a:t>Donors </a:t>
            </a:r>
            <a:r>
              <a:rPr lang="en-US" b="0" kern="1200" dirty="0">
                <a:effectLst/>
              </a:rPr>
              <a:t>who </a:t>
            </a:r>
            <a:r>
              <a:rPr lang="en-US" dirty="0"/>
              <a:t>make a first-time </a:t>
            </a:r>
            <a:r>
              <a:rPr lang="en-US" b="0" kern="1200" dirty="0">
                <a:effectLst/>
              </a:rPr>
              <a:t>recurring </a:t>
            </a:r>
            <a:r>
              <a:rPr lang="en-US" dirty="0"/>
              <a:t>gift before midnight 8/28/24 </a:t>
            </a:r>
            <a:r>
              <a:rPr lang="en-US" b="0" kern="1200" dirty="0">
                <a:effectLst/>
              </a:rPr>
              <a:t>will </a:t>
            </a:r>
            <a:r>
              <a:rPr lang="en-US" dirty="0"/>
              <a:t>receive 500 </a:t>
            </a:r>
            <a:r>
              <a:rPr lang="en-US" b="0" kern="1200" dirty="0">
                <a:effectLst/>
              </a:rPr>
              <a:t>Called to Shine</a:t>
            </a:r>
            <a:r>
              <a:rPr lang="en-US" dirty="0"/>
              <a:t> Points</a:t>
            </a:r>
            <a:endParaRPr lang="en-US" b="1" dirty="0">
              <a:cs typeface="Calibri" panose="020F0502020204030204"/>
            </a:endParaRPr>
          </a:p>
          <a:p>
            <a:endParaRPr lang="en-US"/>
          </a:p>
          <a:p>
            <a:r>
              <a:rPr lang="en-US" dirty="0"/>
              <a:t>All other recurring gifts will receive 100 Called to Shine Points</a:t>
            </a:r>
            <a:endParaRPr lang="en-US">
              <a:cs typeface="Calibri"/>
            </a:endParaRPr>
          </a:p>
          <a:p>
            <a:pPr lvl="0"/>
            <a:endParaRPr lang="en-US" sz="1200" b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DONORS will receive 75 be well points</a:t>
            </a:r>
            <a:r>
              <a:rPr lang="en-US" dirty="0"/>
              <a:t> 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 of Bon Secours Mercy Health Associates support the </a:t>
            </a:r>
            <a:r>
              <a:rPr lang="en-US" dirty="0"/>
              <a:t>Foundation's giving campaign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year.</a:t>
            </a:r>
            <a:r>
              <a:rPr lang="en-US" dirty="0"/>
              <a:t> Many programs and services that help our patients and associates depend on your donations.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receive a letter and brochure with giving options for our market </a:t>
            </a:r>
            <a:r>
              <a:rPr lang="en-US" dirty="0"/>
              <a:t>at home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August. Please read through the brochure and consider a gift to </a:t>
            </a:r>
            <a:r>
              <a:rPr lang="en-US" dirty="0"/>
              <a:t>programs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mean the most to you.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fastest and easiest way to give is online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BSMHgiveforgood.com</a:t>
            </a:r>
            <a:r>
              <a:rPr lang="en-US" dirty="0"/>
              <a:t>.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Thank you!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 rot="5400000">
            <a:off x="-1164491" y="1172309"/>
            <a:ext cx="6858000" cy="451338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4306EB-1002-42CC-BEA4-E5AE6A17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1069106"/>
            <a:ext cx="3851139" cy="282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DA97-0F34-44D4-972B-9235159BAB4A}"/>
              </a:ext>
            </a:extLst>
          </p:cNvPr>
          <p:cNvSpPr txBox="1"/>
          <p:nvPr/>
        </p:nvSpPr>
        <p:spPr>
          <a:xfrm>
            <a:off x="462152" y="4564640"/>
            <a:ext cx="358956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Montserrat"/>
              </a:rPr>
              <a:t>Mercy Health Foundation Greater Cincinnati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0F57A-BC75-4A3F-8B84-296B93186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3" y="-820"/>
            <a:ext cx="76590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>
            <a:off x="0" y="1"/>
            <a:ext cx="12211877" cy="2565400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497823" y="275470"/>
            <a:ext cx="11176477" cy="122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WHAT IS GIVE FOR GOOD?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3128" y="1382287"/>
            <a:ext cx="10925865" cy="45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b="1">
                <a:solidFill>
                  <a:srgbClr val="00BC50"/>
                </a:solidFill>
                <a:latin typeface="Montserrat"/>
              </a:rPr>
              <a:t>OUR ANNUAL ASSOCIATE GIVING CAMPAIGN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899064" y="2882255"/>
            <a:ext cx="10414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ontserrat"/>
              </a:rPr>
              <a:t>The Campaign is an opportunity for Associates to support the mission of Bon Secours Mercy Health through a variety of gift options that benefit our patients, associates, and the local communities we serve. </a:t>
            </a:r>
            <a:endParaRPr lang="en-US" sz="360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44766" y="41822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MEET UYON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524608" y="2398106"/>
            <a:ext cx="5662378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latin typeface="Montserrat"/>
                <a:ea typeface="+mn-lt"/>
                <a:cs typeface="+mn-lt"/>
              </a:rPr>
              <a:t>Foundation support provides critical resources to meet the needs of our patients and associates</a:t>
            </a:r>
            <a:endParaRPr lang="en-US" sz="4000" b="1" dirty="0">
              <a:latin typeface="Montserrat"/>
              <a:ea typeface="Calibri"/>
              <a:cs typeface="Calibri"/>
            </a:endParaRPr>
          </a:p>
        </p:txBody>
      </p:sp>
      <p:pic>
        <p:nvPicPr>
          <p:cNvPr id="3" name="Picture 2" descr="A person in a purple shirt&#10;&#10;Description automatically generated">
            <a:extLst>
              <a:ext uri="{FF2B5EF4-FFF2-40B4-BE49-F238E27FC236}">
                <a16:creationId xmlns:a16="http://schemas.microsoft.com/office/drawing/2014/main" id="{CDE2EB5C-FC10-5831-997E-F08952FC3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9" t="68" r="10964" b="-124"/>
          <a:stretch/>
        </p:blipFill>
        <p:spPr>
          <a:xfrm>
            <a:off x="10160" y="1711960"/>
            <a:ext cx="6319525" cy="51438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127850" y="2583098"/>
            <a:ext cx="11947617" cy="36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WHAT is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The 24-hour fundraising event to kick-off the Give for Good Campaign.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HOW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can </a:t>
            </a:r>
            <a:r>
              <a:rPr lang="en-US" sz="1700" b="1" dirty="0">
                <a:latin typeface="Montserrat"/>
                <a:ea typeface="+mn-lt"/>
                <a:cs typeface="+mn-lt"/>
              </a:rPr>
              <a:t>I celebrate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Watch for emails for more details.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WHY should I participate?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Every contribution adds up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and </a:t>
            </a:r>
            <a:r>
              <a:rPr lang="en-US" sz="1700" dirty="0">
                <a:latin typeface="Montserrat"/>
                <a:ea typeface="+mn-lt"/>
                <a:cs typeface="+mn-lt"/>
              </a:rPr>
              <a:t>can make a difference for those we serve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.</a:t>
            </a:r>
            <a:r>
              <a:rPr lang="en-US" sz="1700" dirty="0">
                <a:latin typeface="Montserrat"/>
                <a:ea typeface="+mn-lt"/>
                <a:cs typeface="+mn-lt"/>
              </a:rPr>
              <a:t> You can become eligible for rewards and counted in THE BIG GIVE efforts if you give NOW until 8/28/24</a:t>
            </a:r>
            <a:endParaRPr lang="en-US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Current recurring gift donors will be counted and eligible for incentives.</a:t>
            </a:r>
            <a:endParaRPr lang="en-US" dirty="0">
              <a:latin typeface="Montserrat"/>
              <a:ea typeface="+mn-lt"/>
              <a:cs typeface="+mn-lt"/>
            </a:endParaRPr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003AAF-872E-E131-DC67-F6ABBDA1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510" y="252532"/>
            <a:ext cx="6397456" cy="16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1407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WAYS TO 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5F1D2-3FB5-FAAB-D630-F5A167EF2FDB}"/>
              </a:ext>
            </a:extLst>
          </p:cNvPr>
          <p:cNvSpPr txBox="1"/>
          <p:nvPr/>
        </p:nvSpPr>
        <p:spPr>
          <a:xfrm>
            <a:off x="255198" y="1894729"/>
            <a:ext cx="1028802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Per Pay Period Deductions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Power Hour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Lead for Good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Half Hour Hero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Other chosen amount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One-time gifts: cash, credit card, payroll deduction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PTO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Hourly associates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ED40-3D12-7E50-2359-687CDD73A545}"/>
              </a:ext>
            </a:extLst>
          </p:cNvPr>
          <p:cNvSpPr txBox="1"/>
          <p:nvPr/>
        </p:nvSpPr>
        <p:spPr>
          <a:xfrm>
            <a:off x="259214" y="5609737"/>
            <a:ext cx="91713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Montserrat"/>
                <a:cs typeface="Calibri"/>
              </a:rPr>
              <a:t>Visit bsmhgiveforgood.com or scan the QR Code to make your gift today!</a:t>
            </a:r>
            <a:endParaRPr lang="en-US" b="1">
              <a:latin typeface="Montserrat"/>
            </a:endParaRPr>
          </a:p>
        </p:txBody>
      </p:sp>
      <p:pic>
        <p:nvPicPr>
          <p:cNvPr id="7" name="Picture 9" descr="Qr code&#10;&#10;Description automatically generated">
            <a:extLst>
              <a:ext uri="{FF2B5EF4-FFF2-40B4-BE49-F238E27FC236}">
                <a16:creationId xmlns:a16="http://schemas.microsoft.com/office/drawing/2014/main" id="{D5E1EF77-082C-4664-DF5B-EC79F348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35" y="4769223"/>
            <a:ext cx="2026024" cy="20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53170B-4A4D-4481-8712-5971F2EB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7" y="1890436"/>
            <a:ext cx="4538744" cy="1061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INCENTIVES</a:t>
            </a:r>
            <a:endParaRPr lang="en-US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394390" y="3170581"/>
            <a:ext cx="472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Power Hour = 1 hour of pay per pay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AD69-528D-421E-B51B-58C2288FF086}"/>
              </a:ext>
            </a:extLst>
          </p:cNvPr>
          <p:cNvSpPr txBox="1"/>
          <p:nvPr/>
        </p:nvSpPr>
        <p:spPr>
          <a:xfrm>
            <a:off x="6530668" y="3172927"/>
            <a:ext cx="556768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Montserrat"/>
              </a:rPr>
              <a:t>Lead for Good =  $1,001 one-time gift or $38.50 per pay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1A130-B67F-4A83-B502-32E6F5DA504D}"/>
              </a:ext>
            </a:extLst>
          </p:cNvPr>
          <p:cNvSpPr txBox="1"/>
          <p:nvPr/>
        </p:nvSpPr>
        <p:spPr>
          <a:xfrm>
            <a:off x="3743738" y="4660936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Half Hour Hero = One half hour of pay per pay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839CB-7E53-42C0-B673-2279F6BDE57F}"/>
              </a:ext>
            </a:extLst>
          </p:cNvPr>
          <p:cNvSpPr txBox="1"/>
          <p:nvPr/>
        </p:nvSpPr>
        <p:spPr>
          <a:xfrm>
            <a:off x="1015414" y="4012456"/>
            <a:ext cx="3477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1,200 Called to Shine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01306-4CB1-435A-A4A8-EE9B674EB606}"/>
              </a:ext>
            </a:extLst>
          </p:cNvPr>
          <p:cNvSpPr txBox="1"/>
          <p:nvPr/>
        </p:nvSpPr>
        <p:spPr>
          <a:xfrm>
            <a:off x="7711297" y="4004666"/>
            <a:ext cx="366158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Montserrat"/>
              </a:rPr>
              <a:t>1,000 Called to Shine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62093-001C-4C25-B4F2-4E0FA679E787}"/>
              </a:ext>
            </a:extLst>
          </p:cNvPr>
          <p:cNvSpPr txBox="1"/>
          <p:nvPr/>
        </p:nvSpPr>
        <p:spPr>
          <a:xfrm>
            <a:off x="4471960" y="5492605"/>
            <a:ext cx="3573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Montserrat"/>
              </a:rPr>
              <a:t>600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62184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1091046" y="2031893"/>
            <a:ext cx="100163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latin typeface="Montserrat"/>
              </a:rPr>
              <a:t>Donors who make a first-time recurring gift before midnight 8/28/24 will receive 500 Called to Shine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662B-00F6-4246-BD31-295F726902A1}"/>
              </a:ext>
            </a:extLst>
          </p:cNvPr>
          <p:cNvSpPr txBox="1"/>
          <p:nvPr/>
        </p:nvSpPr>
        <p:spPr>
          <a:xfrm flipH="1">
            <a:off x="1767734" y="5291667"/>
            <a:ext cx="8663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u="sng">
                <a:latin typeface="Montserrat"/>
              </a:rPr>
              <a:t>All</a:t>
            </a:r>
            <a:r>
              <a:rPr lang="en-US" sz="3200" b="1">
                <a:latin typeface="Montserrat"/>
              </a:rPr>
              <a:t> </a:t>
            </a:r>
            <a:r>
              <a:rPr lang="en-US" sz="3200">
                <a:latin typeface="Montserrat"/>
              </a:rPr>
              <a:t>donors will receive 75 Be Well points. </a:t>
            </a:r>
            <a:endParaRPr lang="en-US" sz="3200">
              <a:latin typeface="Montserrat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0B26D-C3BB-4875-8F2B-94474649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78" y="5964683"/>
            <a:ext cx="3886200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B8B88-5E37-64D2-DF1F-A072A2833C71}"/>
              </a:ext>
            </a:extLst>
          </p:cNvPr>
          <p:cNvSpPr txBox="1"/>
          <p:nvPr/>
        </p:nvSpPr>
        <p:spPr>
          <a:xfrm>
            <a:off x="1399680" y="3782479"/>
            <a:ext cx="93981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All other recurring gifts will receive 100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103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B797-0799-F649-A3CE-9D43114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5"/>
            <a:ext cx="12192000" cy="2344383"/>
          </a:xfrm>
          <a:prstGeom prst="rect">
            <a:avLst/>
          </a:prstGeom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27466" y="314186"/>
            <a:ext cx="10537067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400" dirty="0">
                <a:solidFill>
                  <a:schemeClr val="bg1"/>
                </a:solidFill>
                <a:latin typeface="Montserrat"/>
              </a:rPr>
              <a:t>KEY CONTACT INFORMATION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01B16-767B-4154-8D0E-C25BBB044735}"/>
              </a:ext>
            </a:extLst>
          </p:cNvPr>
          <p:cNvSpPr/>
          <p:nvPr/>
        </p:nvSpPr>
        <p:spPr>
          <a:xfrm>
            <a:off x="520695" y="2570779"/>
            <a:ext cx="11678442" cy="39087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latin typeface="Montserrat"/>
              </a:rPr>
              <a:t>Margo Lattanzio: </a:t>
            </a:r>
            <a:r>
              <a:rPr lang="en-US" sz="2400" dirty="0">
                <a:latin typeface="Montserrat"/>
              </a:rPr>
              <a:t>BSMH Foundation Event Coordinator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/>
              </a:rPr>
              <a:t>Mlattanzio@mercy.com</a:t>
            </a:r>
            <a:endParaRPr lang="en-US" sz="2400" dirty="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/>
                <a:ea typeface="Calibri"/>
                <a:cs typeface="Calibri"/>
              </a:rPr>
              <a:t>724-961-6375</a:t>
            </a:r>
          </a:p>
          <a:p>
            <a:pPr lvl="2"/>
            <a:endParaRPr lang="en-US" sz="1600" dirty="0">
              <a:latin typeface="Calibri"/>
              <a:ea typeface="Calibri"/>
              <a:cs typeface="Calibri"/>
            </a:endParaRPr>
          </a:p>
          <a:p>
            <a:r>
              <a:rPr lang="en-US" sz="2400" b="1" dirty="0">
                <a:latin typeface="Montserrat"/>
              </a:rPr>
              <a:t>Clare Gordon: </a:t>
            </a:r>
            <a:r>
              <a:rPr lang="en-US" sz="2400" dirty="0">
                <a:latin typeface="Montserrat"/>
              </a:rPr>
              <a:t>Senior Employee Giving Specialist </a:t>
            </a:r>
            <a:endParaRPr lang="en-US" sz="240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/>
              </a:rPr>
              <a:t>csgordon@mercy.com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/>
              </a:rPr>
              <a:t>(513) 638-6811</a:t>
            </a:r>
          </a:p>
          <a:p>
            <a:endParaRPr lang="en-US" sz="1600" dirty="0">
              <a:latin typeface="Montserrat"/>
            </a:endParaRPr>
          </a:p>
          <a:p>
            <a:r>
              <a:rPr lang="en-US" sz="2400" b="1" dirty="0">
                <a:latin typeface="Montserrat"/>
              </a:rPr>
              <a:t>Elisheba Hawkins:</a:t>
            </a:r>
            <a:r>
              <a:rPr lang="en-US" sz="2400" dirty="0">
                <a:latin typeface="Montserrat"/>
              </a:rPr>
              <a:t> Employee Giving Specialist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1371600" lvl="2" indent="-457200">
              <a:buFont typeface="Arial"/>
              <a:buChar char="•"/>
            </a:pPr>
            <a:r>
              <a:rPr lang="en-US" sz="2400" dirty="0">
                <a:latin typeface="Montserrat"/>
              </a:rPr>
              <a:t>Ehawkins@mercy.com</a:t>
            </a:r>
          </a:p>
          <a:p>
            <a:pPr marL="1371600" lvl="2" indent="-457200">
              <a:buFont typeface="Arial"/>
              <a:buChar char="•"/>
            </a:pPr>
            <a:r>
              <a:rPr lang="en-US" sz="2400" dirty="0">
                <a:latin typeface="Montserrat"/>
              </a:rPr>
              <a:t>(513) 410-6272</a:t>
            </a:r>
          </a:p>
        </p:txBody>
      </p:sp>
    </p:spTree>
    <p:extLst>
      <p:ext uri="{BB962C8B-B14F-4D97-AF65-F5344CB8AC3E}">
        <p14:creationId xmlns:p14="http://schemas.microsoft.com/office/powerpoint/2010/main" val="7135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7BDB-D299-4A4F-82E3-1E3AA1523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11877" cy="3429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5449" y="2430253"/>
            <a:ext cx="5384800" cy="3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chemeClr val="bg1"/>
                </a:solidFill>
                <a:latin typeface="Montserrat Classic Bold"/>
              </a:rPr>
              <a:t>BSMHgiveforgood.com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2B734B6-8F6E-4A71-AE3D-984775E255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008" y="3649431"/>
            <a:ext cx="4389984" cy="320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F138D-EBAD-1EE8-96EB-8E52816DE212}"/>
              </a:ext>
            </a:extLst>
          </p:cNvPr>
          <p:cNvSpPr txBox="1"/>
          <p:nvPr/>
        </p:nvSpPr>
        <p:spPr>
          <a:xfrm>
            <a:off x="712802" y="660310"/>
            <a:ext cx="105946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Together we can make an impact right where we live &amp; work!</a:t>
            </a:r>
            <a:endParaRPr lang="en-US" sz="44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59580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989920164D1458E02DD569FB0CAEC" ma:contentTypeVersion="18" ma:contentTypeDescription="Create a new document." ma:contentTypeScope="" ma:versionID="5d5ef18637a83baeaa6287502e33d831">
  <xsd:schema xmlns:xsd="http://www.w3.org/2001/XMLSchema" xmlns:xs="http://www.w3.org/2001/XMLSchema" xmlns:p="http://schemas.microsoft.com/office/2006/metadata/properties" xmlns:ns2="de38d1a3-b157-4f76-8c21-6ec709699950" xmlns:ns3="7e03b64a-db36-4cc5-b7ed-9d51c319646a" targetNamespace="http://schemas.microsoft.com/office/2006/metadata/properties" ma:root="true" ma:fieldsID="7bd0f6d9060ac52a226b737a806da44b" ns2:_="" ns3:_="">
    <xsd:import namespace="de38d1a3-b157-4f76-8c21-6ec709699950"/>
    <xsd:import namespace="7e03b64a-db36-4cc5-b7ed-9d51c3196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8d1a3-b157-4f76-8c21-6ec709699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3b64a-db36-4cc5-b7ed-9d51c3196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5701c39-03c0-42d3-85fd-ee2e41f47e66}" ma:internalName="TaxCatchAll" ma:showField="CatchAllData" ma:web="7e03b64a-db36-4cc5-b7ed-9d51c3196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8d1a3-b157-4f76-8c21-6ec709699950">
      <Terms xmlns="http://schemas.microsoft.com/office/infopath/2007/PartnerControls"/>
    </lcf76f155ced4ddcb4097134ff3c332f>
    <TaxCatchAll xmlns="7e03b64a-db36-4cc5-b7ed-9d51c319646a" xsi:nil="true"/>
  </documentManagement>
</p:properties>
</file>

<file path=customXml/itemProps1.xml><?xml version="1.0" encoding="utf-8"?>
<ds:datastoreItem xmlns:ds="http://schemas.openxmlformats.org/officeDocument/2006/customXml" ds:itemID="{DEB22A64-139F-439E-B208-1F5F7E4EB4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372828-8F32-4DB0-8EF1-7A8B2823F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38d1a3-b157-4f76-8c21-6ec709699950"/>
    <ds:schemaRef ds:uri="7e03b64a-db36-4cc5-b7ed-9d51c31964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A9E954-6567-4CEC-BD70-A986303A8FCE}">
  <ds:schemaRefs>
    <ds:schemaRef ds:uri="7e03b64a-db36-4cc5-b7ed-9d51c319646a"/>
    <ds:schemaRef ds:uri="de38d1a3-b157-4f76-8c21-6ec70969995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1164</Words>
  <Application>Microsoft Office PowerPoint</Application>
  <PresentationFormat>Widescreen</PresentationFormat>
  <Paragraphs>126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Clare S</dc:creator>
  <cp:lastModifiedBy>Gordon, Clare S</cp:lastModifiedBy>
  <cp:revision>134</cp:revision>
  <dcterms:created xsi:type="dcterms:W3CDTF">2022-06-02T16:34:07Z</dcterms:created>
  <dcterms:modified xsi:type="dcterms:W3CDTF">2024-04-24T19:39:14Z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0x0101003A3989920164D1458E02DD569FB0CAEC</vt:lpwstr>
  </property>
  <property fmtid="{D5CDD505-2E9C-101B-9397-08002B2CF9AE}" pid="3" name="MediaServiceImageTags">
    <vt:lpwstr/>
  </property>
</Properties>
</file>