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4"/>
  </p:notesMasterIdLst>
  <p:sldIdLst>
    <p:sldId id="257" r:id="rId5"/>
    <p:sldId id="267" r:id="rId6"/>
    <p:sldId id="258" r:id="rId7"/>
    <p:sldId id="266" r:id="rId8"/>
    <p:sldId id="275" r:id="rId9"/>
    <p:sldId id="272" r:id="rId10"/>
    <p:sldId id="265" r:id="rId11"/>
    <p:sldId id="271"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F7EA4-D57E-F12A-D237-95B6CFC05D91}" v="54" dt="2024-04-15T13:40:33.623"/>
    <p1510:client id="{924AD2A6-379B-68C8-0643-6E9AB229FE49}" v="6" dt="2024-04-15T14:37:06.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572" autoAdjust="0"/>
  </p:normalViewPr>
  <p:slideViewPr>
    <p:cSldViewPr snapToGrid="0">
      <p:cViewPr varScale="1">
        <p:scale>
          <a:sx n="72" d="100"/>
          <a:sy n="72" d="100"/>
        </p:scale>
        <p:origin x="20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endParaRPr lang="en-US" dirty="0">
              <a:ea typeface="Calibri"/>
              <a:cs typeface="Calibri"/>
            </a:endParaRPr>
          </a:p>
          <a:p>
            <a:endParaRPr lang="en-US"/>
          </a:p>
          <a:p>
            <a:r>
              <a:rPr lang="en-US" sz="1200" kern="1200" dirty="0">
                <a:solidFill>
                  <a:schemeClr val="tx1"/>
                </a:solidFill>
                <a:effectLst/>
                <a:latin typeface="+mn-lt"/>
                <a:ea typeface="+mn-ea"/>
                <a:cs typeface="+mn-cs"/>
              </a:rPr>
              <a:t>This year’s campaign kicks off on </a:t>
            </a:r>
            <a:r>
              <a:rPr lang="en-US" dirty="0"/>
              <a:t>August 28th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Cheryil Denny, Bon Secours is more than an employer, it is ministry brought to life.</a:t>
            </a:r>
          </a:p>
          <a:p>
            <a:r>
              <a:rPr lang="en-US" dirty="0"/>
              <a:t> </a:t>
            </a:r>
            <a:endParaRPr lang="en-US" dirty="0">
              <a:ea typeface="Calibri"/>
              <a:cs typeface="Calibri"/>
            </a:endParaRPr>
          </a:p>
          <a:p>
            <a:r>
              <a:rPr lang="en-US" dirty="0"/>
              <a:t>“From day one, I saw that the employees here live the ministry every day,” she says, “and it inspired me.”</a:t>
            </a:r>
            <a:endParaRPr lang="en-US" dirty="0">
              <a:ea typeface="Calibri"/>
              <a:cs typeface="Calibri"/>
            </a:endParaRPr>
          </a:p>
          <a:p>
            <a:r>
              <a:rPr lang="en-US" dirty="0"/>
              <a:t> </a:t>
            </a:r>
            <a:endParaRPr lang="en-US" dirty="0">
              <a:ea typeface="Calibri"/>
              <a:cs typeface="Calibri"/>
            </a:endParaRPr>
          </a:p>
          <a:p>
            <a:r>
              <a:rPr lang="en-US" dirty="0"/>
              <a:t>An executive assistant in the legal department, </a:t>
            </a:r>
            <a:r>
              <a:rPr lang="en-US" dirty="0" err="1"/>
              <a:t>Cheryil</a:t>
            </a:r>
            <a:r>
              <a:rPr lang="en-US" dirty="0"/>
              <a:t> has worked for Bon Secours since 2014 and supports the Bon Secours Baltimore Foundation. She admires programs that help people gain the education and skills necessary to become independent and care for their families. </a:t>
            </a:r>
            <a:endParaRPr lang="en-US" dirty="0">
              <a:ea typeface="Calibri"/>
              <a:cs typeface="Calibri"/>
            </a:endParaRPr>
          </a:p>
          <a:p>
            <a:r>
              <a:rPr lang="en-US" dirty="0"/>
              <a:t> </a:t>
            </a:r>
            <a:endParaRPr lang="en-US" dirty="0">
              <a:ea typeface="Calibri"/>
              <a:cs typeface="Calibri"/>
            </a:endParaRPr>
          </a:p>
          <a:p>
            <a:r>
              <a:rPr lang="en-US" dirty="0"/>
              <a:t>“I’ve heard directly from people who have been helped by Bon Secours,” she says. “That really validates our mission of sharing the compassion of Jesus with the poor and underserved.”</a:t>
            </a:r>
            <a:endParaRPr lang="en-US" dirty="0">
              <a:ea typeface="Calibri"/>
              <a:cs typeface="Calibri"/>
            </a:endParaRPr>
          </a:p>
          <a:p>
            <a:r>
              <a:rPr lang="en-US" dirty="0"/>
              <a:t> </a:t>
            </a:r>
            <a:endParaRPr lang="en-US" dirty="0">
              <a:ea typeface="Calibri"/>
              <a:cs typeface="Calibri"/>
            </a:endParaRPr>
          </a:p>
          <a:p>
            <a:r>
              <a:rPr lang="en-US" dirty="0" err="1"/>
              <a:t>Cheryil</a:t>
            </a:r>
            <a:r>
              <a:rPr lang="en-US" dirty="0"/>
              <a:t> urges other associates to learn more about the resources the Foundation provides. “You’ll see how life-changing these programs can be and you will want to give and be part of that journey.”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28th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8/28!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2025. </a:t>
            </a:r>
          </a:p>
          <a:p>
            <a:endParaRPr lang="en-US" dirty="0">
              <a:cs typeface="Calibri" panose="020F0502020204030204"/>
            </a:endParaRPr>
          </a:p>
          <a:p>
            <a:r>
              <a:rPr lang="en-US" dirty="0">
                <a:cs typeface="Calibri" panose="020F0502020204030204"/>
              </a:rPr>
              <a:t>Associates can choose to do a per pay period deduction at the Power Hour level, which is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28th during THE BIG GIVE, donors can be eligible for a free shirt.</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ea typeface="+mn-ea"/>
              <a:cs typeface="+mn-cs"/>
            </a:endParaRPr>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8/28/24 will</a:t>
            </a:r>
            <a:r>
              <a:rPr lang="en-US" b="0" kern="1200" dirty="0">
                <a:effectLst/>
              </a:rPr>
              <a:t> </a:t>
            </a:r>
            <a:r>
              <a:rPr lang="en-US" dirty="0"/>
              <a:t>receive 500 </a:t>
            </a:r>
            <a:r>
              <a:rPr lang="en-US" b="0" kern="1200" dirty="0">
                <a:effectLst/>
              </a:rPr>
              <a:t>Called to Shine</a:t>
            </a:r>
            <a:r>
              <a:rPr lang="en-US" dirty="0"/>
              <a:t> Points</a:t>
            </a:r>
            <a:endParaRPr lang="en-US" b="1" dirty="0">
              <a:cs typeface="Calibri" panose="020F0502020204030204"/>
            </a:endParaRPr>
          </a:p>
          <a:p>
            <a:endParaRPr lang="en-US" dirty="0"/>
          </a:p>
          <a:p>
            <a:r>
              <a:rPr lang="en-US" dirty="0"/>
              <a:t>All other recurring gifts will receive 100 Called to Shine Points</a:t>
            </a:r>
            <a:endParaRPr lang="en-US" dirty="0">
              <a:cs typeface="Calibri"/>
            </a:endParaRPr>
          </a:p>
          <a:p>
            <a:pPr lvl="0"/>
            <a:endParaRPr lang="en-US" sz="1200" b="0" kern="1200" dirty="0">
              <a:solidFill>
                <a:schemeClr val="tx1"/>
              </a:solidFill>
              <a:effectLst/>
              <a:latin typeface="+mn-lt"/>
              <a:cs typeface="Calibri"/>
            </a:endParaRPr>
          </a:p>
          <a:p>
            <a:r>
              <a:rPr lang="en-US" sz="1200" b="0" kern="1200" dirty="0">
                <a:solidFill>
                  <a:schemeClr val="tx1"/>
                </a:solidFill>
                <a:effectLst/>
                <a:latin typeface="+mn-lt"/>
                <a:ea typeface="+mn-ea"/>
                <a:cs typeface="+mn-cs"/>
              </a:rPr>
              <a:t>ALL DONORS will receive 75 be well points</a:t>
            </a:r>
            <a:r>
              <a:rPr lang="en-US" dirty="0"/>
              <a:t> </a:t>
            </a:r>
            <a:endParaRPr lang="en-US" sz="1200" b="0" kern="1200" dirty="0">
              <a:solidFill>
                <a:schemeClr val="tx1"/>
              </a:solidFill>
              <a:effectLst/>
              <a:latin typeface="+mn-lt"/>
              <a:ea typeface="Calibri"/>
              <a:cs typeface="Calibri"/>
            </a:endParaRPr>
          </a:p>
          <a:p>
            <a:endParaRPr lang="en-US" sz="1200" b="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mailto:csgordon@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a:solidFill>
                  <a:srgbClr val="FFFFFF"/>
                </a:solidFill>
                <a:effectLst/>
                <a:latin typeface="Montserrat" panose="00000500000000000000" pitchFamily="2" charset="0"/>
              </a:rPr>
              <a:t>Bon Secours </a:t>
            </a:r>
            <a:r>
              <a:rPr lang="en-US" sz="1800" b="0" i="0">
                <a:solidFill>
                  <a:srgbClr val="FFFFFF"/>
                </a:solidFill>
                <a:effectLst/>
                <a:latin typeface="Montserrat" panose="00000500000000000000" pitchFamily="2" charset="0"/>
              </a:rPr>
              <a:t>​</a:t>
            </a:r>
            <a:endParaRPr lang="en-US" sz="2400" b="0" i="0">
              <a:solidFill>
                <a:srgbClr val="000000"/>
              </a:solidFill>
              <a:effectLst/>
              <a:latin typeface="Segoe UI" panose="020B0502040204020203" pitchFamily="34" charset="0"/>
            </a:endParaRPr>
          </a:p>
          <a:p>
            <a:pPr algn="ctr" rtl="0" fontAlgn="base"/>
            <a:r>
              <a:rPr lang="en-US" sz="1800" b="1" i="0" u="none" strike="noStrike">
                <a:solidFill>
                  <a:srgbClr val="FFFFFF"/>
                </a:solidFill>
                <a:effectLst/>
                <a:latin typeface="Montserrat" panose="00000500000000000000" pitchFamily="2" charset="0"/>
              </a:rPr>
              <a:t>Baltimore Foundation</a:t>
            </a:r>
            <a:r>
              <a:rPr lang="en-US" sz="1800" b="0" i="0">
                <a:solidFill>
                  <a:srgbClr val="FFFFFF"/>
                </a:solidFill>
                <a:effectLst/>
                <a:latin typeface="Montserrat" panose="00000500000000000000" pitchFamily="2" charset="0"/>
              </a:rPr>
              <a:t>​</a:t>
            </a:r>
            <a:endParaRPr lang="en-US" sz="2400" b="0" i="0">
              <a:solidFill>
                <a:srgbClr val="000000"/>
              </a:solidFill>
              <a:effectLst/>
              <a:latin typeface="Segoe UI" panose="020B0502040204020203" pitchFamily="34" charset="0"/>
            </a:endParaRP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3489006" y="419894"/>
            <a:ext cx="5225942"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CHERYIL</a:t>
            </a:r>
          </a:p>
        </p:txBody>
      </p:sp>
      <p:sp>
        <p:nvSpPr>
          <p:cNvPr id="6" name="TextBox 5">
            <a:extLst>
              <a:ext uri="{FF2B5EF4-FFF2-40B4-BE49-F238E27FC236}">
                <a16:creationId xmlns:a16="http://schemas.microsoft.com/office/drawing/2014/main" id="{EA6E8BBB-DD0F-53AD-C135-E253EC2820B9}"/>
              </a:ext>
            </a:extLst>
          </p:cNvPr>
          <p:cNvSpPr txBox="1"/>
          <p:nvPr/>
        </p:nvSpPr>
        <p:spPr>
          <a:xfrm>
            <a:off x="5539376" y="2533469"/>
            <a:ext cx="597843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latin typeface="Montserrat"/>
                <a:ea typeface="Calibri"/>
                <a:cs typeface="Calibri"/>
              </a:rPr>
              <a:t>Cheryil sees </a:t>
            </a:r>
            <a:endParaRPr lang="en-US"/>
          </a:p>
          <a:p>
            <a:pPr algn="ctr"/>
            <a:r>
              <a:rPr lang="en-US" sz="4000" b="1" dirty="0">
                <a:latin typeface="Montserrat"/>
                <a:ea typeface="Calibri"/>
                <a:cs typeface="Calibri"/>
              </a:rPr>
              <a:t>Bon Secours as more than an employer, </a:t>
            </a:r>
            <a:endParaRPr lang="en-US">
              <a:latin typeface="Calibri" panose="020F0502020204030204"/>
              <a:ea typeface="Calibri"/>
              <a:cs typeface="Calibri"/>
            </a:endParaRPr>
          </a:p>
          <a:p>
            <a:pPr algn="ctr"/>
            <a:r>
              <a:rPr lang="en-US" sz="4000" b="1" dirty="0">
                <a:latin typeface="Montserrat"/>
                <a:ea typeface="Calibri"/>
                <a:cs typeface="Calibri"/>
              </a:rPr>
              <a:t>it is ministry brought to life.</a:t>
            </a:r>
            <a:endParaRPr lang="en-US">
              <a:ea typeface="Calibri"/>
              <a:cs typeface="Calibri"/>
            </a:endParaRPr>
          </a:p>
        </p:txBody>
      </p:sp>
      <p:pic>
        <p:nvPicPr>
          <p:cNvPr id="7" name="Picture 6" descr="A person in a dress&#10;&#10;Description automatically generated">
            <a:extLst>
              <a:ext uri="{FF2B5EF4-FFF2-40B4-BE49-F238E27FC236}">
                <a16:creationId xmlns:a16="http://schemas.microsoft.com/office/drawing/2014/main" id="{CC31A758-AF3D-B3B2-FC28-022E96A3E1D6}"/>
              </a:ext>
            </a:extLst>
          </p:cNvPr>
          <p:cNvPicPr>
            <a:picLocks noChangeAspect="1"/>
          </p:cNvPicPr>
          <p:nvPr/>
        </p:nvPicPr>
        <p:blipFill rotWithShape="1">
          <a:blip r:embed="rId4"/>
          <a:srcRect t="-34" r="-223" b="25005"/>
          <a:stretch/>
        </p:blipFill>
        <p:spPr>
          <a:xfrm>
            <a:off x="327" y="1714683"/>
            <a:ext cx="4581531" cy="51455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335267" y="2372039"/>
            <a:ext cx="11512462" cy="3827663"/>
          </a:xfrm>
          <a:prstGeom prst="rect">
            <a:avLst/>
          </a:prstGeom>
        </p:spPr>
        <p:txBody>
          <a:bodyPr vert="horz" lIns="91440" tIns="45720" rIns="91440" bIns="45720" rtlCol="0" anchor="ctr">
            <a:normAutofit/>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Every contribution adds up </a:t>
            </a:r>
            <a:r>
              <a:rPr kumimoji="0" lang="en-US" b="0" i="0" u="none" strike="noStrike" cap="none" spc="0" normalizeH="0" baseline="0" noProof="0" dirty="0">
                <a:ln>
                  <a:noFill/>
                </a:ln>
                <a:effectLst/>
                <a:uLnTx/>
                <a:uFillTx/>
                <a:latin typeface="Montserrat"/>
                <a:ea typeface="+mn-lt"/>
                <a:cs typeface="+mn-lt"/>
              </a:rPr>
              <a:t>and </a:t>
            </a:r>
            <a:r>
              <a:rPr lang="en-US" dirty="0">
                <a:latin typeface="Montserrat"/>
                <a:ea typeface="+mn-lt"/>
                <a:cs typeface="+mn-lt"/>
              </a:rPr>
              <a:t>can make a difference for those we serve</a:t>
            </a:r>
            <a:r>
              <a:rPr kumimoji="0" lang="en-US" b="0" i="0" u="none" strike="noStrike" cap="none" spc="0" normalizeH="0" baseline="0" noProof="0" dirty="0">
                <a:ln>
                  <a:noFill/>
                </a:ln>
                <a:effectLst/>
                <a:uLnTx/>
                <a:uFillTx/>
                <a:latin typeface="Montserrat"/>
                <a:ea typeface="+mn-lt"/>
                <a:cs typeface="+mn-lt"/>
              </a:rPr>
              <a:t>.</a:t>
            </a:r>
            <a:r>
              <a:rPr lang="en-US" dirty="0">
                <a:latin typeface="Montserrat"/>
                <a:ea typeface="+mn-lt"/>
                <a:cs typeface="+mn-lt"/>
              </a:rPr>
              <a:t> You can become eligible for rewards and counted in THE BIG GIVE efforts if you give NOW until 8/28/2024</a:t>
            </a:r>
            <a:endParaRPr lang="en-US" sz="2000" dirty="0">
              <a:latin typeface="Montserrat"/>
              <a:ea typeface="+mn-lt"/>
              <a:cs typeface="+mn-lt"/>
            </a:endParaRPr>
          </a:p>
          <a:p>
            <a:pPr>
              <a:lnSpc>
                <a:spcPct val="90000"/>
              </a:lnSpc>
              <a:spcAft>
                <a:spcPts val="600"/>
              </a:spcAft>
            </a:pPr>
            <a:endParaRPr lang="en-US" dirty="0">
              <a:latin typeface="Montserrat"/>
              <a:ea typeface="+mn-lt"/>
              <a:cs typeface="+mn-lt"/>
            </a:endParaRPr>
          </a:p>
          <a:p>
            <a:pPr>
              <a:lnSpc>
                <a:spcPct val="90000"/>
              </a:lnSpc>
              <a:spcAft>
                <a:spcPts val="600"/>
              </a:spcAft>
            </a:pPr>
            <a:r>
              <a:rPr lang="en-US" dirty="0">
                <a:latin typeface="Montserrat"/>
                <a:ea typeface="+mn-lt"/>
                <a:cs typeface="+mn-lt"/>
              </a:rPr>
              <a:t>Current recurring gift donors will be counted and eligible for incentives.</a:t>
            </a:r>
            <a:endParaRPr lang="en-US" sz="2000"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644761" y="3226728"/>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6456875" y="3216776"/>
            <a:ext cx="5406189" cy="830997"/>
          </a:xfrm>
          <a:prstGeom prst="rect">
            <a:avLst/>
          </a:prstGeom>
          <a:noFill/>
        </p:spPr>
        <p:txBody>
          <a:bodyPr wrap="square" lIns="91440" tIns="45720" rIns="91440" bIns="45720" rtlCol="0" anchor="t">
            <a:spAutoFit/>
          </a:bodyPr>
          <a:lstStyle/>
          <a:p>
            <a:pPr algn="ctr"/>
            <a:r>
              <a:rPr lang="en-US" sz="2400" b="1" dirty="0">
                <a:latin typeface="Montserrat"/>
              </a:rPr>
              <a:t>Lead for Good =  $1,001 one-time gift or $38.50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888199"/>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311506" y="4064364"/>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7472538" y="4068871"/>
            <a:ext cx="3708032" cy="369332"/>
          </a:xfrm>
          <a:prstGeom prst="rect">
            <a:avLst/>
          </a:prstGeom>
          <a:noFill/>
        </p:spPr>
        <p:txBody>
          <a:bodyPr wrap="square" lIns="91440" tIns="45720" rIns="91440" bIns="45720" rtlCol="0" anchor="t">
            <a:spAutoFit/>
          </a:bodyPr>
          <a:lstStyle/>
          <a:p>
            <a:r>
              <a:rPr lang="en-US" dirty="0">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019101" y="5728373"/>
            <a:ext cx="4178444" cy="369332"/>
          </a:xfrm>
          <a:prstGeom prst="rect">
            <a:avLst/>
          </a:prstGeom>
          <a:noFill/>
        </p:spPr>
        <p:txBody>
          <a:bodyPr wrap="square" lIns="91440" tIns="45720" rIns="91440" bIns="45720" rtlCol="0" anchor="t">
            <a:spAutoFit/>
          </a:bodyPr>
          <a:lstStyle/>
          <a:p>
            <a:pPr algn="ctr"/>
            <a:r>
              <a:rPr lang="en-US" dirty="0">
                <a:latin typeface="Montserrat"/>
              </a:rPr>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8143" y="450302"/>
            <a:ext cx="12012822" cy="1697196"/>
          </a:xfrm>
          <a:prstGeom prst="rect">
            <a:avLst/>
          </a:prstGeom>
        </p:spPr>
        <p:txBody>
          <a:bodyPr lIns="0" tIns="0" rIns="0" bIns="0" rtlCol="0" anchor="t">
            <a:spAutoFit/>
          </a:bodyPr>
          <a:lstStyle/>
          <a:p>
            <a:pPr algn="ctr"/>
            <a:r>
              <a:rPr lang="en-US" sz="5300" dirty="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dirty="0">
                <a:latin typeface="Montserrat"/>
              </a:rPr>
              <a:t>Donors who make a first-time, recurring gift before midnight 8/28/2024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a:solidFill>
                  <a:schemeClr val="bg1"/>
                </a:solidFill>
                <a:latin typeface="Montserrat"/>
              </a:rPr>
              <a:t>KEY CONTACT INFORMATION</a:t>
            </a:r>
          </a:p>
        </p:txBody>
      </p:sp>
      <p:sp>
        <p:nvSpPr>
          <p:cNvPr id="6" name="Rectangle 5">
            <a:extLst>
              <a:ext uri="{FF2B5EF4-FFF2-40B4-BE49-F238E27FC236}">
                <a16:creationId xmlns:a16="http://schemas.microsoft.com/office/drawing/2014/main" id="{54C01B16-767B-4154-8D0E-C25BBB044735}"/>
              </a:ext>
            </a:extLst>
          </p:cNvPr>
          <p:cNvSpPr/>
          <p:nvPr/>
        </p:nvSpPr>
        <p:spPr>
          <a:xfrm>
            <a:off x="553281" y="2516826"/>
            <a:ext cx="9768362" cy="4154984"/>
          </a:xfrm>
          <a:prstGeom prst="rect">
            <a:avLst/>
          </a:prstGeom>
        </p:spPr>
        <p:txBody>
          <a:bodyPr wrap="square" lIns="91440" tIns="45720" rIns="91440" bIns="45720" anchor="t">
            <a:spAutoFit/>
          </a:bodyPr>
          <a:lstStyle/>
          <a:p>
            <a:r>
              <a:rPr lang="en-US" sz="2400" b="1" dirty="0">
                <a:latin typeface="Montserrat"/>
              </a:rPr>
              <a:t>Cristin Drummond: </a:t>
            </a:r>
            <a:r>
              <a:rPr lang="en-US" sz="2400" dirty="0">
                <a:latin typeface="Montserrat"/>
              </a:rPr>
              <a:t>BSMH Foundation Event Coordinator</a:t>
            </a:r>
          </a:p>
          <a:p>
            <a:pPr marL="1371600" lvl="2" indent="-457200">
              <a:buFont typeface="Arial"/>
              <a:buChar char="•"/>
            </a:pPr>
            <a:r>
              <a:rPr lang="en-US" sz="2400" dirty="0">
                <a:latin typeface="Montserrat"/>
                <a:ea typeface="+mn-lt"/>
                <a:cs typeface="+mn-lt"/>
              </a:rPr>
              <a:t>cristin_drummond@bshsi.org</a:t>
            </a:r>
          </a:p>
          <a:p>
            <a:pPr marL="1371600" lvl="2" indent="-457200">
              <a:buFont typeface="Arial"/>
              <a:buChar char="•"/>
            </a:pPr>
            <a:r>
              <a:rPr lang="en-US" sz="2400" dirty="0">
                <a:latin typeface="Montserrat"/>
                <a:ea typeface="+mn-lt"/>
                <a:cs typeface="+mn-lt"/>
              </a:rPr>
              <a:t>(804) 370-7606</a:t>
            </a:r>
          </a:p>
          <a:p>
            <a:pPr lvl="2"/>
            <a:endParaRPr lang="en-US" sz="2400" dirty="0">
              <a:latin typeface="Montserrat"/>
              <a:cs typeface="Calibri"/>
            </a:endParaRPr>
          </a:p>
          <a:p>
            <a:r>
              <a:rPr lang="en-US" sz="2400" b="1" dirty="0">
                <a:latin typeface="Montserrat"/>
              </a:rPr>
              <a:t>Clare Gordon: </a:t>
            </a:r>
            <a:r>
              <a:rPr lang="en-US" sz="2400" dirty="0">
                <a:latin typeface="Montserrat"/>
              </a:rPr>
              <a:t>Senior Employee Giving Specialist </a:t>
            </a:r>
            <a:endParaRPr lang="en-US" sz="2400">
              <a:latin typeface="Montserrat" panose="020B0604020202020204" charset="0"/>
            </a:endParaRPr>
          </a:p>
          <a:p>
            <a:pPr marL="1371600" lvl="2" indent="-457200">
              <a:buFont typeface="Arial"/>
              <a:buChar char="•"/>
            </a:pPr>
            <a:r>
              <a:rPr lang="en-US" sz="2400" dirty="0">
                <a:latin typeface="Montserrat"/>
                <a:hlinkClick r:id="rId4"/>
              </a:rPr>
              <a:t>csgordon@mercy.com</a:t>
            </a:r>
          </a:p>
          <a:p>
            <a:pPr marL="1371600" lvl="2" indent="-457200">
              <a:buFont typeface="Arial"/>
              <a:buChar char="•"/>
            </a:pPr>
            <a:r>
              <a:rPr lang="en-US" sz="2400" dirty="0">
                <a:latin typeface="Montserrat"/>
              </a:rPr>
              <a:t>(513) 638-6811</a:t>
            </a:r>
          </a:p>
          <a:p>
            <a:pPr lvl="2"/>
            <a:endParaRPr lang="en-US" sz="2400" dirty="0">
              <a:latin typeface="Montserrat"/>
              <a:cs typeface="Segoe UI"/>
            </a:endParaRPr>
          </a:p>
          <a:p>
            <a:r>
              <a:rPr lang="en-US" sz="2400" b="1" dirty="0">
                <a:latin typeface="Montserrat"/>
                <a:cs typeface="Segoe UI"/>
              </a:rPr>
              <a:t>Elisheba Hawkins: </a:t>
            </a:r>
            <a:r>
              <a:rPr lang="en-US" sz="2400" dirty="0">
                <a:latin typeface="Montserrat"/>
                <a:cs typeface="Segoe UI"/>
              </a:rPr>
              <a:t>Employee Giving Specialist </a:t>
            </a:r>
          </a:p>
          <a:p>
            <a:pPr marL="1371600" lvl="2" indent="-457200">
              <a:buFont typeface="Arial"/>
              <a:buChar char="•"/>
            </a:pPr>
            <a:r>
              <a:rPr lang="en-US" sz="2400" dirty="0">
                <a:latin typeface="Montserrat"/>
                <a:cs typeface="Arial"/>
              </a:rPr>
              <a:t>ehawkins@mercy.com</a:t>
            </a:r>
          </a:p>
          <a:p>
            <a:pPr marL="1371600" lvl="2" indent="-457200">
              <a:buFont typeface="Arial"/>
              <a:buChar char="•"/>
            </a:pPr>
            <a:r>
              <a:rPr lang="en-US" sz="2400" dirty="0">
                <a:latin typeface="Montserrat"/>
                <a:cs typeface="Arial"/>
              </a:rPr>
              <a:t>(513) 410-6272</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E161E30E-DD86-4217-889D-9BB0DA22B4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TotalTime>
  <Words>1187</Words>
  <Application>Microsoft Office PowerPoint</Application>
  <PresentationFormat>Widescreen</PresentationFormat>
  <Paragraphs>129</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Montserrat</vt:lpstr>
      <vt:lpstr>Montserrat Classic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171</cp:revision>
  <dcterms:created xsi:type="dcterms:W3CDTF">2022-06-02T16:34:07Z</dcterms:created>
  <dcterms:modified xsi:type="dcterms:W3CDTF">2024-04-24T19:32:01Z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